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33" r:id="rId4"/>
    <p:sldId id="305" r:id="rId5"/>
    <p:sldId id="335" r:id="rId6"/>
    <p:sldId id="317" r:id="rId7"/>
    <p:sldId id="316" r:id="rId8"/>
    <p:sldId id="336" r:id="rId9"/>
    <p:sldId id="327" r:id="rId10"/>
    <p:sldId id="334" r:id="rId11"/>
    <p:sldId id="328" r:id="rId12"/>
    <p:sldId id="30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 varScale="1">
        <p:scale>
          <a:sx n="72" d="100"/>
          <a:sy n="72" d="100"/>
        </p:scale>
        <p:origin x="-11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116C7-D313-44DF-851F-561AD0E84361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1D8BA-2871-43B6-95E6-118CE4B588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1240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1D8BA-2871-43B6-95E6-118CE4B5887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02646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1E8E-FAA6-4768-80D1-5C1524358538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80332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5FC90-A492-4A4D-B7DD-4720209C0258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90862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34A3-00D5-4239-B904-80CC8FFE510A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334481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970112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5664-E27A-45EE-9E77-BA9FBD89D79B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46960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64FE-F6E1-42EC-B67D-790612EBBF36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40159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A4E1-DA02-4FCB-8B33-871CA603B35F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21372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835E8-8679-4E90-AFE0-0C67370685A8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579095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47FD-2D86-4B6A-8B7C-09862E8557BB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24058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DCBB-5FBE-45F5-A7A0-DCD94C53A06B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49130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39DA-53D9-4AED-B699-60988A11F434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505720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A4544-C7CE-44D8-992C-81FF0040C1FA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47391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Wireless" TargetMode="External"/><Relationship Id="rId7" Type="http://schemas.openxmlformats.org/officeDocument/2006/relationships/hyperlink" Target="https://en.wikipedia.org/wiki/High_Speed_Packet_Access" TargetMode="External"/><Relationship Id="rId2" Type="http://schemas.openxmlformats.org/officeDocument/2006/relationships/hyperlink" Target="https://en.wikipedia.org/wiki/Abbrevia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Universal_Mobile_Telecommunications_System" TargetMode="External"/><Relationship Id="rId5" Type="http://schemas.openxmlformats.org/officeDocument/2006/relationships/hyperlink" Target="https://en.wikipedia.org/wiki/Enhanced_Data_Rates_for_GSM_Evolution" TargetMode="External"/><Relationship Id="rId4" Type="http://schemas.openxmlformats.org/officeDocument/2006/relationships/hyperlink" Target="https://en.wikipedia.org/wiki/GS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DMA2000" TargetMode="External"/><Relationship Id="rId2" Type="http://schemas.openxmlformats.org/officeDocument/2006/relationships/hyperlink" Target="https://en.wikipedia.org/wiki/3GP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LTE_frequency_bands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807488"/>
            <a:ext cx="8839200" cy="1164311"/>
          </a:xfrm>
        </p:spPr>
        <p:txBody>
          <a:bodyPr lIns="0">
            <a:normAutofit fontScale="90000"/>
          </a:bodyPr>
          <a:lstStyle/>
          <a:p>
            <a:pPr algn="l"/>
            <a:r>
              <a:rPr lang="en-US" sz="2400" b="1" dirty="0" smtClean="0">
                <a:solidFill>
                  <a:schemeClr val="accent2"/>
                </a:solidFill>
                <a:latin typeface="Palatino Linotype" pitchFamily="18" charset="0"/>
              </a:rPr>
              <a:t>SUBJECT NAME</a:t>
            </a:r>
            <a:r>
              <a:rPr lang="en-US" sz="2400" b="1" dirty="0" smtClean="0">
                <a:solidFill>
                  <a:schemeClr val="accent2"/>
                </a:solidFill>
                <a:latin typeface="Palatino Linotype" pitchFamily="18" charset="0"/>
              </a:rPr>
              <a:t>:  </a:t>
            </a:r>
            <a:r>
              <a:rPr lang="en-US" sz="2400" b="1" dirty="0" smtClean="0">
                <a:latin typeface="Palatino Linotype" pitchFamily="18" charset="0"/>
              </a:rPr>
              <a:t>WIRELESS</a:t>
            </a:r>
            <a:r>
              <a:rPr lang="en-US" sz="2400" b="1" dirty="0" smtClean="0">
                <a:solidFill>
                  <a:schemeClr val="accent2"/>
                </a:solidFill>
                <a:latin typeface="Palatino Linotype" pitchFamily="18" charset="0"/>
              </a:rPr>
              <a:t> </a:t>
            </a:r>
            <a:r>
              <a:rPr lang="en-US" sz="2400" b="1" dirty="0" smtClean="0">
                <a:latin typeface="Palatino Linotype" pitchFamily="18" charset="0"/>
              </a:rPr>
              <a:t>NETWORKS</a:t>
            </a:r>
            <a:r>
              <a:rPr lang="en-US" sz="2400" b="1" dirty="0" smtClean="0">
                <a:solidFill>
                  <a:schemeClr val="accent2"/>
                </a:solidFill>
                <a:latin typeface="Palatino Linotype" pitchFamily="18" charset="0"/>
              </a:rPr>
              <a:t/>
            </a:r>
            <a:br>
              <a:rPr lang="en-US" sz="2400" b="1" dirty="0" smtClean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 smtClean="0">
                <a:solidFill>
                  <a:schemeClr val="accent2"/>
                </a:solidFill>
                <a:latin typeface="Palatino Linotype" pitchFamily="18" charset="0"/>
              </a:rPr>
              <a:t> </a:t>
            </a:r>
            <a:r>
              <a:rPr lang="en-US" sz="2400" b="1" dirty="0" smtClean="0">
                <a:solidFill>
                  <a:schemeClr val="accent2"/>
                </a:solidFill>
                <a:latin typeface="Palatino Linotype" pitchFamily="18" charset="0"/>
              </a:rPr>
              <a:t>                  TITLE:</a:t>
            </a:r>
            <a:r>
              <a:rPr lang="en-US" sz="2400" b="1" dirty="0" smtClean="0">
                <a:latin typeface="Palatino Linotype" pitchFamily="18" charset="0"/>
              </a:rPr>
              <a:t>   </a:t>
            </a:r>
            <a:r>
              <a:rPr lang="en-I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4G ADVANTAGES AND DISADVANTAGES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latin typeface="Palatino Linotype" pitchFamily="18" charset="0"/>
              </a:rPr>
              <a:t> </a:t>
            </a:r>
            <a:endParaRPr lang="en-US" sz="2400" b="1" dirty="0">
              <a:solidFill>
                <a:schemeClr val="accent2"/>
              </a:solidFill>
              <a:latin typeface="Palatino Linotyp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8306" y="2971800"/>
            <a:ext cx="8839200" cy="25908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>
                <a:solidFill>
                  <a:schemeClr val="accent2"/>
                </a:solidFill>
                <a:latin typeface="Palatino Linotype" pitchFamily="18" charset="0"/>
              </a:rPr>
              <a:t>Team Members: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Students Name	 	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                 </a:t>
            </a:r>
            <a:r>
              <a:rPr lang="en-US" sz="2000" b="1" dirty="0" err="1" smtClean="0">
                <a:solidFill>
                  <a:schemeClr val="tx1"/>
                </a:solidFill>
                <a:latin typeface="Palatino Linotype" pitchFamily="18" charset="0"/>
              </a:rPr>
              <a:t>Reg.No</a:t>
            </a:r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  	</a:t>
            </a:r>
          </a:p>
          <a:p>
            <a:pPr algn="l">
              <a:spcBef>
                <a:spcPts val="0"/>
              </a:spcBef>
            </a:pPr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</a:t>
            </a: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TONIE</a:t>
            </a:r>
            <a:r>
              <a:rPr lang="en-US" sz="1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RAALPH</a:t>
            </a:r>
            <a:r>
              <a:rPr lang="en-US" sz="1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210617106081</a:t>
            </a: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algn="l">
              <a:spcBef>
                <a:spcPts val="0"/>
              </a:spcBef>
            </a:pP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ALWIN REVANTH </a:t>
            </a:r>
            <a:r>
              <a:rPr lang="en-US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                      210617106007</a:t>
            </a:r>
            <a:endParaRPr lang="en-US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3. KRISHNA KUMAR </a:t>
            </a:r>
            <a:r>
              <a:rPr lang="en-US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                     210617106050</a:t>
            </a:r>
            <a:endParaRPr lang="en-US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4. ANTO STEVE </a:t>
            </a:r>
            <a:r>
              <a:rPr lang="en-US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                               210617106010 </a:t>
            </a:r>
            <a:endParaRPr lang="en-US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5. SANGAVI </a:t>
            </a:r>
            <a:r>
              <a:rPr lang="en-US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                                      210617106070</a:t>
            </a:r>
            <a:endParaRPr lang="en-US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6. SURYA PRABHA  </a:t>
            </a:r>
            <a:r>
              <a:rPr lang="en-US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S.V                      210617106078</a:t>
            </a:r>
            <a:endParaRPr lang="en-US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en-US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en-US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sz="1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</a:p>
          <a:p>
            <a:pPr algn="l">
              <a:spcBef>
                <a:spcPts val="0"/>
              </a:spcBef>
            </a:pP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endParaRPr lang="en-US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</a:t>
            </a:r>
          </a:p>
          <a:p>
            <a:endParaRPr lang="en-US" sz="2000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E5ACCF2-8CAE-4B9E-99FA-55335EEA4352}"/>
              </a:ext>
            </a:extLst>
          </p:cNvPr>
          <p:cNvSpPr txBox="1"/>
          <p:nvPr/>
        </p:nvSpPr>
        <p:spPr>
          <a:xfrm>
            <a:off x="0" y="478691"/>
            <a:ext cx="91440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Palatino Linotype" pitchFamily="18" charset="0"/>
                <a:cs typeface="Times New Roman" panose="02020603050405020304" pitchFamily="18" charset="0"/>
              </a:rPr>
              <a:t>  JEPPIAAR INSTITUTE OF TECHNOLOGY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“Self-Belief | Self Discipline | Self Respect”</a:t>
            </a:r>
          </a:p>
          <a:p>
            <a:pPr algn="ctr"/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200" b="1" dirty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Department Of </a:t>
            </a:r>
            <a:r>
              <a:rPr lang="en-IN" sz="2200" b="1" dirty="0" smtClean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ECE</a:t>
            </a:r>
            <a:endParaRPr lang="en-IN" sz="2200" b="1" dirty="0">
              <a:solidFill>
                <a:srgbClr val="0070C0"/>
              </a:solidFill>
              <a:latin typeface="Palatino Linotype" pitchFamily="18" charset="0"/>
              <a:cs typeface="Times New Roman" panose="02020603050405020304" pitchFamily="18" charset="0"/>
            </a:endParaRPr>
          </a:p>
          <a:p>
            <a:pPr algn="ctr"/>
            <a:endParaRPr lang="en-IN" sz="2200" b="1" dirty="0" smtClean="0">
              <a:solidFill>
                <a:srgbClr val="0070C0"/>
              </a:solidFill>
              <a:latin typeface="Palatino Linotype" pitchFamily="18" charset="0"/>
              <a:cs typeface="Times New Roman" panose="02020603050405020304" pitchFamily="18" charset="0"/>
            </a:endParaRPr>
          </a:p>
          <a:p>
            <a:pPr algn="ctr"/>
            <a:endParaRPr lang="en-IN" sz="2200" b="1" dirty="0" smtClean="0">
              <a:solidFill>
                <a:srgbClr val="0070C0"/>
              </a:solidFill>
              <a:latin typeface="Palatino Linotype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 descr="F:\SUBJECTS\JIT_COURSE FILE CONTENTS\JIT_ISO _DNV GL_ISO 9001-2015\ISO_Images_Logo\ISO 9001-2015 (JPG).jpg">
            <a:extLst>
              <a:ext uri="{FF2B5EF4-FFF2-40B4-BE49-F238E27FC236}">
                <a16:creationId xmlns:a16="http://schemas.microsoft.com/office/drawing/2014/main" xmlns="" id="{00000000-0008-0000-0500-000003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81000"/>
            <a:ext cx="891329" cy="858732"/>
          </a:xfrm>
          <a:prstGeom prst="rect">
            <a:avLst/>
          </a:prstGeom>
          <a:noFill/>
          <a:ln>
            <a:noFill/>
          </a:ln>
        </p:spPr>
      </p:pic>
      <p:sp>
        <p:nvSpPr>
          <p:cNvPr id="23554" name="AutoShape 2" descr="https://www.jeppiaarinstitute.org/wp-content/uploads/2019/05/Site-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6" name="AutoShape 4" descr="https://www.jeppiaarinstitute.org/wp-content/uploads/2019/05/Site-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9" name="AutoShape 7" descr="https://www.jeppiaarinstitute.org/wp-content/uploads/2019/05/Site-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="" xmlns:a16="http://schemas.microsoft.com/office/drawing/2014/main" id="{F993296E-B523-47A8-BEDB-E5FFD519EB0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7870" y="381000"/>
            <a:ext cx="111993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1559311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disadvantages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impossible to make your current equipment compatible with the 4G network</a:t>
            </a:r>
          </a:p>
          <a:p>
            <a:pPr fontAlgn="base"/>
            <a:r>
              <a:rPr lang="en-US" dirty="0" smtClean="0"/>
              <a:t>Limited Use of Internet and Smartphone</a:t>
            </a:r>
          </a:p>
          <a:p>
            <a:pPr fontAlgn="base"/>
            <a:r>
              <a:rPr lang="en-US" dirty="0" smtClean="0"/>
              <a:t> Battery Consumption</a:t>
            </a:r>
          </a:p>
          <a:p>
            <a:pPr fontAlgn="base"/>
            <a:r>
              <a:rPr lang="en-US" dirty="0" smtClean="0"/>
              <a:t> Limited 4G network towers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5775"/>
          </a:xfrm>
        </p:spPr>
        <p:txBody>
          <a:bodyPr>
            <a:noAutofit/>
          </a:bodyPr>
          <a:lstStyle/>
          <a:p>
            <a:r>
              <a:rPr lang="en-IN" sz="3600" dirty="0" smtClean="0"/>
              <a:t>conclusion</a:t>
            </a:r>
            <a:endParaRPr lang="en-US" sz="36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0414"/>
            <a:ext cx="8229600" cy="5365750"/>
          </a:xfrm>
        </p:spPr>
        <p:txBody>
          <a:bodyPr>
            <a:normAutofit/>
          </a:bodyPr>
          <a:lstStyle/>
          <a:p>
            <a:r>
              <a:rPr lang="en-IN" sz="2000" dirty="0" smtClean="0"/>
              <a:t>4G is showing tremendous promise and has the capacity to revolutionize our world </a:t>
            </a:r>
          </a:p>
          <a:p>
            <a:r>
              <a:rPr lang="en-IN" sz="2000" dirty="0" smtClean="0"/>
              <a:t>High speed ,capacity ,low cost per bit </a:t>
            </a:r>
          </a:p>
          <a:p>
            <a:r>
              <a:rPr lang="en-IN" sz="2000" dirty="0" smtClean="0"/>
              <a:t>Single worldwide cellular network </a:t>
            </a:r>
          </a:p>
          <a:p>
            <a:r>
              <a:rPr lang="en-IN" sz="2000" dirty="0" smtClean="0"/>
              <a:t>Scope of wireless networks in expanding </a:t>
            </a:r>
          </a:p>
          <a:p>
            <a:pPr lvl="0" algn="just">
              <a:lnSpc>
                <a:spcPct val="17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70000"/>
              </a:lnSpc>
              <a:buNone/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70000"/>
              </a:lnSpc>
            </a:pP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70000"/>
              </a:lnSpc>
            </a:pP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70000"/>
              </a:lnSpc>
            </a:pP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70000"/>
              </a:lnSpc>
            </a:pP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386481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19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Palatino Linotype" pitchFamily="18" charset="0"/>
              </a:rPr>
              <a:t>THANK YOU</a:t>
            </a:r>
            <a:br>
              <a:rPr lang="en-US" b="1" dirty="0">
                <a:latin typeface="Palatino Linotype" pitchFamily="18" charset="0"/>
              </a:rPr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290E6-72A7-43EE-86F3-3ECC7AB06449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xmlns="" val="29988747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OBJECTIVES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8768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 study the advantages and disadvantages of 4g technology and to study the features of 4G technology.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3F31-0A43-4B4F-A83B-7F4B73EBF73F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838200"/>
            <a:ext cx="8229600" cy="525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xmlns="" val="39261587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Palatino Linotype" pitchFamily="18" charset="0"/>
              </a:rPr>
              <a:t>Content</a:t>
            </a:r>
            <a:endParaRPr lang="en-US" sz="2800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8768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endParaRPr lang="en-US" sz="2000" dirty="0">
              <a:latin typeface="Palatino Linotype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000" dirty="0">
              <a:latin typeface="Palatino Linotype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3F31-0A43-4B4F-A83B-7F4B73EBF73F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838200"/>
            <a:ext cx="8229600" cy="525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2000" dirty="0" smtClean="0"/>
              <a:t>4G Technology </a:t>
            </a:r>
          </a:p>
          <a:p>
            <a:r>
              <a:rPr lang="en-IN" sz="2000" dirty="0" smtClean="0"/>
              <a:t>Features of 4G</a:t>
            </a:r>
          </a:p>
          <a:p>
            <a:r>
              <a:rPr lang="en-IN" sz="2000" dirty="0" smtClean="0"/>
              <a:t>Wireless technology used in 4G</a:t>
            </a:r>
          </a:p>
          <a:p>
            <a:r>
              <a:rPr lang="en-IN" sz="2000" dirty="0" smtClean="0"/>
              <a:t>Advantages</a:t>
            </a:r>
          </a:p>
          <a:p>
            <a:r>
              <a:rPr lang="en-IN" sz="2000" dirty="0" smtClean="0"/>
              <a:t>Disadvantages</a:t>
            </a:r>
          </a:p>
          <a:p>
            <a:r>
              <a:rPr lang="en-IN" sz="2000" dirty="0" smtClean="0"/>
              <a:t>conclusion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xmlns="" val="39261587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9668"/>
            <a:ext cx="8229600" cy="485775"/>
          </a:xfrm>
        </p:spPr>
        <p:txBody>
          <a:bodyPr>
            <a:noAutofit/>
          </a:bodyPr>
          <a:lstStyle/>
          <a:p>
            <a:r>
              <a:rPr lang="en-IN" sz="3200" dirty="0" smtClean="0"/>
              <a:t>4g technology</a:t>
            </a:r>
            <a:endParaRPr lang="en-US" sz="32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69925"/>
            <a:ext cx="8229600" cy="5365750"/>
          </a:xfrm>
        </p:spPr>
        <p:txBody>
          <a:bodyPr>
            <a:normAutofit/>
          </a:bodyPr>
          <a:lstStyle/>
          <a:p>
            <a:pPr lvl="0" algn="just">
              <a:lnSpc>
                <a:spcPct val="170000"/>
              </a:lnSpc>
            </a:pP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/>
              <a:t>LTE, an </a:t>
            </a:r>
            <a:r>
              <a:rPr lang="en-US" sz="2000" dirty="0" smtClean="0">
                <a:hlinkClick r:id="rId2" tooltip="Abbreviation"/>
              </a:rPr>
              <a:t>abbreviation</a:t>
            </a:r>
            <a:r>
              <a:rPr lang="en-US" sz="2000" dirty="0" smtClean="0"/>
              <a:t> for Long-Term Evolution, commonly marketed as 4G LTE, is a standard for </a:t>
            </a:r>
            <a:r>
              <a:rPr lang="en-US" sz="2000" dirty="0" smtClean="0">
                <a:hlinkClick r:id="rId3" tooltip="Wireless"/>
              </a:rPr>
              <a:t>wireless</a:t>
            </a:r>
            <a:r>
              <a:rPr lang="en-US" sz="2000" dirty="0" smtClean="0"/>
              <a:t> communication of high-speed data for mobile phones and data terminals.</a:t>
            </a:r>
          </a:p>
          <a:p>
            <a:r>
              <a:rPr lang="en-US" sz="2000" dirty="0" smtClean="0"/>
              <a:t> </a:t>
            </a:r>
          </a:p>
          <a:p>
            <a:r>
              <a:rPr lang="en-US" sz="2000" dirty="0" smtClean="0"/>
              <a:t>It is based on the </a:t>
            </a:r>
            <a:r>
              <a:rPr lang="en-US" sz="2000" dirty="0" smtClean="0">
                <a:hlinkClick r:id="rId4" tooltip="GSM"/>
              </a:rPr>
              <a:t>GSM</a:t>
            </a:r>
            <a:r>
              <a:rPr lang="en-US" sz="2000" dirty="0" smtClean="0"/>
              <a:t>/</a:t>
            </a:r>
            <a:r>
              <a:rPr lang="en-US" sz="2000" dirty="0" smtClean="0">
                <a:hlinkClick r:id="rId5" tooltip="Enhanced Data Rates for GSM Evolution"/>
              </a:rPr>
              <a:t>EDGE</a:t>
            </a:r>
            <a:r>
              <a:rPr lang="en-US" sz="2000" dirty="0" smtClean="0"/>
              <a:t> and </a:t>
            </a:r>
            <a:r>
              <a:rPr lang="en-US" sz="2000" dirty="0" smtClean="0">
                <a:hlinkClick r:id="rId6" tooltip="Universal Mobile Telecommunications System"/>
              </a:rPr>
              <a:t>UMTS</a:t>
            </a:r>
            <a:r>
              <a:rPr lang="en-US" sz="2000" dirty="0" smtClean="0"/>
              <a:t>/</a:t>
            </a:r>
            <a:r>
              <a:rPr lang="en-US" sz="2000" dirty="0" smtClean="0">
                <a:hlinkClick r:id="rId7" tooltip="High Speed Packet Access"/>
              </a:rPr>
              <a:t>HSPA</a:t>
            </a:r>
            <a:r>
              <a:rPr lang="en-US" sz="2000" dirty="0" smtClean="0"/>
              <a:t> network technologies, increasing the capacity and speed using a different radio interface together with core network improvements.</a:t>
            </a:r>
          </a:p>
          <a:p>
            <a:endParaRPr lang="en-US" sz="2000" dirty="0" smtClean="0"/>
          </a:p>
          <a:p>
            <a:r>
              <a:rPr lang="en-US" sz="2000" dirty="0" smtClean="0"/>
              <a:t> </a:t>
            </a: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70000"/>
              </a:lnSpc>
            </a:pP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002272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 The standard is developed by the </a:t>
            </a:r>
            <a:r>
              <a:rPr lang="en-US" dirty="0" smtClean="0">
                <a:hlinkClick r:id="rId2" tooltip="3GPP"/>
              </a:rPr>
              <a:t>3GPP</a:t>
            </a:r>
            <a:r>
              <a:rPr lang="en-US" dirty="0" smtClean="0"/>
              <a:t> (3rd Generation Partnership Project) and is specified in its Release 8 document series, with minor enhancements described in Release 9</a:t>
            </a:r>
          </a:p>
          <a:p>
            <a:endParaRPr lang="en-US" dirty="0" smtClean="0"/>
          </a:p>
          <a:p>
            <a:r>
              <a:rPr lang="en-US" dirty="0" smtClean="0"/>
              <a:t>LTE is the obvious upgrade path for carriers with both GSM/UMTS networks and </a:t>
            </a:r>
            <a:r>
              <a:rPr lang="en-US" dirty="0" smtClean="0">
                <a:hlinkClick r:id="rId3" tooltip="CDMA2000"/>
              </a:rPr>
              <a:t>CDMA2000</a:t>
            </a:r>
            <a:r>
              <a:rPr lang="en-US" dirty="0" smtClean="0"/>
              <a:t> networks. The </a:t>
            </a:r>
            <a:r>
              <a:rPr lang="en-US" dirty="0" smtClean="0">
                <a:hlinkClick r:id="rId4" tooltip="LTE frequency bands"/>
              </a:rPr>
              <a:t>different LTE frequencies and bands</a:t>
            </a:r>
            <a:r>
              <a:rPr lang="en-US" dirty="0" smtClean="0"/>
              <a:t> used in different countries will mean that only multi-band phones will be able to use LTE in all countries where it is supported.</a:t>
            </a:r>
            <a:endParaRPr lang="en-IN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0" y="373551"/>
            <a:ext cx="4953000" cy="854074"/>
          </a:xfrm>
        </p:spPr>
        <p:txBody>
          <a:bodyPr>
            <a:noAutofit/>
          </a:bodyPr>
          <a:lstStyle/>
          <a:p>
            <a:r>
              <a:rPr lang="en-IN" sz="3200" dirty="0" smtClean="0"/>
              <a:t>Wireless </a:t>
            </a:r>
            <a:r>
              <a:rPr lang="en-IN" sz="3200" dirty="0" err="1" smtClean="0"/>
              <a:t>techonology</a:t>
            </a:r>
            <a:r>
              <a:rPr lang="en-IN" sz="3200" dirty="0" smtClean="0"/>
              <a:t> used in 4g</a:t>
            </a:r>
            <a:r>
              <a:rPr lang="en-US" sz="3200" b="1" dirty="0" smtClean="0">
                <a:latin typeface="Palatino Linotype" pitchFamily="18" charset="0"/>
              </a:rPr>
              <a:t> </a:t>
            </a:r>
            <a:endParaRPr lang="en-US" sz="32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5062"/>
            <a:ext cx="8229600" cy="4587875"/>
          </a:xfrm>
        </p:spPr>
        <p:txBody>
          <a:bodyPr>
            <a:normAutofit/>
          </a:bodyPr>
          <a:lstStyle/>
          <a:p>
            <a:r>
              <a:rPr lang="en-US" sz="2000" dirty="0" smtClean="0"/>
              <a:t>OFDM</a:t>
            </a:r>
          </a:p>
          <a:p>
            <a:r>
              <a:rPr lang="en-US" sz="2000" dirty="0" smtClean="0"/>
              <a:t> UWB</a:t>
            </a:r>
          </a:p>
          <a:p>
            <a:r>
              <a:rPr lang="en-US" sz="2000" dirty="0" smtClean="0"/>
              <a:t> MILLIMETER WIRELESS</a:t>
            </a:r>
          </a:p>
          <a:p>
            <a:r>
              <a:rPr lang="en-US" sz="2000" dirty="0" smtClean="0"/>
              <a:t> SMART ANTENNAS</a:t>
            </a:r>
          </a:p>
          <a:p>
            <a:r>
              <a:rPr lang="en-US" sz="2000" dirty="0" smtClean="0"/>
              <a:t> LONG TERM POWER PREDICTION</a:t>
            </a:r>
          </a:p>
          <a:p>
            <a:r>
              <a:rPr lang="en-US" sz="2000" dirty="0" smtClean="0"/>
              <a:t> SHEDULING AMONG USERS</a:t>
            </a:r>
          </a:p>
          <a:p>
            <a:r>
              <a:rPr lang="en-US" sz="2000" dirty="0" smtClean="0"/>
              <a:t> ADAPTIVE MODULATION AND POWER CONTROL</a:t>
            </a:r>
          </a:p>
          <a:p>
            <a:endParaRPr lang="en-IN" sz="2000" dirty="0" smtClean="0"/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12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335E-E9EA-40C6-9BA7-EE40DEFD29BB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0566223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5775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Palatino Linotype" pitchFamily="18" charset="0"/>
              </a:rPr>
              <a:t>ADVANTAGES</a:t>
            </a:r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0414"/>
            <a:ext cx="8229600" cy="5365750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70000"/>
              </a:lnSpc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70000"/>
              </a:lnSpc>
              <a:buNone/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70000"/>
              </a:lnSpc>
              <a:buNone/>
            </a:pP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70000"/>
              </a:lnSpc>
            </a:pP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70000"/>
              </a:lnSpc>
            </a:pP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70000"/>
              </a:lnSpc>
            </a:pP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1EE38AA-362C-4358-84EC-0AFBA956CFFF}"/>
              </a:ext>
            </a:extLst>
          </p:cNvPr>
          <p:cNvSpPr/>
          <p:nvPr/>
        </p:nvSpPr>
        <p:spPr>
          <a:xfrm>
            <a:off x="609600" y="1295400"/>
            <a:ext cx="8153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IN" sz="3200" dirty="0" smtClean="0"/>
              <a:t>Quickly download files over </a:t>
            </a:r>
            <a:r>
              <a:rPr lang="en-IN" sz="3200" dirty="0" smtClean="0"/>
              <a:t>a wireless </a:t>
            </a:r>
            <a:r>
              <a:rPr lang="en-IN" sz="3200" dirty="0" smtClean="0"/>
              <a:t>network</a:t>
            </a:r>
          </a:p>
          <a:p>
            <a:pPr>
              <a:buFont typeface="Arial" pitchFamily="34" charset="0"/>
              <a:buChar char="•"/>
            </a:pPr>
            <a:r>
              <a:rPr lang="en-IN" sz="3200" dirty="0" smtClean="0"/>
              <a:t>Extremely high voice quality</a:t>
            </a:r>
          </a:p>
          <a:p>
            <a:pPr>
              <a:buFont typeface="Arial" pitchFamily="34" charset="0"/>
              <a:buChar char="•"/>
            </a:pPr>
            <a:r>
              <a:rPr lang="en-IN" sz="3200" dirty="0" smtClean="0"/>
              <a:t>Easily access Internet, IM, social networks, streaming media, video calling</a:t>
            </a:r>
          </a:p>
          <a:p>
            <a:pPr>
              <a:buFont typeface="Arial" pitchFamily="34" charset="0"/>
              <a:buChar char="•"/>
            </a:pPr>
            <a:r>
              <a:rPr lang="en-IN" sz="3200" dirty="0" smtClean="0"/>
              <a:t>Higher bandwidth</a:t>
            </a:r>
          </a:p>
          <a:p>
            <a:pPr>
              <a:buFont typeface="Arial" pitchFamily="34" charset="0"/>
              <a:buChar char="•"/>
            </a:pPr>
            <a:r>
              <a:rPr lang="en-IN" sz="3200" dirty="0" smtClean="0"/>
              <a:t>4G is 10 times faster than 3G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IN" sz="3200" dirty="0" smtClean="0"/>
              <a:t>.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xmlns="" val="12975317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Higher bandwidth</a:t>
            </a:r>
          </a:p>
          <a:p>
            <a:r>
              <a:rPr lang="en-IN" dirty="0" smtClean="0"/>
              <a:t>4G is 10 times faster than </a:t>
            </a:r>
            <a:r>
              <a:rPr lang="en-IN" dirty="0" smtClean="0"/>
              <a:t>3G</a:t>
            </a:r>
            <a:endParaRPr lang="en-IN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5775"/>
          </a:xfrm>
        </p:spPr>
        <p:txBody>
          <a:bodyPr>
            <a:noAutofit/>
          </a:bodyPr>
          <a:lstStyle/>
          <a:p>
            <a:r>
              <a:rPr lang="en-IN" sz="3200" dirty="0" smtClean="0"/>
              <a:t>disadvantages</a:t>
            </a:r>
            <a:endParaRPr lang="en-US" sz="3200" b="1" dirty="0">
              <a:solidFill>
                <a:srgbClr val="FF0000"/>
              </a:solidFill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0414"/>
            <a:ext cx="8229600" cy="536575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New frequencies means new components in cell towers.</a:t>
            </a:r>
          </a:p>
          <a:p>
            <a:r>
              <a:rPr lang="en-US" sz="2800" dirty="0" smtClean="0"/>
              <a:t>Higher data prices for consumers</a:t>
            </a:r>
          </a:p>
          <a:p>
            <a:r>
              <a:rPr lang="en-US" sz="2800" dirty="0" smtClean="0"/>
              <a:t>Consumer is forced to buy a new device to support the 4G</a:t>
            </a:r>
          </a:p>
          <a:p>
            <a:endParaRPr lang="en-US" sz="2800" dirty="0" smtClean="0"/>
          </a:p>
          <a:p>
            <a:endParaRPr lang="en-IN" sz="2800" dirty="0" smtClean="0"/>
          </a:p>
          <a:p>
            <a:pPr marL="0" lvl="0" indent="0" algn="just">
              <a:lnSpc>
                <a:spcPct val="170000"/>
              </a:lnSpc>
              <a:buNone/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70000"/>
              </a:lnSpc>
              <a:buNone/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7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70000"/>
              </a:lnSpc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7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70000"/>
              </a:lnSpc>
              <a:buNone/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70000"/>
              </a:lnSpc>
            </a:pP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70000"/>
              </a:lnSpc>
            </a:pP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70000"/>
              </a:lnSpc>
            </a:pP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70000"/>
              </a:lnSpc>
            </a:pP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055910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2384</TotalTime>
  <Words>290</Words>
  <Application>Microsoft Office PowerPoint</Application>
  <PresentationFormat>On-screen Show (4:3)</PresentationFormat>
  <Paragraphs>164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SUBJECT NAME:  WIRELESS NETWORKS                    TITLE:    4G ADVANTAGES AND DISADVANTAGES  </vt:lpstr>
      <vt:lpstr>OBJECTIVES</vt:lpstr>
      <vt:lpstr>Content</vt:lpstr>
      <vt:lpstr>4g technology</vt:lpstr>
      <vt:lpstr>Cont…</vt:lpstr>
      <vt:lpstr>Wireless techonology used in 4g </vt:lpstr>
      <vt:lpstr>ADVANTAGES</vt:lpstr>
      <vt:lpstr>Cont…</vt:lpstr>
      <vt:lpstr>disadvantages</vt:lpstr>
      <vt:lpstr>disadvantages</vt:lpstr>
      <vt:lpstr>conclusion</vt:lpstr>
      <vt:lpstr>THANK YOU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Millimeter - Wave Antenna for 5G Applications</dc:title>
  <dc:creator>PRABU</dc:creator>
  <cp:lastModifiedBy>Parthi</cp:lastModifiedBy>
  <cp:revision>199</cp:revision>
  <dcterms:created xsi:type="dcterms:W3CDTF">2015-04-07T04:42:07Z</dcterms:created>
  <dcterms:modified xsi:type="dcterms:W3CDTF">2020-03-31T10:59:05Z</dcterms:modified>
</cp:coreProperties>
</file>