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7"/>
  </p:notesMasterIdLst>
  <p:sldIdLst>
    <p:sldId id="293" r:id="rId5"/>
    <p:sldId id="275" r:id="rId6"/>
    <p:sldId id="285" r:id="rId7"/>
    <p:sldId id="292" r:id="rId8"/>
    <p:sldId id="278" r:id="rId9"/>
    <p:sldId id="284" r:id="rId10"/>
    <p:sldId id="289" r:id="rId11"/>
    <p:sldId id="286" r:id="rId12"/>
    <p:sldId id="290" r:id="rId13"/>
    <p:sldId id="272" r:id="rId14"/>
    <p:sldId id="291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5341" autoAdjust="0"/>
  </p:normalViewPr>
  <p:slideViewPr>
    <p:cSldViewPr>
      <p:cViewPr varScale="1">
        <p:scale>
          <a:sx n="74" d="100"/>
          <a:sy n="74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4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116C7-D313-44DF-851F-561AD0E8436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1048747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4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1D8BA-2871-43B6-95E6-118CE4B58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D8BA-2871-43B6-95E6-118CE4B588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4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1E8E-FAA6-4768-80D1-5C1524358538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FC90-A492-4A4D-B7DD-4720209C0258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34A3-00D5-4239-B904-80CC8FFE510A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B79-28B0-4D12-A297-DE5897E9723E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5664-E27A-45EE-9E77-BA9FBD89D79B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64FE-F6E1-42EC-B67D-790612EBBF36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A4E1-DA02-4FCB-8B33-871CA603B35F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35E8-8679-4E90-AFE0-0C67370685A8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47FD-2D86-4B6A-8B7C-09862E8557BB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DCBB-5FBE-45F5-A7A0-DCD94C53A06B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39DA-53D9-4AED-B699-60988A11F434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A4544-C7CE-44D8-992C-81FF0040C1FA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What-are-the-advantages-and-disadvantages-of-4G-technology" TargetMode="External"/><Relationship Id="rId2" Type="http://schemas.openxmlformats.org/officeDocument/2006/relationships/hyperlink" Target="https://www.online-sciences.com/technology/4g-technology-uses-features-advantages-and-disadvantag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mv.com/blog_gmv/language/en/market-importance-4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" y="1239732"/>
            <a:ext cx="8663729" cy="2036868"/>
          </a:xfrm>
        </p:spPr>
        <p:txBody>
          <a:bodyPr>
            <a:normAutofit fontScale="90000"/>
          </a:bodyPr>
          <a:lstStyle/>
          <a:p>
            <a:pPr algn="l"/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  <a:t>Subject Name :Wireless Networks</a:t>
            </a: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  <a:t>Presentation  Title: 4G Technology and its evolution</a:t>
            </a: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endParaRPr lang="en-US" sz="2400" b="1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" y="3162300"/>
            <a:ext cx="8839200" cy="12192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2"/>
                </a:solidFill>
                <a:latin typeface="Palatino Linotype" pitchFamily="18" charset="0"/>
              </a:rPr>
              <a:t>Team Members: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Students Name	 		  	</a:t>
            </a:r>
            <a:r>
              <a:rPr lang="en-US" sz="2000" b="1" dirty="0" err="1">
                <a:solidFill>
                  <a:schemeClr val="tx1"/>
                </a:solidFill>
                <a:latin typeface="Palatino Linotype" pitchFamily="18" charset="0"/>
              </a:rPr>
              <a:t>Reg.No</a:t>
            </a:r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:	  	</a:t>
            </a:r>
            <a:endParaRPr lang="zh-CN" altLang="en-US" sz="2000" dirty="0"/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1. </a:t>
            </a:r>
            <a:r>
              <a:rPr lang="en-US" sz="2000" b="1" dirty="0" err="1">
                <a:solidFill>
                  <a:schemeClr val="tx1"/>
                </a:solidFill>
                <a:latin typeface="Palatino Linotype" pitchFamily="18" charset="0"/>
              </a:rPr>
              <a:t>Jagadisan</a:t>
            </a:r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 S                                            210617106042                                     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2. </a:t>
            </a:r>
            <a:r>
              <a:rPr lang="en-US" sz="2000" b="1" dirty="0" err="1">
                <a:solidFill>
                  <a:schemeClr val="tx1"/>
                </a:solidFill>
                <a:latin typeface="Palatino Linotype" pitchFamily="18" charset="0"/>
              </a:rPr>
              <a:t>Sudakar</a:t>
            </a:r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 V                                             210617106076                    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3. </a:t>
            </a:r>
            <a:r>
              <a:rPr lang="en-US" sz="2000" b="1" dirty="0" err="1">
                <a:solidFill>
                  <a:schemeClr val="tx1"/>
                </a:solidFill>
                <a:latin typeface="Palatino Linotype" pitchFamily="18" charset="0"/>
              </a:rPr>
              <a:t>Campell</a:t>
            </a:r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 S                                              210617106020                                       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4. </a:t>
            </a:r>
            <a:r>
              <a:rPr lang="en-US" sz="2000" b="1" dirty="0" err="1">
                <a:solidFill>
                  <a:schemeClr val="tx1"/>
                </a:solidFill>
                <a:latin typeface="Palatino Linotype" pitchFamily="18" charset="0"/>
              </a:rPr>
              <a:t>Ajith</a:t>
            </a:r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 Kumar M                                     210617106004                            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              5. </a:t>
            </a:r>
            <a:r>
              <a:rPr lang="en-US" sz="2000" b="1" dirty="0" err="1">
                <a:solidFill>
                  <a:schemeClr val="tx1"/>
                </a:solidFill>
                <a:latin typeface="Palatino Linotype" pitchFamily="18" charset="0"/>
              </a:rPr>
              <a:t>Charmathi</a:t>
            </a:r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 K                                          210617106021                                             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              6. </a:t>
            </a:r>
            <a:r>
              <a:rPr lang="en-US" sz="2000" b="1" dirty="0" err="1">
                <a:solidFill>
                  <a:schemeClr val="tx1"/>
                </a:solidFill>
                <a:latin typeface="Palatino Linotype" pitchFamily="18" charset="0"/>
              </a:rPr>
              <a:t>Dharini</a:t>
            </a:r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 D                                               210617106023                                           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                                          </a:t>
            </a:r>
            <a:endParaRPr lang="zh-CN" altLang="en-US" sz="2000" dirty="0"/>
          </a:p>
          <a:p>
            <a:pPr algn="just"/>
            <a:endParaRPr lang="en-US" sz="2000" b="1" dirty="0">
              <a:solidFill>
                <a:schemeClr val="tx1"/>
              </a:solidFill>
              <a:latin typeface="Palatino Linotype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ACCF2-8CAE-4B9E-99FA-55335EEA4352}"/>
              </a:ext>
            </a:extLst>
          </p:cNvPr>
          <p:cNvSpPr txBox="1"/>
          <p:nvPr/>
        </p:nvSpPr>
        <p:spPr>
          <a:xfrm>
            <a:off x="0" y="478691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latin typeface="Palatino Linotype" pitchFamily="18" charset="0"/>
                <a:cs typeface="Times New Roman" panose="02020603050405020304" pitchFamily="18" charset="0"/>
              </a:rPr>
              <a:t>  JEPPIAAR INSTITUTE OF TECHNOLOGY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“Self-Belief | Self Discipline | Self Respect”</a:t>
            </a:r>
          </a:p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200" b="1" dirty="0">
                <a:solidFill>
                  <a:srgbClr val="0070C0"/>
                </a:solidFill>
                <a:latin typeface="Palatino Linotype" pitchFamily="18" charset="0"/>
                <a:cs typeface="Times New Roman" panose="02020603050405020304" pitchFamily="18" charset="0"/>
              </a:rPr>
              <a:t>Department of Electronics and communication Engineering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:\SUBJECTS\JIT_COURSE FILE CONTENTS\JIT_ISO _DNV GL_ISO 9001-2015\ISO_Images_Logo\ISO 9001-2015 (JPG).jpg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891329" cy="85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93296E-B523-47A8-BEDB-E5FFD519EB0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0" y="381000"/>
            <a:ext cx="1119930" cy="9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FUTURE SCOPE</a:t>
            </a:r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5091114"/>
          </a:xfrm>
        </p:spPr>
        <p:txBody>
          <a:bodyPr>
            <a:normAutofit/>
          </a:bodyPr>
          <a:lstStyle/>
          <a:p>
            <a:endParaRPr lang="en-US" sz="2400" dirty="0">
              <a:latin typeface="Palatino Linotype" pitchFamily="18" charset="0"/>
            </a:endParaRPr>
          </a:p>
          <a:p>
            <a:pPr fontAlgn="base"/>
            <a:r>
              <a:rPr lang="en-IN" sz="2400" dirty="0"/>
              <a:t>Forecasts predict that in the next few years the global 4G data transfer network will increase in size by 23 times and will account for 81% of mobile traffic.</a:t>
            </a:r>
            <a:endParaRPr lang="en-US" sz="2400" dirty="0"/>
          </a:p>
          <a:p>
            <a:pPr fontAlgn="base"/>
            <a:r>
              <a:rPr lang="en-IN" sz="2400" dirty="0"/>
              <a:t>The requirement for faster and more stable levels of connectivity is growing due to the demand of applications that rely on constantly transferring data. </a:t>
            </a:r>
            <a:endParaRPr lang="en-US" sz="2400" dirty="0"/>
          </a:p>
          <a:p>
            <a:pPr fontAlgn="base"/>
            <a:r>
              <a:rPr lang="en-IN" sz="2400" dirty="0"/>
              <a:t> Many applications need to be able to communicate in real-time, therefore relying on a strong network connection that will remain intact while moving around between locations.</a:t>
            </a: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104860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E21-05AB-4752-8E4C-86CEA05D0B31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104860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10486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48599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7554" y="142852"/>
            <a:ext cx="2547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25" dirty="0">
                <a:latin typeface="RobotoRegular"/>
                <a:cs typeface="RobotoRegular"/>
              </a:rPr>
              <a:t>TECHNICAL DETAILS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8382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Palatino Linotype" pitchFamily="18" charset="0"/>
              </a:rPr>
              <a:t>Reference</a:t>
            </a:r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4876800"/>
          </a:xfrm>
        </p:spPr>
        <p:txBody>
          <a:bodyPr>
            <a:normAutofit/>
          </a:bodyPr>
          <a:lstStyle/>
          <a:p>
            <a:r>
              <a:rPr lang="en-IN" sz="2000" dirty="0">
                <a:hlinkClick r:id="rId2"/>
              </a:rPr>
              <a:t>https://www.online-sciences.com/technology/4g-technology-uses-features-advantages-and-disadvantages/</a:t>
            </a:r>
            <a:endParaRPr lang="en-IN" sz="2000" dirty="0"/>
          </a:p>
          <a:p>
            <a:r>
              <a:rPr lang="en-IN" sz="2000" dirty="0">
                <a:hlinkClick r:id="rId3"/>
              </a:rPr>
              <a:t>https://www.quora.com/What-are-the-advantages-and-disadvantages-of-4G-technology</a:t>
            </a:r>
            <a:endParaRPr lang="en-US" sz="2000" dirty="0">
              <a:latin typeface="Palatino Linotype" pitchFamily="18" charset="0"/>
            </a:endParaRPr>
          </a:p>
          <a:p>
            <a:r>
              <a:rPr lang="en-IN" sz="2000" dirty="0">
                <a:hlinkClick r:id="rId4"/>
              </a:rPr>
              <a:t>https://www.gmv.com/blog_gmv/language/en/market-importance-4g/</a:t>
            </a:r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104860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E21-05AB-4752-8E4C-86CEA05D0B31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104860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10486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48599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Palatino Linotype" pitchFamily="18" charset="0"/>
              </a:rPr>
              <a:t>Thank You</a:t>
            </a:r>
            <a:br>
              <a:rPr lang="en-US" b="1" dirty="0">
                <a:latin typeface="Palatino Linotype" pitchFamily="18" charset="0"/>
              </a:rPr>
            </a:br>
            <a:endParaRPr lang="en-US" dirty="0"/>
          </a:p>
        </p:txBody>
      </p:sp>
      <p:sp>
        <p:nvSpPr>
          <p:cNvPr id="10485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90E6-72A7-43EE-86F3-3ECC7AB06449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104859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10485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48589" name="Rectangle 5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304800" y="59637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OBJECTIVE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F7248B-748C-4CE7-8222-CD49F2E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2179637"/>
            <a:ext cx="8143932" cy="4678363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Palatino Linotype" pitchFamily="18" charset="0"/>
              </a:rPr>
              <a:t>To learn more about the evolution of generations and to get clear about the 4G technology over other technologies.</a:t>
            </a:r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B79-28B0-4D12-A297-DE5897E9723E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48625" name="Rectangle 3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so.. Review will be conducted as per schedule.</a:t>
            </a:r>
          </a:p>
        </p:txBody>
      </p:sp>
    </p:spTree>
    <p:extLst>
      <p:ext uri="{BB962C8B-B14F-4D97-AF65-F5344CB8AC3E}">
        <p14:creationId xmlns:p14="http://schemas.microsoft.com/office/powerpoint/2010/main" val="161764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4G TECHNOLOGY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F7248B-748C-4CE7-8222-CD49F2E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20" y="1428736"/>
            <a:ext cx="8534400" cy="467836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dirty="0"/>
              <a:t>4G LTE which means fourth generation long term evolution.</a:t>
            </a:r>
          </a:p>
          <a:p>
            <a:pPr algn="just"/>
            <a:r>
              <a:rPr lang="en-US" sz="2800" dirty="0"/>
              <a:t> It aims to offer the users faster , more reliable mobile broadband internet for the devices such as the smartphones , the tablets &amp; the laptops.</a:t>
            </a:r>
          </a:p>
          <a:p>
            <a:pPr algn="just"/>
            <a:r>
              <a:rPr lang="en-US" sz="2800" dirty="0"/>
              <a:t>Its speed is much more faster than the 3G.</a:t>
            </a:r>
          </a:p>
          <a:p>
            <a:pPr fontAlgn="base"/>
            <a:r>
              <a:rPr lang="en-US" sz="2800" dirty="0"/>
              <a:t>The 4G can reach 100Mbps , 150Mbps and 300Mbps.</a:t>
            </a:r>
          </a:p>
          <a:p>
            <a:pPr fontAlgn="base"/>
            <a:r>
              <a:rPr lang="en-US" sz="2800" dirty="0"/>
              <a:t> In future will update to 1000Mbps.</a:t>
            </a:r>
          </a:p>
          <a:p>
            <a:pPr fontAlgn="base"/>
            <a:r>
              <a:rPr lang="en-US" sz="2800" dirty="0"/>
              <a:t>4G network theoretically will have a</a:t>
            </a:r>
          </a:p>
          <a:p>
            <a:pPr fontAlgn="base">
              <a:buNone/>
            </a:pPr>
            <a:r>
              <a:rPr lang="en-US" sz="2800" dirty="0"/>
              <a:t>     higher data transfer rate over 3G </a:t>
            </a:r>
          </a:p>
          <a:p>
            <a:pPr fontAlgn="base">
              <a:buNone/>
            </a:pPr>
            <a:r>
              <a:rPr lang="en-US" sz="2800" dirty="0"/>
              <a:t>     networks.</a:t>
            </a:r>
          </a:p>
          <a:p>
            <a:pPr algn="just"/>
            <a:endParaRPr lang="en-US" sz="2800" dirty="0">
              <a:latin typeface="Palatino Linotype" pitchFamily="18" charset="0"/>
            </a:endParaRPr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B79-28B0-4D12-A297-DE5897E9723E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48625" name="Rectangle 3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so.. Review will be conducted as per schedule.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4678" y="214290"/>
            <a:ext cx="2547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25" dirty="0">
                <a:latin typeface="RobotoRegular"/>
                <a:cs typeface="RobotoRegular"/>
              </a:rPr>
              <a:t>TECHNICAL DETAILS</a:t>
            </a:r>
            <a:endParaRPr lang="en-IN" dirty="0"/>
          </a:p>
        </p:txBody>
      </p:sp>
      <p:pic>
        <p:nvPicPr>
          <p:cNvPr id="1026" name="Picture 2" descr="4G Techn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357694"/>
            <a:ext cx="2857500" cy="1952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764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304800" y="59637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OBJECTIVE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F7248B-748C-4CE7-8222-CD49F2E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2179637"/>
            <a:ext cx="8143932" cy="4678363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Palatino Linotype" pitchFamily="18" charset="0"/>
              </a:rPr>
              <a:t>To learn more about 4G technology, its features, applications , advantages, disadvantages and some more.</a:t>
            </a:r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B79-28B0-4D12-A297-DE5897E9723E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48625" name="Rectangle 3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so.. Review will be conducted as per schedule.</a:t>
            </a:r>
          </a:p>
        </p:txBody>
      </p:sp>
      <p:sp>
        <p:nvSpPr>
          <p:cNvPr id="27650" name="AutoShape 2" descr="Commscope [Infographic]: Evolution Of The 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14282" y="857233"/>
          <a:ext cx="8643998" cy="54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Picture" r:id="rId3" imgW="5800000" imgH="5114286" progId="StaticDib">
                  <p:embed/>
                </p:oleObj>
              </mc:Choice>
              <mc:Fallback>
                <p:oleObj name="Picture" r:id="rId3" imgW="5800000" imgH="5114286" progId="StaticDib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857233"/>
                        <a:ext cx="8643998" cy="54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EVOLUTION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43240" y="214290"/>
            <a:ext cx="267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25" dirty="0">
                <a:latin typeface="RobotoRegular"/>
                <a:cs typeface="RobotoRegular"/>
              </a:rPr>
              <a:t>  TECHNICAL DETAILS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764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60CD8-8D7A-4ABA-AB36-F094254A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571480"/>
            <a:ext cx="8229600" cy="1143000"/>
          </a:xfrm>
        </p:spPr>
        <p:txBody>
          <a:bodyPr/>
          <a:lstStyle/>
          <a:p>
            <a:r>
              <a:rPr lang="en-US" b="1" dirty="0"/>
              <a:t>ADVANTAGES OF 4G</a:t>
            </a:r>
            <a:endParaRPr lang="en-IN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F7248B-748C-4CE7-8222-CD49F2E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IN" sz="2800" dirty="0"/>
              <a:t>Quickly download files over a wireless network</a:t>
            </a:r>
          </a:p>
          <a:p>
            <a:r>
              <a:rPr lang="en-IN" sz="2800" dirty="0"/>
              <a:t>Extremely high voice quality</a:t>
            </a:r>
          </a:p>
          <a:p>
            <a:r>
              <a:rPr lang="en-IN" sz="2800" dirty="0"/>
              <a:t>Easily access Internet, IM, social networks, streaming media, video calling</a:t>
            </a:r>
          </a:p>
          <a:p>
            <a:r>
              <a:rPr lang="en-IN" sz="2800" dirty="0"/>
              <a:t>Higher bandwidth</a:t>
            </a:r>
          </a:p>
          <a:p>
            <a:r>
              <a:rPr lang="en-IN" sz="2800" dirty="0"/>
              <a:t>4G is 10 times faster than 3G</a:t>
            </a:r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B79-28B0-4D12-A297-DE5897E9723E}" type="datetime1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48625" name="Rectangle 3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25" dirty="0">
                <a:latin typeface="RobotoRegular"/>
                <a:cs typeface="RobotoRegular"/>
              </a:rPr>
              <a:t>TECHNICAL DETAILS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43240" y="214290"/>
            <a:ext cx="2547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25" dirty="0">
                <a:latin typeface="RobotoRegular"/>
                <a:cs typeface="RobotoRegular"/>
              </a:rPr>
              <a:t>TECHNICAL DETAILS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722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60CD8-8D7A-4ABA-AB36-F094254A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en-US" b="1" dirty="0"/>
              <a:t>DISADVANTAGES OF 4G</a:t>
            </a:r>
            <a:endParaRPr lang="en-IN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F7248B-748C-4CE7-8222-CD49F2E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IN" sz="2800" dirty="0"/>
              <a:t>New frequencies means new components in cell towers.</a:t>
            </a:r>
          </a:p>
          <a:p>
            <a:r>
              <a:rPr lang="en-IN" sz="2800" dirty="0"/>
              <a:t>Higher data prices for consumers</a:t>
            </a:r>
          </a:p>
          <a:p>
            <a:r>
              <a:rPr lang="en-IN" sz="2800" dirty="0"/>
              <a:t>Consumer is forced to buy a new device to support the 4G</a:t>
            </a:r>
          </a:p>
          <a:p>
            <a:r>
              <a:rPr lang="en-IN" sz="2800" dirty="0"/>
              <a:t>It is impossible to make your current equipment compatible with the 4G network</a:t>
            </a:r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B79-28B0-4D12-A297-DE5897E9723E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48625" name="Rectangle 3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so.. Review will be conducted as per schedule.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7554" y="142852"/>
            <a:ext cx="2547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25" dirty="0">
                <a:latin typeface="RobotoRegular"/>
                <a:cs typeface="RobotoRegular"/>
              </a:rPr>
              <a:t>TECHNICAL DETAILS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241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B79-28B0-4D12-A297-DE5897E9723E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5602" name="Picture 2" descr="Introduction for 4G LTE based IP Cam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" y="0"/>
            <a:ext cx="91440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60CD8-8D7A-4ABA-AB36-F094254A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How Fast is 4G?</a:t>
            </a:r>
            <a:br>
              <a:rPr lang="en-IN" b="1" dirty="0"/>
            </a:br>
            <a:endParaRPr lang="en-IN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F7248B-748C-4CE7-8222-CD49F2E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20" y="1214422"/>
            <a:ext cx="8534400" cy="4525963"/>
          </a:xfrm>
        </p:spPr>
        <p:txBody>
          <a:bodyPr>
            <a:normAutofit/>
          </a:bodyPr>
          <a:lstStyle/>
          <a:p>
            <a:pPr fontAlgn="base"/>
            <a:r>
              <a:rPr lang="en-IN" sz="2800" dirty="0"/>
              <a:t>Standard 4G offers download speeds of around 14 Mbps, which is five times faster than the 3G network.</a:t>
            </a:r>
          </a:p>
          <a:p>
            <a:pPr fontAlgn="base"/>
            <a:r>
              <a:rPr lang="en-IN" sz="2800" dirty="0"/>
              <a:t>4G networks can reach to150 Mbps, allowing users to download gigabytes of data in minutes or even seconds, instead of hours like with 3G networks.</a:t>
            </a:r>
          </a:p>
          <a:p>
            <a:pPr fontAlgn="base"/>
            <a:r>
              <a:rPr lang="en-IN" sz="2800" dirty="0"/>
              <a:t>Uploading data is much faster as well –4G provides 8 Mbps and reaching as high as 50 Mbps, while provides 0.5 Mbps. </a:t>
            </a:r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B79-28B0-4D12-A297-DE5897E9723E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48625" name="Rectangle 3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so.. Review will be conducted as per schedule.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7554" y="142852"/>
            <a:ext cx="2547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25" dirty="0">
                <a:latin typeface="RobotoRegular"/>
                <a:cs typeface="RobotoRegular"/>
              </a:rPr>
              <a:t>TECHNICAL DETAILS</a:t>
            </a:r>
            <a:endParaRPr lang="en-IN" dirty="0"/>
          </a:p>
        </p:txBody>
      </p:sp>
      <p:sp>
        <p:nvSpPr>
          <p:cNvPr id="3074" name="AutoShape 2" descr="3G Vs. 4G Vs. 5G: Mobile Data Speeds Comparison [2017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6" name="AutoShape 4" descr="3G Vs. 4G Vs. 5G: Mobile Data Speeds Comparison [2017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8" name="AutoShape 6" descr="4G Cellular Network Technology - Introduction and Comparison with 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2" name="Picture 2" descr="3G Vs. 4G Vs. 5G: Mobile Data Speeds Comparison [2017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0228" y="4500570"/>
            <a:ext cx="3994380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41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B79-28B0-4D12-A297-DE5897E9723E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6626" name="AutoShape 2" descr="What is 4G? Everything about 4G Explained | Broadband Compa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628" name="AutoShape 4" descr="What is 4G? Everything about 4G Explained | Broadband Compa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630" name="AutoShape 6" descr="What is 4G? Everything about 4G Explained | Broadband Compa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632" name="AutoShape 8" descr="Sprint Turns on More 4G LTE Markets, Expands LTE Coverag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634" name="AutoShape 10" descr="According to a recent IDC survey, email, social networking and web browsing – all through your phone’s network, like 4G LTE – remains to be the top three types of applications that Americans use on their smartphone.* So how does 4G LTE work? Footnote: *Report from IDC's 2013 Consumer Devices Survey, Part 1: U.S. Results (doc #242570, August 2013) (Photo: Sprint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636" name="AutoShape 12" descr="According to a recent IDC survey, email, social networking and web browsing – all through your phone’s network, like 4G LTE – remains to be the top three types of applications that Americans use on their smartphone.* So how does 4G LTE work? Footnote: *Report from IDC's 2013 Consumer Devices Survey, Part 1: U.S. Results (doc #242570, August 2013) (Photo: Sprint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638" name="AutoShape 14" descr="According to a recent IDC survey, email, social networking and web browsing – all through your phone’s network, like 4G LTE – remains to be the top three types of applications that Americans use on their smartphone.* So how does 4G LTE work? Footnote: *Report from IDC's 2013 Consumer Devices Survey, Part 1: U.S. Results (doc #242570, August 2013) (Photo: Sprint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640" name="AutoShape 16" descr="According to a recent IDC survey, email, social networking and web browsing – all through your phone’s network, like 4G LTE – remains to be the top three types of applications that Americans use on their smartphone.* So how does 4G LTE work? Footnote: *Report from IDC's 2013 Consumer Devices Survey, Part 1: U.S. Results (doc #242570, August 2013) (Photo: Sprint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642" name="AutoShape 18" descr="According to a recent IDC survey, email, social networking and web browsing – all through your phone’s network, like 4G LTE – remains to be the top three types of applications that Americans use on their smartphone.* So how does 4G LTE work? Footnote: *Report from IDC's 2013 Consumer Devices Survey, Part 1: U.S. Results (doc #242570, August 2013) (Photo: Sprint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aphicFrame>
        <p:nvGraphicFramePr>
          <p:cNvPr id="26643" name="Object 19"/>
          <p:cNvGraphicFramePr>
            <a:graphicFrameLocks noChangeAspect="1"/>
          </p:cNvGraphicFramePr>
          <p:nvPr/>
        </p:nvGraphicFramePr>
        <p:xfrm>
          <a:off x="0" y="0"/>
          <a:ext cx="9144000" cy="677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Picture" r:id="rId3" imgW="9523810" imgH="7361905" progId="StaticDib">
                  <p:embed/>
                </p:oleObj>
              </mc:Choice>
              <mc:Fallback>
                <p:oleObj name="Picture" r:id="rId3" imgW="9523810" imgH="7361905" progId="StaticDib">
                  <p:embed/>
                  <p:pic>
                    <p:nvPicPr>
                      <p:cNvPr id="2664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78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590801E4387D42A9F21947D73D9940" ma:contentTypeVersion="2" ma:contentTypeDescription="Create a new document." ma:contentTypeScope="" ma:versionID="e27c804c028ba692662c89e0b609a147">
  <xsd:schema xmlns:xsd="http://www.w3.org/2001/XMLSchema" xmlns:xs="http://www.w3.org/2001/XMLSchema" xmlns:p="http://schemas.microsoft.com/office/2006/metadata/properties" xmlns:ns3="c8f27907-adff-48a3-abd5-b3d6a821b026" targetNamespace="http://schemas.microsoft.com/office/2006/metadata/properties" ma:root="true" ma:fieldsID="d5db61c76370f36cab3e76beaaf5a27c" ns3:_="">
    <xsd:import namespace="c8f27907-adff-48a3-abd5-b3d6a821b0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27907-adff-48a3-abd5-b3d6a821b0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76BC42-4612-436B-8892-8E44805F5CC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8f27907-adff-48a3-abd5-b3d6a821b02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DFA4E4-2AF9-4D0E-8A7B-7ADCBAF62459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05B0A4C-3CF2-4CCE-A540-31746BBF80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458</Words>
  <Application>Microsoft Office PowerPoint</Application>
  <PresentationFormat>On-screen Show (4:3)</PresentationFormat>
  <Paragraphs>112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Subject Name :Wireless Networks  Presentation  Title: 4G Technology and its evolution </vt:lpstr>
      <vt:lpstr>OBJECTIVE</vt:lpstr>
      <vt:lpstr>4G TECHNOLOGY</vt:lpstr>
      <vt:lpstr>OBJECTIVE</vt:lpstr>
      <vt:lpstr>ADVANTAGES OF 4G</vt:lpstr>
      <vt:lpstr>DISADVANTAGES OF 4G</vt:lpstr>
      <vt:lpstr>PowerPoint Presentation</vt:lpstr>
      <vt:lpstr>How Fast is 4G? </vt:lpstr>
      <vt:lpstr>PowerPoint Presentation</vt:lpstr>
      <vt:lpstr>FUTURE SCOPE</vt:lpstr>
      <vt:lpstr>Reference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Millimeter - Wave Antenna for 5G Applications</dc:title>
  <dc:creator>PRABU</dc:creator>
  <cp:lastModifiedBy>Parthi</cp:lastModifiedBy>
  <cp:revision>24</cp:revision>
  <dcterms:created xsi:type="dcterms:W3CDTF">2015-04-06T06:42:07Z</dcterms:created>
  <dcterms:modified xsi:type="dcterms:W3CDTF">2021-03-11T18:55:39Z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0x0101005D590801E4387D42A9F21947D73D9940</vt:lpwstr>
  </property>
</Properties>
</file>