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>
  <p:sldMasterIdLst>
    <p:sldMasterId id="2147483648" r:id="rId1"/>
  </p:sldMasterIdLst>
  <p:notesMasterIdLst>
    <p:notesMasterId r:id="rId14"/>
  </p:notesMasterIdLst>
  <p:sldIdLst>
    <p:sldId id="256" r:id="rId2"/>
    <p:sldId id="257" r:id="rId3"/>
    <p:sldId id="305" r:id="rId4"/>
    <p:sldId id="306" r:id="rId5"/>
    <p:sldId id="314" r:id="rId6"/>
    <p:sldId id="315" r:id="rId7"/>
    <p:sldId id="312" r:id="rId8"/>
    <p:sldId id="313" r:id="rId9"/>
    <p:sldId id="316" r:id="rId10"/>
    <p:sldId id="307" r:id="rId11"/>
    <p:sldId id="311" r:id="rId12"/>
    <p:sldId id="310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147" autoAdjust="0"/>
    <p:restoredTop sz="94660"/>
  </p:normalViewPr>
  <p:slideViewPr>
    <p:cSldViewPr>
      <p:cViewPr varScale="1">
        <p:scale>
          <a:sx n="68" d="100"/>
          <a:sy n="68" d="100"/>
        </p:scale>
        <p:origin x="-145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1B116C7-D313-44DF-851F-561AD0E84361}" type="datetimeFigureOut">
              <a:rPr lang="en-US" smtClean="0"/>
              <a:pPr/>
              <a:t>3/27/2020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181D8BA-2871-43B6-95E6-118CE4B5887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81D8BA-2871-43B6-95E6-118CE4B58879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E31E8E-FAA6-4768-80D1-5C1524358538}" type="datetime1">
              <a:rPr lang="en-US" smtClean="0"/>
              <a:pPr/>
              <a:t>3/27/2020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JEPPIAAR INSTITUTE OF TECHNOLOGY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A2188-4EE7-4F69-AE19-AF999E6A737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5FC90-A492-4A4D-B7DD-4720209C0258}" type="datetime1">
              <a:rPr lang="en-US" smtClean="0"/>
              <a:pPr/>
              <a:t>3/27/2020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JEPPIAAR INSTITUTE OF TECHNOLOGY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A2188-4EE7-4F69-AE19-AF999E6A737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4434A3-00D5-4239-B904-80CC8FFE510A}" type="datetime1">
              <a:rPr lang="en-US" smtClean="0"/>
              <a:pPr/>
              <a:t>3/27/2020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JEPPIAAR INSTITUTE OF TECHNOLOGY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A2188-4EE7-4F69-AE19-AF999E6A737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589B79-28B0-4D12-A297-DE5897E9723E}" type="datetime1">
              <a:rPr lang="en-US" smtClean="0"/>
              <a:pPr/>
              <a:t>3/27/2020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JEPPIAAR INSTITUTE OF TECHNOLOGY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A2188-4EE7-4F69-AE19-AF999E6A737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D15664-E27A-45EE-9E77-BA9FBD89D79B}" type="datetime1">
              <a:rPr lang="en-US" smtClean="0"/>
              <a:pPr/>
              <a:t>3/27/2020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JEPPIAAR INSTITUTE OF TECHNOLOGY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A2188-4EE7-4F69-AE19-AF999E6A737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B564FE-F6E1-42EC-B67D-790612EBBF36}" type="datetime1">
              <a:rPr lang="en-US" smtClean="0"/>
              <a:pPr/>
              <a:t>3/27/2020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JEPPIAAR INSTITUTE OF TECHNOLOGY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A2188-4EE7-4F69-AE19-AF999E6A737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FA4E1-DA02-4FCB-8B33-871CA603B35F}" type="datetime1">
              <a:rPr lang="en-US" smtClean="0"/>
              <a:pPr/>
              <a:t>3/27/2020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JEPPIAAR INSTITUTE OF TECHNOLOGY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A2188-4EE7-4F69-AE19-AF999E6A737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835E8-8679-4E90-AFE0-0C67370685A8}" type="datetime1">
              <a:rPr lang="en-US" smtClean="0"/>
              <a:pPr/>
              <a:t>3/27/2020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JEPPIAAR INSTITUTE OF TECHNOLOGY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A2188-4EE7-4F69-AE19-AF999E6A737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6C47FD-2D86-4B6A-8B7C-09862E8557BB}" type="datetime1">
              <a:rPr lang="en-US" smtClean="0"/>
              <a:pPr/>
              <a:t>3/27/2020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JEPPIAAR INSTITUTE OF TECHNOLOGY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A2188-4EE7-4F69-AE19-AF999E6A737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4DCBB-5FBE-45F5-A7A0-DCD94C53A06B}" type="datetime1">
              <a:rPr lang="en-US" smtClean="0"/>
              <a:pPr/>
              <a:t>3/27/2020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JEPPIAAR INSTITUTE OF TECHNOLOGY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A2188-4EE7-4F69-AE19-AF999E6A737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4239DA-53D9-4AED-B699-60988A11F434}" type="datetime1">
              <a:rPr lang="en-US" smtClean="0"/>
              <a:pPr/>
              <a:t>3/27/2020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JEPPIAAR INSTITUTE OF TECHNOLOGY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A2188-4EE7-4F69-AE19-AF999E6A737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4A4544-C7CE-44D8-992C-81FF0040C1FA}" type="datetime1">
              <a:rPr lang="en-US" smtClean="0"/>
              <a:pPr/>
              <a:t>3/27/2020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JEPPIAAR INSTITUTE OF TECHNOLOGY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CA2188-4EE7-4F69-AE19-AF999E6A737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edgefikits.com/blog/application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hyperlink" Target="https://www.howequipmentworks.com/wp-content/uploads/2015/01/red_intro.gif" TargetMode="Externa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399" y="1239732"/>
            <a:ext cx="8663729" cy="2036868"/>
          </a:xfrm>
        </p:spPr>
        <p:txBody>
          <a:bodyPr>
            <a:normAutofit fontScale="90000"/>
          </a:bodyPr>
          <a:lstStyle/>
          <a:p>
            <a:pPr algn="l"/>
            <a:r>
              <a:rPr lang="en-US" sz="2400" b="1" dirty="0">
                <a:solidFill>
                  <a:schemeClr val="accent2"/>
                </a:solidFill>
                <a:latin typeface="Palatino Linotype" panose="02040502050505030304" pitchFamily="18" charset="0"/>
              </a:rPr>
              <a:t/>
            </a:r>
            <a:br>
              <a:rPr lang="en-US" sz="2400" b="1" dirty="0">
                <a:solidFill>
                  <a:schemeClr val="accent2"/>
                </a:solidFill>
                <a:latin typeface="Palatino Linotype" panose="02040502050505030304" pitchFamily="18" charset="0"/>
              </a:rPr>
            </a:br>
            <a:r>
              <a:rPr lang="en-US" sz="2400" b="1" dirty="0">
                <a:solidFill>
                  <a:schemeClr val="accent2"/>
                </a:solidFill>
                <a:latin typeface="Palatino Linotype" panose="02040502050505030304" pitchFamily="18" charset="0"/>
              </a:rPr>
              <a:t/>
            </a:r>
            <a:br>
              <a:rPr lang="en-US" sz="2400" b="1" dirty="0">
                <a:solidFill>
                  <a:schemeClr val="accent2"/>
                </a:solidFill>
                <a:latin typeface="Palatino Linotype" panose="02040502050505030304" pitchFamily="18" charset="0"/>
              </a:rPr>
            </a:br>
            <a:r>
              <a:rPr lang="en-US" sz="2400" b="1" dirty="0">
                <a:solidFill>
                  <a:schemeClr val="accent2"/>
                </a:solidFill>
                <a:latin typeface="Palatino Linotype" panose="02040502050505030304" pitchFamily="18" charset="0"/>
              </a:rPr>
              <a:t>Subject Name :Microprocessor and Microcontroller</a:t>
            </a:r>
            <a:br>
              <a:rPr lang="en-US" sz="2400" b="1" dirty="0">
                <a:solidFill>
                  <a:schemeClr val="accent2"/>
                </a:solidFill>
                <a:latin typeface="Palatino Linotype" panose="02040502050505030304" pitchFamily="18" charset="0"/>
              </a:rPr>
            </a:br>
            <a:r>
              <a:rPr lang="en-US" sz="2400" b="1" dirty="0">
                <a:solidFill>
                  <a:schemeClr val="accent2"/>
                </a:solidFill>
                <a:latin typeface="Palatino Linotype" panose="02040502050505030304" pitchFamily="18" charset="0"/>
              </a:rPr>
              <a:t/>
            </a:r>
            <a:br>
              <a:rPr lang="en-US" sz="2400" b="1" dirty="0">
                <a:solidFill>
                  <a:schemeClr val="accent2"/>
                </a:solidFill>
                <a:latin typeface="Palatino Linotype" panose="02040502050505030304" pitchFamily="18" charset="0"/>
              </a:rPr>
            </a:br>
            <a:r>
              <a:rPr lang="en-US" sz="2400" b="1" dirty="0">
                <a:solidFill>
                  <a:schemeClr val="accent2"/>
                </a:solidFill>
                <a:latin typeface="Palatino Linotype" panose="02040502050505030304" pitchFamily="18" charset="0"/>
              </a:rPr>
              <a:t>Presentation  Title: Application of 8051 in Medical </a:t>
            </a:r>
            <a:br>
              <a:rPr lang="en-US" sz="2400" b="1" dirty="0">
                <a:solidFill>
                  <a:schemeClr val="accent2"/>
                </a:solidFill>
                <a:latin typeface="Palatino Linotype" panose="02040502050505030304" pitchFamily="18" charset="0"/>
              </a:rPr>
            </a:br>
            <a:endParaRPr lang="en-US" sz="2400" b="1" dirty="0">
              <a:solidFill>
                <a:schemeClr val="accent2"/>
              </a:solidFill>
              <a:latin typeface="Palatino Linotype" panose="0204050205050503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04799" y="3092450"/>
            <a:ext cx="8839200" cy="1219200"/>
          </a:xfrm>
        </p:spPr>
        <p:txBody>
          <a:bodyPr>
            <a:noAutofit/>
          </a:bodyPr>
          <a:lstStyle/>
          <a:p>
            <a:pPr algn="l"/>
            <a:r>
              <a:rPr lang="en-US" sz="2000" b="1" dirty="0">
                <a:solidFill>
                  <a:schemeClr val="accent2"/>
                </a:solidFill>
                <a:latin typeface="Palatino Linotype" panose="02040502050505030304" pitchFamily="18" charset="0"/>
              </a:rPr>
              <a:t>Team Members:</a:t>
            </a:r>
          </a:p>
          <a:p>
            <a:pPr algn="l"/>
            <a:r>
              <a:rPr lang="en-US" sz="2000" b="1" dirty="0">
                <a:solidFill>
                  <a:schemeClr val="tx1"/>
                </a:solidFill>
                <a:latin typeface="Palatino Linotype" panose="02040502050505030304" pitchFamily="18" charset="0"/>
              </a:rPr>
              <a:t>	Students Name	 		  	</a:t>
            </a:r>
            <a:r>
              <a:rPr lang="en-US" sz="2000" b="1" dirty="0" err="1">
                <a:solidFill>
                  <a:schemeClr val="tx1"/>
                </a:solidFill>
                <a:latin typeface="Palatino Linotype" panose="02040502050505030304" pitchFamily="18" charset="0"/>
              </a:rPr>
              <a:t>Reg.No</a:t>
            </a:r>
            <a:r>
              <a:rPr lang="en-US" sz="2000" b="1" dirty="0">
                <a:solidFill>
                  <a:schemeClr val="tx1"/>
                </a:solidFill>
                <a:latin typeface="Palatino Linotype" panose="02040502050505030304" pitchFamily="18" charset="0"/>
              </a:rPr>
              <a:t>:</a:t>
            </a:r>
          </a:p>
          <a:p>
            <a:pPr algn="l"/>
            <a:r>
              <a:rPr lang="en-US" sz="2000" b="1" dirty="0">
                <a:solidFill>
                  <a:schemeClr val="tx1"/>
                </a:solidFill>
                <a:latin typeface="Palatino Linotype" panose="02040502050505030304" pitchFamily="18" charset="0"/>
              </a:rPr>
              <a:t>	1.Asfiya Nazz.A.I                                      210617106011</a:t>
            </a:r>
          </a:p>
          <a:p>
            <a:pPr algn="l"/>
            <a:r>
              <a:rPr lang="en-US" sz="2000" b="1" dirty="0">
                <a:solidFill>
                  <a:schemeClr val="tx1"/>
                </a:solidFill>
                <a:latin typeface="Palatino Linotype" panose="02040502050505030304" pitchFamily="18" charset="0"/>
              </a:rPr>
              <a:t>	2.Avil Anisha.A                                         </a:t>
            </a:r>
            <a:r>
              <a:rPr lang="en-US" sz="2000" b="1" dirty="0">
                <a:solidFill>
                  <a:schemeClr val="tx1"/>
                </a:solidFill>
                <a:latin typeface="Palatino Linotype" panose="02040502050505030304" pitchFamily="18" charset="0"/>
                <a:sym typeface="+mn-ea"/>
              </a:rPr>
              <a:t>210617106012</a:t>
            </a:r>
            <a:endParaRPr lang="en-US" sz="2000" b="1" dirty="0">
              <a:solidFill>
                <a:schemeClr val="tx1"/>
              </a:solidFill>
              <a:latin typeface="Palatino Linotype" panose="02040502050505030304" pitchFamily="18" charset="0"/>
            </a:endParaRPr>
          </a:p>
          <a:p>
            <a:pPr algn="l"/>
            <a:r>
              <a:rPr lang="en-US" sz="2000" b="1" dirty="0">
                <a:solidFill>
                  <a:schemeClr val="tx1"/>
                </a:solidFill>
                <a:latin typeface="Palatino Linotype" panose="02040502050505030304" pitchFamily="18" charset="0"/>
              </a:rPr>
              <a:t>              3.Thilothaman                                            </a:t>
            </a:r>
            <a:r>
              <a:rPr lang="en-US" sz="2000" b="1" dirty="0">
                <a:solidFill>
                  <a:schemeClr val="tx1"/>
                </a:solidFill>
                <a:latin typeface="Palatino Linotype" panose="02040502050505030304" pitchFamily="18" charset="0"/>
                <a:sym typeface="+mn-ea"/>
              </a:rPr>
              <a:t>210617106080</a:t>
            </a:r>
          </a:p>
          <a:p>
            <a:pPr algn="l"/>
            <a:r>
              <a:rPr lang="en-US" sz="2000" b="1" dirty="0">
                <a:solidFill>
                  <a:schemeClr val="tx1"/>
                </a:solidFill>
                <a:latin typeface="Palatino Linotype" panose="02040502050505030304" pitchFamily="18" charset="0"/>
                <a:sym typeface="+mn-ea"/>
              </a:rPr>
              <a:t>              </a:t>
            </a:r>
            <a:r>
              <a:rPr lang="en-US" sz="2000" b="1" dirty="0">
                <a:solidFill>
                  <a:schemeClr val="tx1"/>
                </a:solidFill>
                <a:latin typeface="Palatino Linotype" panose="02040502050505030304" pitchFamily="18" charset="0"/>
              </a:rPr>
              <a:t>4.Pradeep                                                     </a:t>
            </a:r>
            <a:r>
              <a:rPr lang="en-US" sz="2000" b="1" dirty="0">
                <a:solidFill>
                  <a:schemeClr val="tx1"/>
                </a:solidFill>
                <a:latin typeface="Palatino Linotype" panose="02040502050505030304" pitchFamily="18" charset="0"/>
                <a:sym typeface="+mn-ea"/>
              </a:rPr>
              <a:t>210617106059</a:t>
            </a:r>
          </a:p>
          <a:p>
            <a:pPr algn="l"/>
            <a:r>
              <a:rPr lang="en-US" sz="2000" b="1" dirty="0">
                <a:solidFill>
                  <a:schemeClr val="tx1"/>
                </a:solidFill>
                <a:latin typeface="Palatino Linotype" panose="02040502050505030304" pitchFamily="18" charset="0"/>
                <a:sym typeface="+mn-ea"/>
              </a:rPr>
              <a:t>              </a:t>
            </a:r>
            <a:r>
              <a:rPr lang="en-US" sz="2000" b="1" dirty="0">
                <a:solidFill>
                  <a:schemeClr val="tx1"/>
                </a:solidFill>
                <a:latin typeface="Palatino Linotype" panose="02040502050505030304" pitchFamily="18" charset="0"/>
              </a:rPr>
              <a:t>5.Murali                                                       </a:t>
            </a:r>
            <a:r>
              <a:rPr lang="en-US" sz="2000" b="1" dirty="0">
                <a:solidFill>
                  <a:schemeClr val="tx1"/>
                </a:solidFill>
                <a:latin typeface="Palatino Linotype" panose="02040502050505030304" pitchFamily="18" charset="0"/>
                <a:sym typeface="+mn-ea"/>
              </a:rPr>
              <a:t>210617106053</a:t>
            </a:r>
          </a:p>
          <a:p>
            <a:pPr algn="l"/>
            <a:r>
              <a:rPr lang="en-US" sz="2000" b="1" dirty="0">
                <a:solidFill>
                  <a:schemeClr val="tx1"/>
                </a:solidFill>
                <a:latin typeface="Palatino Linotype" panose="02040502050505030304" pitchFamily="18" charset="0"/>
                <a:sym typeface="+mn-ea"/>
              </a:rPr>
              <a:t>             </a:t>
            </a:r>
            <a:r>
              <a:rPr lang="en-US" sz="2000" b="1" dirty="0">
                <a:solidFill>
                  <a:schemeClr val="tx1"/>
                </a:solidFill>
                <a:latin typeface="Palatino Linotype" panose="02040502050505030304" pitchFamily="18" charset="0"/>
              </a:rPr>
              <a:t> 6.Saravana Kumar                                      </a:t>
            </a:r>
            <a:r>
              <a:rPr lang="en-US" sz="2000" b="1" dirty="0">
                <a:solidFill>
                  <a:schemeClr val="tx1"/>
                </a:solidFill>
                <a:latin typeface="Palatino Linotype" panose="02040502050505030304" pitchFamily="18" charset="0"/>
                <a:sym typeface="+mn-ea"/>
              </a:rPr>
              <a:t>210617106071</a:t>
            </a:r>
            <a:endParaRPr lang="en-US" sz="2000" b="1" dirty="0">
              <a:solidFill>
                <a:schemeClr val="tx1"/>
              </a:solidFill>
              <a:latin typeface="Palatino Linotype" panose="02040502050505030304" pitchFamily="18" charset="0"/>
            </a:endParaRPr>
          </a:p>
          <a:p>
            <a:pPr algn="l"/>
            <a:endParaRPr lang="en-US" sz="2000" b="1" dirty="0">
              <a:solidFill>
                <a:schemeClr val="tx1"/>
              </a:solidFill>
              <a:latin typeface="Palatino Linotype" panose="02040502050505030304" pitchFamily="18" charset="0"/>
            </a:endParaRPr>
          </a:p>
          <a:p>
            <a:endParaRPr lang="en-US" sz="2000" b="1" dirty="0">
              <a:solidFill>
                <a:schemeClr val="tx1"/>
              </a:solidFill>
              <a:latin typeface="Palatino Linotype" panose="02040502050505030304" pitchFamily="18" charset="0"/>
            </a:endParaRPr>
          </a:p>
          <a:p>
            <a:endParaRPr lang="en-US" sz="2000" dirty="0">
              <a:solidFill>
                <a:schemeClr val="tx1"/>
              </a:solidFill>
              <a:latin typeface="Palatino Linotype" panose="0204050205050503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0" y="478691"/>
            <a:ext cx="9144000" cy="1229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2400" b="1" dirty="0">
                <a:latin typeface="Palatino Linotype" panose="02040502050505030304" pitchFamily="18" charset="0"/>
                <a:cs typeface="Times New Roman" panose="02020603050405020304" pitchFamily="18" charset="0"/>
              </a:rPr>
              <a:t>  JEPPIAAR INSTITUTE OF TECHNOLOGY</a:t>
            </a:r>
          </a:p>
          <a:p>
            <a:pPr algn="ctr"/>
            <a:r>
              <a:rPr lang="en-US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“Self-Belief | Self Discipline | Self Respect”</a:t>
            </a:r>
          </a:p>
          <a:p>
            <a:pPr algn="ctr"/>
            <a:endParaRPr lang="en-US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IN" sz="2200" b="1" dirty="0">
                <a:solidFill>
                  <a:srgbClr val="0070C0"/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Department of </a:t>
            </a:r>
            <a:r>
              <a:rPr lang="en-US" altLang="en-IN" sz="2200" b="1" dirty="0">
                <a:solidFill>
                  <a:srgbClr val="0070C0"/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Electronics and Communication engineerin</a:t>
            </a:r>
            <a:r>
              <a:rPr lang="en-IN" sz="2200" b="1" dirty="0">
                <a:solidFill>
                  <a:srgbClr val="0070C0"/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g</a:t>
            </a:r>
          </a:p>
        </p:txBody>
      </p:sp>
      <p:sp>
        <p:nvSpPr>
          <p:cNvPr id="5" name="Rectangle 4"/>
          <p:cNvSpPr/>
          <p:nvPr/>
        </p:nvSpPr>
        <p:spPr>
          <a:xfrm>
            <a:off x="152400" y="152400"/>
            <a:ext cx="8839200" cy="65532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 descr="F:\SUBJECTS\JIT_COURSE FILE CONTENTS\JIT_ISO _DNV GL_ISO 9001-2015\ISO_Images_Logo\ISO 9001-2015 (JPG).jpg"/>
          <p:cNvPicPr/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24800" y="381000"/>
            <a:ext cx="891329" cy="858732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Picture 7"/>
          <p:cNvPicPr/>
          <p:nvPr/>
        </p:nvPicPr>
        <p:blipFill>
          <a:blip r:embed="rId4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7870" y="381000"/>
            <a:ext cx="1119930" cy="906999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52400"/>
            <a:ext cx="8229600" cy="1143000"/>
          </a:xfrm>
        </p:spPr>
        <p:txBody>
          <a:bodyPr>
            <a:normAutofit/>
          </a:bodyPr>
          <a:lstStyle/>
          <a:p>
            <a:r>
              <a:rPr lang="en-US" sz="2400" b="1" dirty="0">
                <a:latin typeface="Palatino Linotype" panose="02040502050505030304" pitchFamily="18" charset="0"/>
              </a:rPr>
              <a:t>Result &amp; Discussion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800600"/>
          </a:xfrm>
        </p:spPr>
        <p:txBody>
          <a:bodyPr>
            <a:normAutofit/>
          </a:bodyPr>
          <a:lstStyle/>
          <a:p>
            <a:endParaRPr lang="en-US" sz="2000" dirty="0">
              <a:latin typeface="Palatino Linotype" panose="02040502050505030304" pitchFamily="18" charset="0"/>
            </a:endParaRPr>
          </a:p>
          <a:p>
            <a:endParaRPr lang="en-US" sz="2000" dirty="0">
              <a:latin typeface="Palatino Linotype" panose="02040502050505030304" pitchFamily="18" charset="0"/>
            </a:endParaRPr>
          </a:p>
          <a:p>
            <a:endParaRPr lang="en-US" sz="2000" dirty="0">
              <a:latin typeface="Palatino Linotype" panose="02040502050505030304" pitchFamily="18" charset="0"/>
            </a:endParaRPr>
          </a:p>
          <a:p>
            <a:endParaRPr lang="en-US" sz="2000" dirty="0">
              <a:latin typeface="Palatino Linotype" panose="02040502050505030304" pitchFamily="18" charset="0"/>
            </a:endParaRPr>
          </a:p>
          <a:p>
            <a:endParaRPr lang="en-US" sz="2000" dirty="0">
              <a:latin typeface="Palatino Linotype" panose="02040502050505030304" pitchFamily="18" charset="0"/>
            </a:endParaRPr>
          </a:p>
          <a:p>
            <a:endParaRPr lang="en-US" sz="2000" dirty="0">
              <a:latin typeface="Palatino Linotype" panose="02040502050505030304" pitchFamily="18" charset="0"/>
            </a:endParaRPr>
          </a:p>
          <a:p>
            <a:endParaRPr lang="en-US" sz="2000" dirty="0">
              <a:latin typeface="Palatino Linotype" panose="02040502050505030304" pitchFamily="18" charset="0"/>
            </a:endParaRPr>
          </a:p>
          <a:p>
            <a:endParaRPr lang="en-US" sz="2000" dirty="0">
              <a:latin typeface="Palatino Linotype" panose="02040502050505030304" pitchFamily="18" charset="0"/>
            </a:endParaRPr>
          </a:p>
          <a:p>
            <a:endParaRPr lang="en-US" sz="2000" dirty="0">
              <a:latin typeface="Palatino Linotype" panose="02040502050505030304" pitchFamily="18" charset="0"/>
            </a:endParaRPr>
          </a:p>
          <a:p>
            <a:pPr marL="0" indent="0">
              <a:buNone/>
            </a:pPr>
            <a:endParaRPr lang="en-US" sz="2000" dirty="0">
              <a:latin typeface="Palatino Linotype" panose="02040502050505030304" pitchFamily="18" charset="0"/>
            </a:endParaRPr>
          </a:p>
          <a:p>
            <a:pPr marL="0" indent="0">
              <a:buNone/>
            </a:pPr>
            <a:endParaRPr lang="en-US" sz="2000" dirty="0">
              <a:latin typeface="Palatino Linotype" panose="0204050205050503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52400" y="152400"/>
            <a:ext cx="8839200" cy="62484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4BE21-05AB-4752-8E4C-86CEA05D0B31}" type="datetime1">
              <a:rPr lang="en-US" smtClean="0"/>
              <a:pPr/>
              <a:t>3/27/2020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A2188-4EE7-4F69-AE19-AF999E6A737F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JEPPIAAR INSTITUTE OF TECHNOLOGY</a:t>
            </a:r>
          </a:p>
        </p:txBody>
      </p:sp>
      <p:sp>
        <p:nvSpPr>
          <p:cNvPr id="8" name="Content Placeholder 2"/>
          <p:cNvSpPr txBox="1"/>
          <p:nvPr/>
        </p:nvSpPr>
        <p:spPr>
          <a:xfrm>
            <a:off x="457200" y="2082165"/>
            <a:ext cx="8229600" cy="241363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IN" sz="2400" dirty="0">
                <a:latin typeface="Palatino Linotype" panose="02040502050505030304" pitchFamily="18" charset="0"/>
                <a:cs typeface="Palatino Linotype" panose="02040502050505030304" pitchFamily="18" charset="0"/>
                <a:sym typeface="+mn-ea"/>
              </a:rPr>
              <a:t>Thus we have conclude that there are many microprocessor based chips and computer based on technology that are useful in medicine or medical sector</a:t>
            </a:r>
            <a:endParaRPr lang="en-US" sz="2400" dirty="0">
              <a:latin typeface="Palatino Linotype" panose="02040502050505030304" pitchFamily="18" charset="0"/>
              <a:cs typeface="Palatino Linotype" panose="02040502050505030304" pitchFamily="18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b="1" dirty="0">
                <a:latin typeface="Palatino Linotype" panose="02040502050505030304" pitchFamily="18" charset="0"/>
              </a:rPr>
              <a:t>HEALTH MONITORING BLOCK DIAGRAM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endParaRPr lang="en-US" sz="2000" dirty="0">
              <a:latin typeface="Palatino Linotype" panose="02040502050505030304" pitchFamily="18" charset="0"/>
            </a:endParaRPr>
          </a:p>
          <a:p>
            <a:endParaRPr lang="en-US" sz="2000" dirty="0">
              <a:latin typeface="Palatino Linotype" panose="02040502050505030304" pitchFamily="18" charset="0"/>
            </a:endParaRPr>
          </a:p>
          <a:p>
            <a:endParaRPr lang="en-US" sz="2000" dirty="0">
              <a:latin typeface="Palatino Linotype" panose="02040502050505030304" pitchFamily="18" charset="0"/>
            </a:endParaRPr>
          </a:p>
          <a:p>
            <a:endParaRPr lang="en-US" sz="2000" dirty="0">
              <a:latin typeface="Palatino Linotype" panose="02040502050505030304" pitchFamily="18" charset="0"/>
            </a:endParaRPr>
          </a:p>
          <a:p>
            <a:endParaRPr lang="en-US" sz="2000" dirty="0">
              <a:latin typeface="Palatino Linotype" panose="02040502050505030304" pitchFamily="18" charset="0"/>
            </a:endParaRPr>
          </a:p>
          <a:p>
            <a:endParaRPr lang="en-US" sz="2000" dirty="0">
              <a:latin typeface="Palatino Linotype" panose="02040502050505030304" pitchFamily="18" charset="0"/>
            </a:endParaRPr>
          </a:p>
          <a:p>
            <a:endParaRPr lang="en-US" sz="2000" dirty="0">
              <a:latin typeface="Palatino Linotype" panose="02040502050505030304" pitchFamily="18" charset="0"/>
            </a:endParaRPr>
          </a:p>
          <a:p>
            <a:endParaRPr lang="en-US" sz="2000" dirty="0">
              <a:latin typeface="Palatino Linotype" panose="02040502050505030304" pitchFamily="18" charset="0"/>
            </a:endParaRPr>
          </a:p>
          <a:p>
            <a:endParaRPr lang="en-US" sz="2000" dirty="0">
              <a:latin typeface="Palatino Linotype" panose="02040502050505030304" pitchFamily="18" charset="0"/>
            </a:endParaRPr>
          </a:p>
          <a:p>
            <a:pPr marL="0" indent="0">
              <a:buNone/>
            </a:pPr>
            <a:endParaRPr lang="en-US" sz="2000" dirty="0">
              <a:latin typeface="Palatino Linotype" panose="02040502050505030304" pitchFamily="18" charset="0"/>
            </a:endParaRPr>
          </a:p>
          <a:p>
            <a:pPr marL="0" indent="0">
              <a:buNone/>
            </a:pPr>
            <a:endParaRPr lang="en-US" sz="2000" dirty="0">
              <a:latin typeface="Palatino Linotype" panose="0204050205050503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52400" y="152400"/>
            <a:ext cx="8839200" cy="62484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4BE21-05AB-4752-8E4C-86CEA05D0B31}" type="datetime1">
              <a:rPr lang="en-US" smtClean="0"/>
              <a:pPr/>
              <a:t>3/27/2020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A2188-4EE7-4F69-AE19-AF999E6A737F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JEPPIAAR INSTITUTE OF TECHNOLOGY</a:t>
            </a:r>
          </a:p>
        </p:txBody>
      </p:sp>
      <p:sp>
        <p:nvSpPr>
          <p:cNvPr id="8" name="Content Placeholder 2"/>
          <p:cNvSpPr txBox="1"/>
          <p:nvPr/>
        </p:nvSpPr>
        <p:spPr>
          <a:xfrm>
            <a:off x="457200" y="1295400"/>
            <a:ext cx="8229600" cy="3200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en-US" sz="2400" dirty="0">
              <a:latin typeface="Palatino Linotype" panose="0204050205050503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9" name="Picture Placeholder 5"/>
          <p:cNvPicPr>
            <a:picLocks noGrp="1" noChangeAspect="1"/>
          </p:cNvPicPr>
          <p:nvPr>
            <p:ph sz="half" idx="2"/>
          </p:nvPr>
        </p:nvPicPr>
        <p:blipFill rotWithShape="1"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t="3226"/>
          <a:stretch>
            <a:fillRect/>
          </a:stretch>
        </p:blipFill>
        <p:spPr>
          <a:xfrm>
            <a:off x="1744345" y="1726565"/>
            <a:ext cx="5261610" cy="3824605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52400"/>
            <a:ext cx="8229600" cy="1143000"/>
          </a:xfrm>
        </p:spPr>
        <p:txBody>
          <a:bodyPr>
            <a:normAutofit/>
          </a:bodyPr>
          <a:lstStyle/>
          <a:p>
            <a:r>
              <a:rPr lang="en-US" sz="2400" b="1" dirty="0">
                <a:latin typeface="Palatino Linotype" panose="02040502050505030304" pitchFamily="18" charset="0"/>
              </a:rPr>
              <a:t>Reference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4765"/>
            <a:ext cx="8229600" cy="3991610"/>
          </a:xfrm>
        </p:spPr>
        <p:txBody>
          <a:bodyPr>
            <a:normAutofit/>
          </a:bodyPr>
          <a:lstStyle/>
          <a:p>
            <a:endParaRPr lang="en-US" sz="2000" dirty="0">
              <a:latin typeface="Palatino Linotype" panose="02040502050505030304" pitchFamily="18" charset="0"/>
            </a:endParaRPr>
          </a:p>
          <a:p>
            <a:endParaRPr lang="en-US" sz="2000" dirty="0">
              <a:latin typeface="Palatino Linotype" panose="02040502050505030304" pitchFamily="18" charset="0"/>
            </a:endParaRPr>
          </a:p>
          <a:p>
            <a:endParaRPr lang="en-US" sz="2000" dirty="0">
              <a:latin typeface="Palatino Linotype" panose="02040502050505030304" pitchFamily="18" charset="0"/>
            </a:endParaRPr>
          </a:p>
          <a:p>
            <a:r>
              <a:rPr lang="en-IN" sz="2400" dirty="0">
                <a:latin typeface="Palatino Linotype" panose="02040502050505030304" pitchFamily="18" charset="0"/>
                <a:cs typeface="Palatino Linotype" panose="02040502050505030304" pitchFamily="18" charset="0"/>
                <a:sym typeface="+mn-ea"/>
              </a:rPr>
              <a:t>http</a:t>
            </a:r>
            <a:r>
              <a:rPr lang="en-IN" sz="2400" dirty="0">
                <a:latin typeface="Palatino Linotype" panose="02040502050505030304" pitchFamily="18" charset="0"/>
                <a:cs typeface="Palatino Linotype" panose="02040502050505030304" pitchFamily="18" charset="0"/>
                <a:sym typeface="+mn-ea"/>
                <a:hlinkClick r:id="rId2"/>
              </a:rPr>
              <a:t>://www.edgefikits.com/blog/application</a:t>
            </a:r>
            <a:r>
              <a:rPr lang="en-IN" sz="2400" dirty="0">
                <a:latin typeface="Palatino Linotype" panose="02040502050505030304" pitchFamily="18" charset="0"/>
                <a:cs typeface="Palatino Linotype" panose="02040502050505030304" pitchFamily="18" charset="0"/>
                <a:sym typeface="+mn-ea"/>
              </a:rPr>
              <a:t> -of-microcontroller-in-technology</a:t>
            </a:r>
            <a:endParaRPr lang="en-IN" sz="2400" dirty="0">
              <a:latin typeface="Palatino Linotype" panose="02040502050505030304" pitchFamily="18" charset="0"/>
              <a:cs typeface="Palatino Linotype" panose="02040502050505030304" pitchFamily="18" charset="0"/>
            </a:endParaRPr>
          </a:p>
          <a:p>
            <a:r>
              <a:rPr lang="en-IN" sz="2400" dirty="0">
                <a:latin typeface="Palatino Linotype" panose="02040502050505030304" pitchFamily="18" charset="0"/>
                <a:cs typeface="Palatino Linotype" panose="02040502050505030304" pitchFamily="18" charset="0"/>
                <a:sym typeface="+mn-ea"/>
              </a:rPr>
              <a:t>http://www.watelectronics.com/8051-microcontroller-architecture/</a:t>
            </a:r>
            <a:endParaRPr lang="en-IN" sz="2400" dirty="0">
              <a:latin typeface="Palatino Linotype" panose="02040502050505030304" pitchFamily="18" charset="0"/>
              <a:cs typeface="Palatino Linotype" panose="02040502050505030304" pitchFamily="18" charset="0"/>
            </a:endParaRPr>
          </a:p>
          <a:p>
            <a:endParaRPr lang="en-US" sz="2400" dirty="0">
              <a:latin typeface="Palatino Linotype" panose="02040502050505030304" pitchFamily="18" charset="0"/>
              <a:cs typeface="Palatino Linotype" panose="02040502050505030304" pitchFamily="18" charset="0"/>
            </a:endParaRPr>
          </a:p>
          <a:p>
            <a:endParaRPr lang="en-US" sz="2000" dirty="0">
              <a:latin typeface="Palatino Linotype" panose="02040502050505030304" pitchFamily="18" charset="0"/>
            </a:endParaRPr>
          </a:p>
          <a:p>
            <a:endParaRPr lang="en-US" sz="2000" dirty="0">
              <a:latin typeface="Palatino Linotype" panose="02040502050505030304" pitchFamily="18" charset="0"/>
            </a:endParaRPr>
          </a:p>
          <a:p>
            <a:endParaRPr lang="en-US" sz="2000" dirty="0">
              <a:latin typeface="Palatino Linotype" panose="02040502050505030304" pitchFamily="18" charset="0"/>
            </a:endParaRPr>
          </a:p>
          <a:p>
            <a:endParaRPr lang="en-US" sz="2000" dirty="0">
              <a:latin typeface="Palatino Linotype" panose="02040502050505030304" pitchFamily="18" charset="0"/>
            </a:endParaRPr>
          </a:p>
          <a:p>
            <a:endParaRPr lang="en-US" sz="2000" dirty="0">
              <a:latin typeface="Palatino Linotype" panose="02040502050505030304" pitchFamily="18" charset="0"/>
            </a:endParaRPr>
          </a:p>
          <a:p>
            <a:endParaRPr lang="en-US" sz="2000" dirty="0">
              <a:latin typeface="Palatino Linotype" panose="02040502050505030304" pitchFamily="18" charset="0"/>
            </a:endParaRPr>
          </a:p>
          <a:p>
            <a:pPr marL="0" indent="0">
              <a:buNone/>
            </a:pPr>
            <a:endParaRPr lang="en-US" sz="2000" dirty="0">
              <a:latin typeface="Palatino Linotype" panose="02040502050505030304" pitchFamily="18" charset="0"/>
            </a:endParaRPr>
          </a:p>
          <a:p>
            <a:pPr marL="0" indent="0">
              <a:buNone/>
            </a:pPr>
            <a:endParaRPr lang="en-US" sz="2000" dirty="0">
              <a:latin typeface="Palatino Linotype" panose="0204050205050503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52400" y="152400"/>
            <a:ext cx="8839200" cy="62484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4BE21-05AB-4752-8E4C-86CEA05D0B31}" type="datetime1">
              <a:rPr lang="en-US" smtClean="0"/>
              <a:pPr/>
              <a:t>3/27/2020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A2188-4EE7-4F69-AE19-AF999E6A737F}" type="slidenum">
              <a:rPr lang="en-US" smtClean="0"/>
              <a:pPr/>
              <a:t>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JEPPIAAR INSTITUTE OF TECHNOLOGY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76200"/>
            <a:ext cx="8229600" cy="1143000"/>
          </a:xfrm>
        </p:spPr>
        <p:txBody>
          <a:bodyPr>
            <a:normAutofit/>
          </a:bodyPr>
          <a:lstStyle/>
          <a:p>
            <a:r>
              <a:rPr lang="en-US" sz="2800" b="1" dirty="0">
                <a:latin typeface="Palatino Linotype" panose="02040502050505030304" pitchFamily="18" charset="0"/>
              </a:rPr>
              <a:t>Objective</a:t>
            </a:r>
            <a:endParaRPr lang="en-US" sz="2800" dirty="0">
              <a:latin typeface="Palatino Linotype" panose="0204050205050503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458200" cy="4876800"/>
          </a:xfrm>
        </p:spPr>
        <p:txBody>
          <a:bodyPr>
            <a:noAutofit/>
          </a:bodyPr>
          <a:lstStyle/>
          <a:p>
            <a:pPr algn="just">
              <a:lnSpc>
                <a:spcPct val="150000"/>
              </a:lnSpc>
            </a:pPr>
            <a:endParaRPr lang="en-US" sz="2000" dirty="0">
              <a:latin typeface="Palatino Linotype" panose="0204050205050503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endParaRPr lang="en-US" sz="2000" dirty="0">
              <a:latin typeface="Palatino Linotype" panose="0204050205050503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52400" y="152400"/>
            <a:ext cx="8839200" cy="62484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813F31-0A43-4B4F-A83B-7F4B73EBF73F}" type="datetime1">
              <a:rPr lang="en-US" smtClean="0"/>
              <a:pPr/>
              <a:t>3/27/2020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A2188-4EE7-4F69-AE19-AF999E6A737F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7" name="Content Placeholder 2"/>
          <p:cNvSpPr txBox="1"/>
          <p:nvPr/>
        </p:nvSpPr>
        <p:spPr>
          <a:xfrm>
            <a:off x="457200" y="1207135"/>
            <a:ext cx="8229600" cy="488886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Clr>
                <a:schemeClr val="bg1">
                  <a:lumMod val="95000"/>
                  <a:lumOff val="5000"/>
                </a:schemeClr>
              </a:buClr>
            </a:pPr>
            <a:r>
              <a:rPr lang="en-US" sz="2000" b="1" dirty="0">
                <a:solidFill>
                  <a:schemeClr val="tx2">
                    <a:lumMod val="50000"/>
                  </a:schemeClr>
                </a:solidFill>
                <a:latin typeface="Palatino Linotype" panose="02040502050505030304" pitchFamily="18" charset="0"/>
                <a:cs typeface="Palatino Linotype" panose="02040502050505030304" pitchFamily="18" charset="0"/>
                <a:sym typeface="+mn-ea"/>
              </a:rPr>
              <a:t>8051 microcontroller</a:t>
            </a: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Palatino Linotype" panose="02040502050505030304" pitchFamily="18" charset="0"/>
                <a:cs typeface="Palatino Linotype" panose="02040502050505030304" pitchFamily="18" charset="0"/>
                <a:sym typeface="+mn-ea"/>
              </a:rPr>
              <a:t> is designed by Intel in 1981. </a:t>
            </a:r>
            <a:endParaRPr lang="en-US" sz="2000" dirty="0">
              <a:solidFill>
                <a:schemeClr val="tx2">
                  <a:lumMod val="50000"/>
                </a:schemeClr>
              </a:solidFill>
              <a:latin typeface="Palatino Linotype" panose="02040502050505030304" pitchFamily="18" charset="0"/>
              <a:cs typeface="Palatino Linotype" panose="02040502050505030304" pitchFamily="18" charset="0"/>
            </a:endParaRPr>
          </a:p>
          <a:p>
            <a:pPr>
              <a:buClr>
                <a:schemeClr val="bg1">
                  <a:lumMod val="95000"/>
                  <a:lumOff val="5000"/>
                </a:schemeClr>
              </a:buClr>
            </a:pPr>
            <a:endParaRPr lang="en-US" sz="2000" dirty="0">
              <a:solidFill>
                <a:schemeClr val="tx2">
                  <a:lumMod val="50000"/>
                </a:schemeClr>
              </a:solidFill>
              <a:latin typeface="Palatino Linotype" panose="02040502050505030304" pitchFamily="18" charset="0"/>
              <a:cs typeface="Palatino Linotype" panose="02040502050505030304" pitchFamily="18" charset="0"/>
            </a:endParaRPr>
          </a:p>
          <a:p>
            <a:pPr>
              <a:buClr>
                <a:schemeClr val="bg1">
                  <a:lumMod val="95000"/>
                  <a:lumOff val="5000"/>
                </a:schemeClr>
              </a:buClr>
            </a:pP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Palatino Linotype" panose="02040502050505030304" pitchFamily="18" charset="0"/>
                <a:cs typeface="Palatino Linotype" panose="02040502050505030304" pitchFamily="18" charset="0"/>
                <a:sym typeface="+mn-ea"/>
              </a:rPr>
              <a:t>It is an 8-bit single chip </a:t>
            </a:r>
            <a:r>
              <a:rPr lang="en-US" sz="2000" b="1" dirty="0">
                <a:solidFill>
                  <a:schemeClr val="tx2">
                    <a:lumMod val="50000"/>
                  </a:schemeClr>
                </a:solidFill>
                <a:latin typeface="Palatino Linotype" panose="02040502050505030304" pitchFamily="18" charset="0"/>
                <a:cs typeface="Palatino Linotype" panose="02040502050505030304" pitchFamily="18" charset="0"/>
                <a:sym typeface="+mn-ea"/>
              </a:rPr>
              <a:t>microcontroller</a:t>
            </a: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Palatino Linotype" panose="02040502050505030304" pitchFamily="18" charset="0"/>
                <a:cs typeface="Palatino Linotype" panose="02040502050505030304" pitchFamily="18" charset="0"/>
                <a:sym typeface="+mn-ea"/>
              </a:rPr>
              <a:t>. </a:t>
            </a:r>
            <a:endParaRPr lang="en-US" sz="2000" dirty="0">
              <a:solidFill>
                <a:schemeClr val="tx2">
                  <a:lumMod val="50000"/>
                </a:schemeClr>
              </a:solidFill>
              <a:latin typeface="Palatino Linotype" panose="02040502050505030304" pitchFamily="18" charset="0"/>
              <a:cs typeface="Palatino Linotype" panose="02040502050505030304" pitchFamily="18" charset="0"/>
            </a:endParaRPr>
          </a:p>
          <a:p>
            <a:pPr>
              <a:buClr>
                <a:schemeClr val="bg1">
                  <a:lumMod val="95000"/>
                  <a:lumOff val="5000"/>
                </a:schemeClr>
              </a:buClr>
            </a:pPr>
            <a:endParaRPr lang="en-US" sz="2000" dirty="0">
              <a:solidFill>
                <a:schemeClr val="tx2">
                  <a:lumMod val="50000"/>
                </a:schemeClr>
              </a:solidFill>
              <a:latin typeface="Palatino Linotype" panose="02040502050505030304" pitchFamily="18" charset="0"/>
              <a:cs typeface="Palatino Linotype" panose="02040502050505030304" pitchFamily="18" charset="0"/>
            </a:endParaRPr>
          </a:p>
          <a:p>
            <a:pPr>
              <a:buClr>
                <a:schemeClr val="bg1">
                  <a:lumMod val="95000"/>
                  <a:lumOff val="5000"/>
                </a:schemeClr>
              </a:buClr>
            </a:pP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Palatino Linotype" panose="02040502050505030304" pitchFamily="18" charset="0"/>
                <a:cs typeface="Palatino Linotype" panose="02040502050505030304" pitchFamily="18" charset="0"/>
                <a:sym typeface="+mn-ea"/>
              </a:rPr>
              <a:t>It is built with 40 pins DIP (dual inline package), 4kb of ROM storage and 128 bytes of RAM storage, 2 16-bit timers.</a:t>
            </a:r>
            <a:endParaRPr lang="en-US" sz="2000" dirty="0">
              <a:solidFill>
                <a:schemeClr val="tx2">
                  <a:lumMod val="50000"/>
                </a:schemeClr>
              </a:solidFill>
              <a:latin typeface="Palatino Linotype" panose="02040502050505030304" pitchFamily="18" charset="0"/>
              <a:cs typeface="Palatino Linotype" panose="02040502050505030304" pitchFamily="18" charset="0"/>
            </a:endParaRPr>
          </a:p>
          <a:p>
            <a:pPr>
              <a:buClr>
                <a:schemeClr val="bg1">
                  <a:lumMod val="95000"/>
                  <a:lumOff val="5000"/>
                </a:schemeClr>
              </a:buClr>
            </a:pP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Palatino Linotype" panose="02040502050505030304" pitchFamily="18" charset="0"/>
                <a:cs typeface="Palatino Linotype" panose="02040502050505030304" pitchFamily="18" charset="0"/>
                <a:sym typeface="+mn-ea"/>
              </a:rPr>
              <a:t> </a:t>
            </a:r>
            <a:endParaRPr lang="en-US" sz="2000" dirty="0">
              <a:solidFill>
                <a:schemeClr val="tx2">
                  <a:lumMod val="50000"/>
                </a:schemeClr>
              </a:solidFill>
              <a:latin typeface="Palatino Linotype" panose="02040502050505030304" pitchFamily="18" charset="0"/>
              <a:cs typeface="Palatino Linotype" panose="02040502050505030304" pitchFamily="18" charset="0"/>
            </a:endParaRPr>
          </a:p>
          <a:p>
            <a:pPr>
              <a:buClr>
                <a:schemeClr val="bg1">
                  <a:lumMod val="95000"/>
                  <a:lumOff val="5000"/>
                </a:schemeClr>
              </a:buClr>
            </a:pP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Palatino Linotype" panose="02040502050505030304" pitchFamily="18" charset="0"/>
                <a:cs typeface="Palatino Linotype" panose="02040502050505030304" pitchFamily="18" charset="0"/>
                <a:sym typeface="+mn-ea"/>
              </a:rPr>
              <a:t>It consists of are four parallel 8-bit ports, which are programmable as well as addressable as per the requirement.</a:t>
            </a:r>
            <a:endParaRPr lang="en-US" sz="2000" dirty="0">
              <a:latin typeface="Palatino Linotype" panose="02040502050505030304" pitchFamily="18" charset="0"/>
              <a:cs typeface="Palatino Linotype" panose="02040502050505030304" pitchFamily="18" charset="0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JEPPIAAR INSTITUTE OF TECHNOLOGY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152400" y="228600"/>
            <a:ext cx="8915400" cy="715962"/>
          </a:xfrm>
        </p:spPr>
        <p:txBody>
          <a:bodyPr>
            <a:noAutofit/>
          </a:bodyPr>
          <a:lstStyle/>
          <a:p>
            <a:r>
              <a:rPr lang="en-US" sz="2400" b="1" dirty="0">
                <a:latin typeface="Palatino Linotype" panose="02040502050505030304" pitchFamily="18" charset="0"/>
              </a:rPr>
              <a:t>FEATURES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153795"/>
            <a:ext cx="8763000" cy="6085205"/>
          </a:xfrm>
        </p:spPr>
        <p:txBody>
          <a:bodyPr>
            <a:normAutofit/>
          </a:bodyPr>
          <a:lstStyle/>
          <a:p>
            <a:endParaRPr lang="en-US" sz="2000" dirty="0">
              <a:latin typeface="Palatino Linotype" panose="02040502050505030304" pitchFamily="18" charset="0"/>
            </a:endParaRPr>
          </a:p>
          <a:p>
            <a:pPr marL="0" indent="0">
              <a:buNone/>
            </a:pPr>
            <a:r>
              <a:rPr lang="en-IN" sz="2000" dirty="0">
                <a:latin typeface="Palatino Linotype" panose="02040502050505030304" pitchFamily="18" charset="0"/>
                <a:cs typeface="Palatino Linotype" panose="02040502050505030304" pitchFamily="18" charset="0"/>
                <a:sym typeface="+mn-ea"/>
              </a:rPr>
              <a:t>THE INTEL 8051 IS USED IN EMBEDDED SYSTEM</a:t>
            </a:r>
            <a:endParaRPr lang="en-IN" sz="2000" dirty="0">
              <a:latin typeface="Palatino Linotype" panose="02040502050505030304" pitchFamily="18" charset="0"/>
              <a:cs typeface="Palatino Linotype" panose="02040502050505030304" pitchFamily="18" charset="0"/>
            </a:endParaRPr>
          </a:p>
          <a:p>
            <a:r>
              <a:rPr lang="en-IN" sz="2000" dirty="0">
                <a:latin typeface="Palatino Linotype" panose="02040502050505030304" pitchFamily="18" charset="0"/>
                <a:cs typeface="Palatino Linotype" panose="02040502050505030304" pitchFamily="18" charset="0"/>
                <a:sym typeface="+mn-ea"/>
              </a:rPr>
              <a:t>    8 pin CPU</a:t>
            </a:r>
            <a:endParaRPr lang="en-IN" sz="2000" dirty="0">
              <a:latin typeface="Palatino Linotype" panose="02040502050505030304" pitchFamily="18" charset="0"/>
              <a:cs typeface="Palatino Linotype" panose="02040502050505030304" pitchFamily="18" charset="0"/>
            </a:endParaRPr>
          </a:p>
          <a:p>
            <a:r>
              <a:rPr lang="en-IN" sz="2000" dirty="0">
                <a:latin typeface="Palatino Linotype" panose="02040502050505030304" pitchFamily="18" charset="0"/>
                <a:cs typeface="Palatino Linotype" panose="02040502050505030304" pitchFamily="18" charset="0"/>
                <a:sym typeface="+mn-ea"/>
              </a:rPr>
              <a:t>    4k bytes ROM for the program\</a:t>
            </a:r>
            <a:endParaRPr lang="en-IN" sz="2000" dirty="0">
              <a:latin typeface="Palatino Linotype" panose="02040502050505030304" pitchFamily="18" charset="0"/>
              <a:cs typeface="Palatino Linotype" panose="02040502050505030304" pitchFamily="18" charset="0"/>
            </a:endParaRPr>
          </a:p>
          <a:p>
            <a:r>
              <a:rPr lang="en-IN" sz="2000" dirty="0">
                <a:latin typeface="Palatino Linotype" panose="02040502050505030304" pitchFamily="18" charset="0"/>
                <a:cs typeface="Palatino Linotype" panose="02040502050505030304" pitchFamily="18" charset="0"/>
                <a:sym typeface="+mn-ea"/>
              </a:rPr>
              <a:t>    128 bytes of RAM for variables </a:t>
            </a:r>
            <a:endParaRPr lang="en-IN" sz="2000" dirty="0">
              <a:latin typeface="Palatino Linotype" panose="02040502050505030304" pitchFamily="18" charset="0"/>
              <a:cs typeface="Palatino Linotype" panose="02040502050505030304" pitchFamily="18" charset="0"/>
            </a:endParaRPr>
          </a:p>
          <a:p>
            <a:r>
              <a:rPr lang="en-IN" sz="2000" dirty="0">
                <a:latin typeface="Palatino Linotype" panose="02040502050505030304" pitchFamily="18" charset="0"/>
                <a:cs typeface="Palatino Linotype" panose="02040502050505030304" pitchFamily="18" charset="0"/>
                <a:sym typeface="+mn-ea"/>
              </a:rPr>
              <a:t>    32 I\O  lines (4 ports with 8 each)</a:t>
            </a:r>
            <a:endParaRPr lang="en-IN" sz="2000" dirty="0">
              <a:latin typeface="Palatino Linotype" panose="02040502050505030304" pitchFamily="18" charset="0"/>
              <a:cs typeface="Palatino Linotype" panose="02040502050505030304" pitchFamily="18" charset="0"/>
            </a:endParaRPr>
          </a:p>
          <a:p>
            <a:r>
              <a:rPr lang="en-IN" sz="2000" dirty="0">
                <a:latin typeface="Palatino Linotype" panose="02040502050505030304" pitchFamily="18" charset="0"/>
                <a:cs typeface="Palatino Linotype" panose="02040502050505030304" pitchFamily="18" charset="0"/>
                <a:sym typeface="+mn-ea"/>
              </a:rPr>
              <a:t>     2 timers and 1 serial  port</a:t>
            </a:r>
            <a:endParaRPr lang="en-IN" sz="2000" dirty="0">
              <a:latin typeface="Palatino Linotype" panose="02040502050505030304" pitchFamily="18" charset="0"/>
              <a:cs typeface="Palatino Linotype" panose="02040502050505030304" pitchFamily="18" charset="0"/>
            </a:endParaRPr>
          </a:p>
          <a:p>
            <a:r>
              <a:rPr lang="en-IN" sz="2000" dirty="0">
                <a:latin typeface="Palatino Linotype" panose="02040502050505030304" pitchFamily="18" charset="0"/>
                <a:cs typeface="Palatino Linotype" panose="02040502050505030304" pitchFamily="18" charset="0"/>
                <a:sym typeface="+mn-ea"/>
              </a:rPr>
              <a:t>     6 interrupt source</a:t>
            </a:r>
            <a:endParaRPr lang="en-IN" sz="2000" dirty="0">
              <a:latin typeface="Palatino Linotype" panose="02040502050505030304" pitchFamily="18" charset="0"/>
              <a:cs typeface="Palatino Linotype" panose="02040502050505030304" pitchFamily="18" charset="0"/>
            </a:endParaRPr>
          </a:p>
          <a:p>
            <a:r>
              <a:rPr lang="en-IN" sz="2000" dirty="0">
                <a:latin typeface="Palatino Linotype" panose="02040502050505030304" pitchFamily="18" charset="0"/>
                <a:cs typeface="Palatino Linotype" panose="02040502050505030304" pitchFamily="18" charset="0"/>
                <a:sym typeface="+mn-ea"/>
              </a:rPr>
              <a:t>     low cost(10-15 cents per chip)</a:t>
            </a:r>
            <a:endParaRPr lang="en-IN" sz="2000" dirty="0">
              <a:latin typeface="Palatino Linotype" panose="02040502050505030304" pitchFamily="18" charset="0"/>
              <a:cs typeface="Palatino Linotype" panose="02040502050505030304" pitchFamily="18" charset="0"/>
            </a:endParaRPr>
          </a:p>
          <a:p>
            <a:endParaRPr lang="en-US" sz="2000" dirty="0">
              <a:latin typeface="Palatino Linotype" panose="02040502050505030304" pitchFamily="18" charset="0"/>
              <a:cs typeface="Palatino Linotype" panose="02040502050505030304" pitchFamily="18" charset="0"/>
            </a:endParaRPr>
          </a:p>
          <a:p>
            <a:pPr marL="0" indent="0">
              <a:buNone/>
            </a:pPr>
            <a:endParaRPr lang="en-US" sz="2000" dirty="0">
              <a:latin typeface="Palatino Linotype" panose="02040502050505030304" pitchFamily="18" charset="0"/>
            </a:endParaRPr>
          </a:p>
          <a:p>
            <a:pPr marL="0" indent="0">
              <a:buNone/>
            </a:pPr>
            <a:endParaRPr lang="en-US" sz="2000" dirty="0">
              <a:latin typeface="Palatino Linotype" panose="02040502050505030304" pitchFamily="18" charset="0"/>
            </a:endParaRPr>
          </a:p>
          <a:p>
            <a:pPr marL="0" indent="0">
              <a:buNone/>
            </a:pPr>
            <a:endParaRPr lang="en-US" sz="2000" dirty="0">
              <a:latin typeface="Palatino Linotype" panose="02040502050505030304" pitchFamily="18" charset="0"/>
            </a:endParaRPr>
          </a:p>
          <a:p>
            <a:pPr marL="0" indent="0">
              <a:buNone/>
            </a:pPr>
            <a:endParaRPr lang="en-US" sz="2000" dirty="0">
              <a:latin typeface="Palatino Linotype" panose="02040502050505030304" pitchFamily="18" charset="0"/>
            </a:endParaRPr>
          </a:p>
          <a:p>
            <a:pPr marL="0" indent="0">
              <a:buNone/>
            </a:pPr>
            <a:endParaRPr lang="en-US" sz="2000" dirty="0">
              <a:latin typeface="Palatino Linotype" panose="02040502050505030304" pitchFamily="18" charset="0"/>
            </a:endParaRPr>
          </a:p>
          <a:p>
            <a:pPr marL="0" indent="0">
              <a:buNone/>
            </a:pPr>
            <a:endParaRPr lang="en-US" sz="2000" dirty="0">
              <a:latin typeface="Palatino Linotype" panose="0204050205050503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52400" y="152400"/>
            <a:ext cx="8839200" cy="62484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D2392-8752-4557-BB6C-A2DD51BA7AE5}" type="datetime1">
              <a:rPr lang="en-US" smtClean="0"/>
              <a:pPr/>
              <a:t>3/27/2020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A2188-4EE7-4F69-AE19-AF999E6A737F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JEPPIAAR INSTITUTE OF TECHNOLOGY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b="1" dirty="0">
                <a:latin typeface="Palatino Linotype" panose="02040502050505030304" pitchFamily="18" charset="0"/>
              </a:rPr>
              <a:t>Block Diagram/ Work Flow/  Flow Chart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endParaRPr lang="en-US" sz="2000" dirty="0">
              <a:latin typeface="Palatino Linotype" panose="02040502050505030304" pitchFamily="18" charset="0"/>
            </a:endParaRPr>
          </a:p>
          <a:p>
            <a:endParaRPr lang="en-US" sz="2000" dirty="0">
              <a:latin typeface="Palatino Linotype" panose="02040502050505030304" pitchFamily="18" charset="0"/>
            </a:endParaRPr>
          </a:p>
          <a:p>
            <a:endParaRPr lang="en-US" sz="2000" dirty="0">
              <a:latin typeface="Palatino Linotype" panose="02040502050505030304" pitchFamily="18" charset="0"/>
            </a:endParaRPr>
          </a:p>
          <a:p>
            <a:endParaRPr lang="en-US" sz="2000" dirty="0">
              <a:latin typeface="Palatino Linotype" panose="02040502050505030304" pitchFamily="18" charset="0"/>
            </a:endParaRPr>
          </a:p>
          <a:p>
            <a:endParaRPr lang="en-US" sz="2000" dirty="0">
              <a:latin typeface="Palatino Linotype" panose="02040502050505030304" pitchFamily="18" charset="0"/>
            </a:endParaRPr>
          </a:p>
          <a:p>
            <a:endParaRPr lang="en-US" sz="2000" dirty="0">
              <a:latin typeface="Palatino Linotype" panose="02040502050505030304" pitchFamily="18" charset="0"/>
            </a:endParaRPr>
          </a:p>
          <a:p>
            <a:endParaRPr lang="en-US" sz="2000" dirty="0">
              <a:latin typeface="Palatino Linotype" panose="02040502050505030304" pitchFamily="18" charset="0"/>
            </a:endParaRPr>
          </a:p>
          <a:p>
            <a:endParaRPr lang="en-US" sz="2000" dirty="0">
              <a:latin typeface="Palatino Linotype" panose="02040502050505030304" pitchFamily="18" charset="0"/>
            </a:endParaRPr>
          </a:p>
          <a:p>
            <a:endParaRPr lang="en-US" sz="2000" dirty="0">
              <a:latin typeface="Palatino Linotype" panose="02040502050505030304" pitchFamily="18" charset="0"/>
            </a:endParaRPr>
          </a:p>
          <a:p>
            <a:pPr marL="0" indent="0">
              <a:buNone/>
            </a:pPr>
            <a:endParaRPr lang="en-US" sz="2000" dirty="0">
              <a:latin typeface="Palatino Linotype" panose="02040502050505030304" pitchFamily="18" charset="0"/>
            </a:endParaRPr>
          </a:p>
          <a:p>
            <a:pPr marL="0" indent="0">
              <a:buNone/>
            </a:pPr>
            <a:endParaRPr lang="en-US" sz="2000" dirty="0">
              <a:latin typeface="Palatino Linotype" panose="0204050205050503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52400" y="152400"/>
            <a:ext cx="8839200" cy="62484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1C762-A60B-4C36-9245-B0EACBDC4A0D}" type="datetime1">
              <a:rPr lang="en-US" smtClean="0"/>
              <a:pPr/>
              <a:t>3/27/2020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A2188-4EE7-4F69-AE19-AF999E6A737F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JEPPIAAR INSTITUTE OF TECHNOLOGY</a:t>
            </a:r>
          </a:p>
        </p:txBody>
      </p:sp>
      <p:pic>
        <p:nvPicPr>
          <p:cNvPr id="8" name="Picture Placeholder 5" descr="A picture containing clock&#10;&#10;Description automatically generated"/>
          <p:cNvPicPr>
            <a:picLocks noGrp="1" noChangeAspect="1"/>
          </p:cNvPicPr>
          <p:nvPr>
            <p:ph sz="half" idx="2"/>
          </p:nvPr>
        </p:nvPicPr>
        <p:blipFill rotWithShape="1"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t="4169" b="1492"/>
          <a:stretch>
            <a:fillRect/>
          </a:stretch>
        </p:blipFill>
        <p:spPr>
          <a:xfrm>
            <a:off x="1906270" y="1695450"/>
            <a:ext cx="5331460" cy="3789045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400" b="1" dirty="0">
                <a:latin typeface="Palatino Linotype" panose="02040502050505030304" pitchFamily="18" charset="0"/>
              </a:rPr>
              <a:t>PIN DIAGRAM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endParaRPr lang="en-US" sz="2000" dirty="0">
              <a:latin typeface="Palatino Linotype" panose="02040502050505030304" pitchFamily="18" charset="0"/>
            </a:endParaRPr>
          </a:p>
          <a:p>
            <a:endParaRPr lang="en-US" sz="2000" dirty="0">
              <a:latin typeface="Palatino Linotype" panose="02040502050505030304" pitchFamily="18" charset="0"/>
            </a:endParaRPr>
          </a:p>
          <a:p>
            <a:pPr marL="0" indent="0">
              <a:buNone/>
            </a:pPr>
            <a:endParaRPr lang="en-US" sz="2000" dirty="0">
              <a:latin typeface="Palatino Linotype" panose="02040502050505030304" pitchFamily="18" charset="0"/>
            </a:endParaRPr>
          </a:p>
          <a:p>
            <a:pPr marL="0" indent="0">
              <a:buNone/>
            </a:pPr>
            <a:endParaRPr lang="en-US" sz="2000" dirty="0">
              <a:latin typeface="Palatino Linotype" panose="02040502050505030304" pitchFamily="18" charset="0"/>
            </a:endParaRPr>
          </a:p>
          <a:p>
            <a:pPr marL="0" indent="0">
              <a:buNone/>
            </a:pPr>
            <a:endParaRPr lang="en-US" sz="2000" dirty="0">
              <a:latin typeface="Palatino Linotype" panose="02040502050505030304" pitchFamily="18" charset="0"/>
            </a:endParaRPr>
          </a:p>
          <a:p>
            <a:pPr marL="0" indent="0">
              <a:buNone/>
            </a:pPr>
            <a:endParaRPr lang="en-US" sz="2000" dirty="0">
              <a:latin typeface="Palatino Linotype" panose="02040502050505030304" pitchFamily="18" charset="0"/>
            </a:endParaRPr>
          </a:p>
          <a:p>
            <a:pPr marL="0" indent="0">
              <a:buNone/>
            </a:pPr>
            <a:endParaRPr lang="en-US" sz="2000" dirty="0">
              <a:latin typeface="Palatino Linotype" panose="02040502050505030304" pitchFamily="18" charset="0"/>
            </a:endParaRPr>
          </a:p>
          <a:p>
            <a:pPr marL="0" indent="0">
              <a:buNone/>
            </a:pPr>
            <a:endParaRPr lang="en-US" sz="2000" dirty="0">
              <a:latin typeface="Palatino Linotype" panose="0204050205050503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52400" y="152400"/>
            <a:ext cx="8839200" cy="62484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D2392-8752-4557-BB6C-A2DD51BA7AE5}" type="datetime1">
              <a:rPr lang="en-US" smtClean="0"/>
              <a:pPr/>
              <a:t>3/27/2020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A2188-4EE7-4F69-AE19-AF999E6A737F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JEPPIAAR INSTITUTE OF TECHNOLOGY</a:t>
            </a:r>
          </a:p>
        </p:txBody>
      </p:sp>
      <p:pic>
        <p:nvPicPr>
          <p:cNvPr id="8" name="Picture Placeholder 5" descr="A screenshot of a cell phone&#10;&#10;Description automatically generated"/>
          <p:cNvPicPr>
            <a:picLocks noGrp="1" noChangeAspect="1"/>
          </p:cNvPicPr>
          <p:nvPr>
            <p:ph sz="half" idx="2"/>
          </p:nvPr>
        </p:nvPicPr>
        <p:blipFill rotWithShape="1"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l="10376" r="16363" b="1"/>
          <a:stretch>
            <a:fillRect/>
          </a:stretch>
        </p:blipFill>
        <p:spPr>
          <a:xfrm>
            <a:off x="2018665" y="1417955"/>
            <a:ext cx="5106670" cy="419227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152400" y="523240"/>
            <a:ext cx="8915400" cy="547370"/>
          </a:xfrm>
        </p:spPr>
        <p:txBody>
          <a:bodyPr>
            <a:noAutofit/>
          </a:bodyPr>
          <a:lstStyle/>
          <a:p>
            <a:r>
              <a:rPr lang="en-US" sz="2400" b="1" dirty="0">
                <a:solidFill>
                  <a:srgbClr val="002060"/>
                </a:solidFill>
                <a:latin typeface="Palatino Linotype" panose="02040502050505030304" pitchFamily="18" charset="0"/>
                <a:cs typeface="Palatino Linotype" panose="02040502050505030304" pitchFamily="18" charset="0"/>
                <a:sym typeface="+mn-ea"/>
              </a:rPr>
              <a:t>Applications of  8051 in Medical are:</a:t>
            </a:r>
            <a:r>
              <a:rPr lang="en-US" sz="2400" b="1" dirty="0">
                <a:solidFill>
                  <a:srgbClr val="002060"/>
                </a:solidFill>
                <a:latin typeface="Palatino Linotype" panose="02040502050505030304" pitchFamily="18" charset="0"/>
                <a:cs typeface="Palatino Linotype" panose="02040502050505030304" pitchFamily="18" charset="0"/>
              </a:rPr>
              <a:t/>
            </a:r>
            <a:br>
              <a:rPr lang="en-US" sz="2400" b="1" dirty="0">
                <a:solidFill>
                  <a:srgbClr val="002060"/>
                </a:solidFill>
                <a:latin typeface="Palatino Linotype" panose="02040502050505030304" pitchFamily="18" charset="0"/>
                <a:cs typeface="Palatino Linotype" panose="02040502050505030304" pitchFamily="18" charset="0"/>
              </a:rPr>
            </a:br>
            <a:endParaRPr lang="en-US" sz="2400" b="1" dirty="0">
              <a:latin typeface="Palatino Linotype" panose="02040502050505030304" pitchFamily="18" charset="0"/>
              <a:cs typeface="Palatino Linotype" panose="0204050205050503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17805" y="1070610"/>
            <a:ext cx="8468995" cy="6168390"/>
          </a:xfrm>
        </p:spPr>
        <p:txBody>
          <a:bodyPr>
            <a:normAutofit lnSpcReduction="20000"/>
          </a:bodyPr>
          <a:lstStyle/>
          <a:p>
            <a:endParaRPr lang="en-US" sz="2000" dirty="0">
              <a:latin typeface="Palatino Linotype" panose="02040502050505030304" pitchFamily="18" charset="0"/>
            </a:endParaRPr>
          </a:p>
          <a:p>
            <a:endParaRPr lang="en-US" sz="2000" dirty="0">
              <a:latin typeface="Palatino Linotype" panose="02040502050505030304" pitchFamily="18" charset="0"/>
            </a:endParaRPr>
          </a:p>
          <a:p>
            <a:pPr marL="0" indent="0">
              <a:buNone/>
            </a:pPr>
            <a:endParaRPr lang="en-US" sz="2000" dirty="0">
              <a:latin typeface="Palatino Linotype" panose="02040502050505030304" pitchFamily="18" charset="0"/>
            </a:endParaRPr>
          </a:p>
          <a:p>
            <a:pPr algn="ctr">
              <a:buFont typeface="Wingdings" panose="05000000000000000000" pitchFamily="2" charset="2"/>
              <a:buChar char="v"/>
            </a:pPr>
            <a:r>
              <a:rPr lang="en-US" sz="2400" dirty="0">
                <a:solidFill>
                  <a:schemeClr val="tx2">
                    <a:lumMod val="75000"/>
                  </a:schemeClr>
                </a:solidFill>
                <a:latin typeface="Palatino Linotype" panose="02040502050505030304" pitchFamily="18" charset="0"/>
                <a:cs typeface="Palatino Linotype" panose="02040502050505030304" pitchFamily="18" charset="0"/>
                <a:sym typeface="+mn-ea"/>
              </a:rPr>
              <a:t>The best known application of 8051 microcontroller is a </a:t>
            </a:r>
            <a:r>
              <a:rPr lang="en-US" sz="2400" dirty="0" err="1">
                <a:solidFill>
                  <a:schemeClr val="tx2">
                    <a:lumMod val="75000"/>
                  </a:schemeClr>
                </a:solidFill>
                <a:latin typeface="Palatino Linotype" panose="02040502050505030304" pitchFamily="18" charset="0"/>
                <a:cs typeface="Palatino Linotype" panose="02040502050505030304" pitchFamily="18" charset="0"/>
                <a:sym typeface="+mn-ea"/>
              </a:rPr>
              <a:t>photoplethysmography</a:t>
            </a:r>
            <a:endParaRPr lang="en-US" sz="2400" dirty="0">
              <a:solidFill>
                <a:schemeClr val="tx2">
                  <a:lumMod val="75000"/>
                </a:schemeClr>
              </a:solidFill>
              <a:latin typeface="Palatino Linotype" panose="02040502050505030304" pitchFamily="18" charset="0"/>
              <a:cs typeface="Palatino Linotype" panose="02040502050505030304" pitchFamily="18" charset="0"/>
            </a:endParaRPr>
          </a:p>
          <a:p>
            <a:pPr algn="ctr">
              <a:buNone/>
            </a:pPr>
            <a:r>
              <a:rPr lang="en-US" sz="2400" dirty="0">
                <a:solidFill>
                  <a:schemeClr val="tx2">
                    <a:lumMod val="75000"/>
                  </a:schemeClr>
                </a:solidFill>
                <a:latin typeface="Palatino Linotype" panose="02040502050505030304" pitchFamily="18" charset="0"/>
                <a:cs typeface="Palatino Linotype" panose="02040502050505030304" pitchFamily="18" charset="0"/>
                <a:sym typeface="+mn-ea"/>
              </a:rPr>
              <a:t> </a:t>
            </a:r>
            <a:endParaRPr lang="en-US" sz="2400" dirty="0">
              <a:solidFill>
                <a:schemeClr val="tx2">
                  <a:lumMod val="75000"/>
                </a:schemeClr>
              </a:solidFill>
              <a:latin typeface="Palatino Linotype" panose="02040502050505030304" pitchFamily="18" charset="0"/>
              <a:cs typeface="Palatino Linotype" panose="02040502050505030304" pitchFamily="18" charset="0"/>
            </a:endParaRPr>
          </a:p>
          <a:p>
            <a:pPr algn="ctr">
              <a:buFont typeface="Wingdings" panose="05000000000000000000" pitchFamily="2" charset="2"/>
              <a:buChar char="v"/>
            </a:pPr>
            <a:r>
              <a:rPr lang="en-US" sz="2400" dirty="0" err="1">
                <a:solidFill>
                  <a:schemeClr val="tx2">
                    <a:lumMod val="75000"/>
                  </a:schemeClr>
                </a:solidFill>
                <a:latin typeface="Palatino Linotype" panose="02040502050505030304" pitchFamily="18" charset="0"/>
                <a:cs typeface="Palatino Linotype" panose="02040502050505030304" pitchFamily="18" charset="0"/>
                <a:sym typeface="+mn-ea"/>
              </a:rPr>
              <a:t>Photoplethysmography</a:t>
            </a:r>
            <a:r>
              <a:rPr lang="en-US" sz="2400" dirty="0">
                <a:solidFill>
                  <a:schemeClr val="tx2">
                    <a:lumMod val="75000"/>
                  </a:schemeClr>
                </a:solidFill>
                <a:latin typeface="Palatino Linotype" panose="02040502050505030304" pitchFamily="18" charset="0"/>
                <a:cs typeface="Palatino Linotype" panose="02040502050505030304" pitchFamily="18" charset="0"/>
                <a:sym typeface="+mn-ea"/>
              </a:rPr>
              <a:t> is the process of optically estimating the volumetric measurement of an organ. Pulse </a:t>
            </a:r>
            <a:r>
              <a:rPr lang="en-US" sz="2400" dirty="0" err="1">
                <a:solidFill>
                  <a:schemeClr val="tx2">
                    <a:lumMod val="75000"/>
                  </a:schemeClr>
                </a:solidFill>
                <a:latin typeface="Palatino Linotype" panose="02040502050505030304" pitchFamily="18" charset="0"/>
                <a:cs typeface="Palatino Linotype" panose="02040502050505030304" pitchFamily="18" charset="0"/>
                <a:sym typeface="+mn-ea"/>
              </a:rPr>
              <a:t>oximetry</a:t>
            </a:r>
            <a:r>
              <a:rPr lang="en-US" sz="2400" dirty="0">
                <a:solidFill>
                  <a:schemeClr val="tx2">
                    <a:lumMod val="75000"/>
                  </a:schemeClr>
                </a:solidFill>
                <a:latin typeface="Palatino Linotype" panose="02040502050505030304" pitchFamily="18" charset="0"/>
                <a:cs typeface="Palatino Linotype" panose="02040502050505030304" pitchFamily="18" charset="0"/>
                <a:sym typeface="+mn-ea"/>
              </a:rPr>
              <a:t>, cardiovascular monitoring, respiration detection, heart rate monitoring etc </a:t>
            </a:r>
            <a:endParaRPr lang="en-US" sz="2400" dirty="0">
              <a:solidFill>
                <a:schemeClr val="tx2">
                  <a:lumMod val="75000"/>
                </a:schemeClr>
              </a:solidFill>
              <a:latin typeface="Palatino Linotype" panose="02040502050505030304" pitchFamily="18" charset="0"/>
              <a:cs typeface="Palatino Linotype" panose="02040502050505030304" pitchFamily="18" charset="0"/>
            </a:endParaRPr>
          </a:p>
          <a:p>
            <a:pPr marL="0" indent="0">
              <a:buNone/>
            </a:pPr>
            <a:endParaRPr lang="en-US" sz="2400" dirty="0">
              <a:latin typeface="Palatino Linotype" panose="02040502050505030304" pitchFamily="18" charset="0"/>
              <a:cs typeface="Palatino Linotype" panose="02040502050505030304" pitchFamily="18" charset="0"/>
            </a:endParaRPr>
          </a:p>
          <a:p>
            <a:pPr marL="0" indent="0">
              <a:buNone/>
            </a:pPr>
            <a:endParaRPr lang="en-US" sz="2000" dirty="0">
              <a:latin typeface="Palatino Linotype" panose="02040502050505030304" pitchFamily="18" charset="0"/>
            </a:endParaRPr>
          </a:p>
          <a:p>
            <a:pPr marL="0" indent="0">
              <a:buNone/>
            </a:pPr>
            <a:endParaRPr lang="en-US" sz="2000" dirty="0">
              <a:latin typeface="Palatino Linotype" panose="02040502050505030304" pitchFamily="18" charset="0"/>
            </a:endParaRPr>
          </a:p>
          <a:p>
            <a:pPr marL="0" indent="0">
              <a:buNone/>
            </a:pPr>
            <a:endParaRPr lang="en-US" sz="2000" dirty="0">
              <a:latin typeface="Palatino Linotype" panose="02040502050505030304" pitchFamily="18" charset="0"/>
            </a:endParaRPr>
          </a:p>
          <a:p>
            <a:pPr marL="0" indent="0">
              <a:buNone/>
            </a:pPr>
            <a:endParaRPr lang="en-US" sz="2000" dirty="0">
              <a:latin typeface="Palatino Linotype" panose="0204050205050503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52400" y="152400"/>
            <a:ext cx="8839200" cy="62484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D2392-8752-4557-BB6C-A2DD51BA7AE5}" type="datetime1">
              <a:rPr lang="en-US" smtClean="0"/>
              <a:pPr/>
              <a:t>3/27/2020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A2188-4EE7-4F69-AE19-AF999E6A737F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JEPPIAAR INSTITUTE OF TECHNOLOGY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400" b="1" dirty="0">
                <a:solidFill>
                  <a:srgbClr val="002060"/>
                </a:solidFill>
                <a:latin typeface="Palatino Linotype" panose="02040502050505030304" pitchFamily="18" charset="0"/>
                <a:cs typeface="Palatino Linotype" panose="02040502050505030304" pitchFamily="18" charset="0"/>
                <a:sym typeface="+mn-ea"/>
              </a:rPr>
              <a:t>Pulse oximetry:</a:t>
            </a:r>
            <a:r>
              <a:rPr lang="en-US" sz="2400" dirty="0">
                <a:solidFill>
                  <a:srgbClr val="002060"/>
                </a:solidFill>
              </a:rPr>
              <a:t/>
            </a:r>
            <a:br>
              <a:rPr lang="en-US" sz="2400" dirty="0">
                <a:solidFill>
                  <a:srgbClr val="002060"/>
                </a:solidFill>
              </a:rPr>
            </a:br>
            <a:endParaRPr lang="en-US" sz="2400" b="1" dirty="0">
              <a:latin typeface="Palatino Linotype" panose="0204050205050503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algn="l"/>
            <a:r>
              <a:rPr lang="en-US" sz="2000" dirty="0">
                <a:latin typeface="Palatino Linotype" panose="02040502050505030304" pitchFamily="18" charset="0"/>
                <a:cs typeface="Palatino Linotype" panose="02040502050505030304" pitchFamily="18" charset="0"/>
                <a:sym typeface="+mn-ea"/>
              </a:rPr>
              <a:t>Pulse oximetry uses light to work out oxygen saturation.</a:t>
            </a:r>
            <a:endParaRPr lang="en-US" sz="2000" dirty="0">
              <a:latin typeface="Palatino Linotype" panose="02040502050505030304" pitchFamily="18" charset="0"/>
              <a:cs typeface="Palatino Linotype" panose="02040502050505030304" pitchFamily="18" charset="0"/>
            </a:endParaRPr>
          </a:p>
          <a:p>
            <a:pPr algn="l"/>
            <a:r>
              <a:rPr lang="en-US" sz="2000" dirty="0">
                <a:latin typeface="Palatino Linotype" panose="02040502050505030304" pitchFamily="18" charset="0"/>
                <a:cs typeface="Palatino Linotype" panose="02040502050505030304" pitchFamily="18" charset="0"/>
                <a:sym typeface="+mn-ea"/>
              </a:rPr>
              <a:t>There are two light one is infrared and another is red light sources which goes across the pulse oximeter probe and reaches the light detector.</a:t>
            </a:r>
            <a:r>
              <a:rPr lang="en-US" sz="2000" dirty="0">
                <a:latin typeface="Palatino Linotype" panose="02040502050505030304" pitchFamily="18" charset="0"/>
                <a:cs typeface="Palatino Linotype" panose="02040502050505030304" pitchFamily="18" charset="0"/>
                <a:sym typeface="+mn-ea"/>
                <a:hlinkClick r:id="rId2"/>
              </a:rPr>
              <a:t/>
            </a:r>
            <a:br>
              <a:rPr lang="en-US" sz="2000" dirty="0">
                <a:latin typeface="Palatino Linotype" panose="02040502050505030304" pitchFamily="18" charset="0"/>
                <a:cs typeface="Palatino Linotype" panose="02040502050505030304" pitchFamily="18" charset="0"/>
                <a:sym typeface="+mn-ea"/>
                <a:hlinkClick r:id="rId2"/>
              </a:rPr>
            </a:br>
            <a:endParaRPr lang="en-US" sz="2000" dirty="0">
              <a:latin typeface="Palatino Linotype" panose="02040502050505030304" pitchFamily="18" charset="0"/>
            </a:endParaRPr>
          </a:p>
          <a:p>
            <a:endParaRPr lang="en-US" sz="2000" dirty="0">
              <a:latin typeface="Palatino Linotype" panose="02040502050505030304" pitchFamily="18" charset="0"/>
            </a:endParaRPr>
          </a:p>
          <a:p>
            <a:pPr marL="0" indent="0">
              <a:buNone/>
            </a:pPr>
            <a:endParaRPr lang="en-US" sz="2000" dirty="0">
              <a:latin typeface="Palatino Linotype" panose="02040502050505030304" pitchFamily="18" charset="0"/>
            </a:endParaRPr>
          </a:p>
          <a:p>
            <a:pPr marL="0" indent="0">
              <a:buNone/>
            </a:pPr>
            <a:endParaRPr lang="en-US" sz="2000" dirty="0">
              <a:latin typeface="Palatino Linotype" panose="02040502050505030304" pitchFamily="18" charset="0"/>
            </a:endParaRPr>
          </a:p>
          <a:p>
            <a:pPr marL="0" indent="0">
              <a:buNone/>
            </a:pPr>
            <a:endParaRPr lang="en-US" sz="2000" dirty="0">
              <a:latin typeface="Palatino Linotype" panose="02040502050505030304" pitchFamily="18" charset="0"/>
            </a:endParaRPr>
          </a:p>
          <a:p>
            <a:pPr marL="0" indent="0">
              <a:buNone/>
            </a:pPr>
            <a:endParaRPr lang="en-US" sz="2000" dirty="0">
              <a:latin typeface="Palatino Linotype" panose="02040502050505030304" pitchFamily="18" charset="0"/>
            </a:endParaRPr>
          </a:p>
          <a:p>
            <a:pPr marL="0" indent="0">
              <a:buNone/>
            </a:pPr>
            <a:endParaRPr lang="en-US" sz="2000" dirty="0">
              <a:latin typeface="Palatino Linotype" panose="02040502050505030304" pitchFamily="18" charset="0"/>
            </a:endParaRPr>
          </a:p>
          <a:p>
            <a:pPr marL="0" indent="0">
              <a:buNone/>
            </a:pPr>
            <a:endParaRPr lang="en-US" sz="2000" dirty="0">
              <a:latin typeface="Palatino Linotype" panose="0204050205050503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52400" y="152400"/>
            <a:ext cx="8839200" cy="62484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D2392-8752-4557-BB6C-A2DD51BA7AE5}" type="datetime1">
              <a:rPr lang="en-US" smtClean="0"/>
              <a:pPr/>
              <a:t>3/27/2020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A2188-4EE7-4F69-AE19-AF999E6A737F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JEPPIAAR INSTITUTE OF TECHNOLOGY</a:t>
            </a:r>
          </a:p>
        </p:txBody>
      </p:sp>
      <p:pic>
        <p:nvPicPr>
          <p:cNvPr id="9" name="Content Placeholder 8" descr="red_finger_intro.gif"/>
          <p:cNvPicPr>
            <a:picLocks noGrp="1" noChangeAspect="1"/>
          </p:cNvPicPr>
          <p:nvPr>
            <p:ph sz="half" idx="2"/>
          </p:nvPr>
        </p:nvPicPr>
        <p:blipFill>
          <a:blip r:embed="rId3" cstate="print"/>
          <a:stretch>
            <a:fillRect/>
          </a:stretch>
        </p:blipFill>
        <p:spPr>
          <a:xfrm>
            <a:off x="4255135" y="1600200"/>
            <a:ext cx="4319270" cy="278511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152400" y="551815"/>
            <a:ext cx="8915400" cy="911225"/>
          </a:xfrm>
        </p:spPr>
        <p:txBody>
          <a:bodyPr>
            <a:noAutofit/>
          </a:bodyPr>
          <a:lstStyle/>
          <a:p>
            <a:r>
              <a:rPr lang="en-US" sz="2800" b="1" dirty="0">
                <a:latin typeface="Palatino Linotype" panose="02040502050505030304" pitchFamily="18" charset="0"/>
                <a:cs typeface="Palatino Linotype" panose="02040502050505030304" pitchFamily="18" charset="0"/>
                <a:sym typeface="+mn-ea"/>
              </a:rPr>
              <a:t>Calculation of light absorbed </a:t>
            </a:r>
            <a:r>
              <a:rPr lang="en-US" sz="2800" dirty="0">
                <a:latin typeface="Aharoni" panose="020B0604020202020204" pitchFamily="2" charset="-79"/>
                <a:cs typeface="Aharoni" panose="020B0604020202020204" pitchFamily="2" charset="-79"/>
              </a:rPr>
              <a:t/>
            </a:r>
            <a:br>
              <a:rPr lang="en-US" sz="2800" dirty="0">
                <a:latin typeface="Aharoni" panose="020B0604020202020204" pitchFamily="2" charset="-79"/>
                <a:cs typeface="Aharoni" panose="020B0604020202020204" pitchFamily="2" charset="-79"/>
              </a:rPr>
            </a:br>
            <a:endParaRPr lang="en-US" sz="2800" b="1" dirty="0">
              <a:latin typeface="Palatino Linotype" panose="0204050205050503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17805" y="1365250"/>
            <a:ext cx="9002395" cy="5873750"/>
          </a:xfrm>
        </p:spPr>
        <p:txBody>
          <a:bodyPr>
            <a:normAutofit lnSpcReduction="20000"/>
          </a:bodyPr>
          <a:lstStyle/>
          <a:p>
            <a:endParaRPr lang="en-US" sz="2000" dirty="0">
              <a:latin typeface="Palatino Linotype" panose="02040502050505030304" pitchFamily="18" charset="0"/>
            </a:endParaRPr>
          </a:p>
          <a:p>
            <a:endParaRPr lang="en-US" sz="2000" dirty="0">
              <a:latin typeface="Palatino Linotype" panose="02040502050505030304" pitchFamily="18" charset="0"/>
            </a:endParaRPr>
          </a:p>
          <a:p>
            <a:r>
              <a:rPr lang="en-US" sz="2400" dirty="0">
                <a:latin typeface="Palatino Linotype" panose="02040502050505030304" pitchFamily="18" charset="0"/>
                <a:cs typeface="Palatino Linotype" panose="02040502050505030304" pitchFamily="18" charset="0"/>
                <a:sym typeface="+mn-ea"/>
              </a:rPr>
              <a:t>The amount of light absorbed is proportional to the concentration of </a:t>
            </a:r>
            <a:r>
              <a:rPr lang="en-US" sz="2400" dirty="0" err="1">
                <a:latin typeface="Palatino Linotype" panose="02040502050505030304" pitchFamily="18" charset="0"/>
                <a:cs typeface="Palatino Linotype" panose="02040502050505030304" pitchFamily="18" charset="0"/>
                <a:sym typeface="+mn-ea"/>
              </a:rPr>
              <a:t>Hb</a:t>
            </a:r>
            <a:r>
              <a:rPr lang="en-US" sz="2400" dirty="0">
                <a:latin typeface="Palatino Linotype" panose="02040502050505030304" pitchFamily="18" charset="0"/>
                <a:cs typeface="Palatino Linotype" panose="02040502050505030304" pitchFamily="18" charset="0"/>
                <a:sym typeface="+mn-ea"/>
              </a:rPr>
              <a:t> in the blood vessel.</a:t>
            </a:r>
            <a:endParaRPr lang="en-US" sz="2400" dirty="0">
              <a:latin typeface="Palatino Linotype" panose="02040502050505030304" pitchFamily="18" charset="0"/>
              <a:cs typeface="Palatino Linotype" panose="02040502050505030304" pitchFamily="18" charset="0"/>
            </a:endParaRPr>
          </a:p>
          <a:p>
            <a:r>
              <a:rPr lang="en-US" sz="2400" dirty="0">
                <a:latin typeface="Palatino Linotype" panose="02040502050505030304" pitchFamily="18" charset="0"/>
                <a:cs typeface="Palatino Linotype" panose="02040502050505030304" pitchFamily="18" charset="0"/>
                <a:sym typeface="+mn-ea"/>
              </a:rPr>
              <a:t>The amount of light absorbed will be calculated by the 8051 microprocessor by using the </a:t>
            </a:r>
            <a:r>
              <a:rPr lang="en-US" sz="2400"/>
              <a:t>Beer’s law.</a:t>
            </a:r>
          </a:p>
          <a:p>
            <a:r>
              <a:rPr lang="en-US" sz="2400" dirty="0">
                <a:latin typeface="Palatino Linotype" panose="02040502050505030304" pitchFamily="18" charset="0"/>
                <a:cs typeface="Palatino Linotype" panose="02040502050505030304" pitchFamily="18" charset="0"/>
                <a:sym typeface="+mn-ea"/>
              </a:rPr>
              <a:t>Beer’s law states that Amount of light absorbed is proportional to the concentration of the light absorbing substance.</a:t>
            </a:r>
            <a:endParaRPr lang="en-US" sz="2400" dirty="0">
              <a:latin typeface="Palatino Linotype" panose="02040502050505030304" pitchFamily="18" charset="0"/>
              <a:cs typeface="Palatino Linotype" panose="02040502050505030304" pitchFamily="18" charset="0"/>
            </a:endParaRPr>
          </a:p>
          <a:p>
            <a:r>
              <a:rPr lang="en-US" sz="2400" dirty="0">
                <a:latin typeface="Palatino Linotype" panose="02040502050505030304" pitchFamily="18" charset="0"/>
                <a:cs typeface="Palatino Linotype" panose="02040502050505030304" pitchFamily="18" charset="0"/>
                <a:sym typeface="+mn-ea"/>
              </a:rPr>
              <a:t>By measuring how much light reaches the light detector, the pulse </a:t>
            </a:r>
            <a:r>
              <a:rPr lang="en-US" sz="2400" dirty="0" err="1">
                <a:latin typeface="Palatino Linotype" panose="02040502050505030304" pitchFamily="18" charset="0"/>
                <a:cs typeface="Palatino Linotype" panose="02040502050505030304" pitchFamily="18" charset="0"/>
                <a:sym typeface="+mn-ea"/>
              </a:rPr>
              <a:t>oximeter</a:t>
            </a:r>
            <a:r>
              <a:rPr lang="en-US" sz="2400" dirty="0">
                <a:latin typeface="Palatino Linotype" panose="02040502050505030304" pitchFamily="18" charset="0"/>
                <a:cs typeface="Palatino Linotype" panose="02040502050505030304" pitchFamily="18" charset="0"/>
                <a:sym typeface="+mn-ea"/>
              </a:rPr>
              <a:t> knows how much light has been absorbed</a:t>
            </a:r>
            <a:endParaRPr lang="en-US" sz="2400" dirty="0">
              <a:latin typeface="Palatino Linotype" panose="02040502050505030304" pitchFamily="18" charset="0"/>
              <a:cs typeface="Palatino Linotype" panose="02040502050505030304" pitchFamily="18" charset="0"/>
            </a:endParaRPr>
          </a:p>
          <a:p>
            <a:endParaRPr lang="en-US" sz="2400" dirty="0">
              <a:latin typeface="Palatino Linotype" panose="02040502050505030304" pitchFamily="18" charset="0"/>
              <a:cs typeface="Palatino Linotype" panose="02040502050505030304" pitchFamily="18" charset="0"/>
            </a:endParaRPr>
          </a:p>
          <a:p>
            <a:pPr>
              <a:buNone/>
            </a:pPr>
            <a:endParaRPr lang="en-US" sz="2400" dirty="0">
              <a:latin typeface="Palatino Linotype" panose="02040502050505030304" pitchFamily="18" charset="0"/>
            </a:endParaRPr>
          </a:p>
          <a:p>
            <a:pPr marL="0" indent="0">
              <a:buNone/>
            </a:pPr>
            <a:endParaRPr lang="en-US" sz="2000" dirty="0">
              <a:latin typeface="Palatino Linotype" panose="02040502050505030304" pitchFamily="18" charset="0"/>
            </a:endParaRPr>
          </a:p>
          <a:p>
            <a:pPr marL="0" indent="0">
              <a:buNone/>
            </a:pPr>
            <a:endParaRPr lang="en-US" sz="2000" dirty="0">
              <a:latin typeface="Palatino Linotype" panose="02040502050505030304" pitchFamily="18" charset="0"/>
            </a:endParaRPr>
          </a:p>
          <a:p>
            <a:pPr marL="0" indent="0">
              <a:buNone/>
            </a:pPr>
            <a:endParaRPr lang="en-US" sz="2000" dirty="0">
              <a:latin typeface="Palatino Linotype" panose="02040502050505030304" pitchFamily="18" charset="0"/>
            </a:endParaRPr>
          </a:p>
          <a:p>
            <a:pPr marL="0" indent="0">
              <a:buNone/>
            </a:pPr>
            <a:endParaRPr lang="en-US" sz="2000" dirty="0">
              <a:latin typeface="Palatino Linotype" panose="0204050205050503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52400" y="152400"/>
            <a:ext cx="8839200" cy="62484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D2392-8752-4557-BB6C-A2DD51BA7AE5}" type="datetime1">
              <a:rPr lang="en-US" smtClean="0"/>
              <a:pPr/>
              <a:t>3/27/2020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A2188-4EE7-4F69-AE19-AF999E6A737F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JEPPIAAR INSTITUTE OF TECHNOLOGY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152400" y="228600"/>
            <a:ext cx="8915400" cy="1375410"/>
          </a:xfrm>
        </p:spPr>
        <p:txBody>
          <a:bodyPr>
            <a:noAutofit/>
          </a:bodyPr>
          <a:lstStyle/>
          <a:p>
            <a:r>
              <a:rPr lang="en-IN" sz="2800" b="1" dirty="0">
                <a:latin typeface="Palatino Linotype" panose="02040502050505030304" pitchFamily="18" charset="0"/>
                <a:cs typeface="Palatino Linotype" panose="02040502050505030304" pitchFamily="18" charset="0"/>
                <a:sym typeface="+mn-ea"/>
              </a:rPr>
              <a:t>Patient health monitoring system </a:t>
            </a:r>
            <a:r>
              <a:rPr lang="en-IN" sz="2800" b="1" dirty="0">
                <a:latin typeface="Palatino Linotype" panose="02040502050505030304" pitchFamily="18" charset="0"/>
                <a:cs typeface="Palatino Linotype" panose="02040502050505030304" pitchFamily="18" charset="0"/>
              </a:rPr>
              <a:t/>
            </a:r>
            <a:br>
              <a:rPr lang="en-IN" sz="2800" b="1" dirty="0">
                <a:latin typeface="Palatino Linotype" panose="02040502050505030304" pitchFamily="18" charset="0"/>
                <a:cs typeface="Palatino Linotype" panose="02040502050505030304" pitchFamily="18" charset="0"/>
              </a:rPr>
            </a:br>
            <a:endParaRPr lang="en-US" sz="2800" b="1" dirty="0">
              <a:latin typeface="Palatino Linotype" panose="02040502050505030304" pitchFamily="18" charset="0"/>
              <a:cs typeface="Palatino Linotype" panose="0204050205050503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17805" y="1490980"/>
            <a:ext cx="9002395" cy="5748020"/>
          </a:xfrm>
        </p:spPr>
        <p:txBody>
          <a:bodyPr>
            <a:normAutofit/>
          </a:bodyPr>
          <a:lstStyle/>
          <a:p>
            <a:endParaRPr lang="en-US" sz="2000" dirty="0">
              <a:latin typeface="Palatino Linotype" panose="02040502050505030304" pitchFamily="18" charset="0"/>
            </a:endParaRPr>
          </a:p>
          <a:p>
            <a:pPr>
              <a:buFont typeface="Wingdings" panose="05000000000000000000" pitchFamily="2" charset="2"/>
              <a:buChar char="q"/>
            </a:pPr>
            <a:r>
              <a:rPr lang="en-IN" sz="2000" dirty="0">
                <a:latin typeface="Palatino Linotype" panose="02040502050505030304" pitchFamily="18" charset="0"/>
                <a:cs typeface="Palatino Linotype" panose="02040502050505030304" pitchFamily="18" charset="0"/>
                <a:sym typeface="+mn-ea"/>
              </a:rPr>
              <a:t>The figure consists of various block such as GPS modem &amp;GSM  modem block interfaced to the microcontroller </a:t>
            </a:r>
            <a:r>
              <a:rPr lang="en-IN" sz="2000" dirty="0" err="1">
                <a:latin typeface="Palatino Linotype" panose="02040502050505030304" pitchFamily="18" charset="0"/>
                <a:cs typeface="Palatino Linotype" panose="02040502050505030304" pitchFamily="18" charset="0"/>
                <a:sym typeface="+mn-ea"/>
              </a:rPr>
              <a:t>block,power</a:t>
            </a:r>
            <a:r>
              <a:rPr lang="en-IN" sz="2000" dirty="0">
                <a:latin typeface="Palatino Linotype" panose="02040502050505030304" pitchFamily="18" charset="0"/>
                <a:cs typeface="Palatino Linotype" panose="02040502050505030304" pitchFamily="18" charset="0"/>
                <a:sym typeface="+mn-ea"/>
              </a:rPr>
              <a:t> supply block ,temperature </a:t>
            </a:r>
            <a:r>
              <a:rPr lang="en-IN" sz="2000" dirty="0" err="1">
                <a:latin typeface="Palatino Linotype" panose="02040502050505030304" pitchFamily="18" charset="0"/>
                <a:cs typeface="Palatino Linotype" panose="02040502050505030304" pitchFamily="18" charset="0"/>
                <a:sym typeface="+mn-ea"/>
              </a:rPr>
              <a:t>sensor,EEPROM,LCD</a:t>
            </a:r>
            <a:r>
              <a:rPr lang="en-IN" sz="2000" dirty="0">
                <a:latin typeface="Palatino Linotype" panose="02040502050505030304" pitchFamily="18" charset="0"/>
                <a:cs typeface="Palatino Linotype" panose="02040502050505030304" pitchFamily="18" charset="0"/>
                <a:sym typeface="+mn-ea"/>
              </a:rPr>
              <a:t> display and keypad.</a:t>
            </a:r>
            <a:endParaRPr lang="en-IN" sz="2000" dirty="0">
              <a:latin typeface="Palatino Linotype" panose="02040502050505030304" pitchFamily="18" charset="0"/>
              <a:cs typeface="Palatino Linotype" panose="02040502050505030304" pitchFamily="18" charset="0"/>
            </a:endParaRPr>
          </a:p>
          <a:p>
            <a:pPr>
              <a:buFont typeface="Wingdings" panose="05000000000000000000" pitchFamily="2" charset="2"/>
              <a:buChar char="q"/>
            </a:pPr>
            <a:r>
              <a:rPr lang="en-IN" sz="2000" dirty="0">
                <a:latin typeface="Palatino Linotype" panose="02040502050505030304" pitchFamily="18" charset="0"/>
                <a:cs typeface="Palatino Linotype" panose="02040502050505030304" pitchFamily="18" charset="0"/>
                <a:sym typeface="+mn-ea"/>
              </a:rPr>
              <a:t>If the temperature of the patient’s body increases beyond the </a:t>
            </a:r>
            <a:r>
              <a:rPr lang="en-IN" sz="2000" dirty="0" err="1">
                <a:latin typeface="Palatino Linotype" panose="02040502050505030304" pitchFamily="18" charset="0"/>
                <a:cs typeface="Palatino Linotype" panose="02040502050505030304" pitchFamily="18" charset="0"/>
                <a:sym typeface="+mn-ea"/>
              </a:rPr>
              <a:t>preset</a:t>
            </a:r>
            <a:r>
              <a:rPr lang="en-IN" sz="2000" dirty="0">
                <a:latin typeface="Palatino Linotype" panose="02040502050505030304" pitchFamily="18" charset="0"/>
                <a:cs typeface="Palatino Linotype" panose="02040502050505030304" pitchFamily="18" charset="0"/>
                <a:sym typeface="+mn-ea"/>
              </a:rPr>
              <a:t> temperature ,then temperature sensor sends the signal to the microcontroller </a:t>
            </a:r>
            <a:endParaRPr lang="en-IN" sz="2000" dirty="0">
              <a:latin typeface="Palatino Linotype" panose="02040502050505030304" pitchFamily="18" charset="0"/>
              <a:cs typeface="Palatino Linotype" panose="02040502050505030304" pitchFamily="18" charset="0"/>
            </a:endParaRPr>
          </a:p>
          <a:p>
            <a:pPr>
              <a:buFont typeface="Wingdings" panose="05000000000000000000" pitchFamily="2" charset="2"/>
              <a:buChar char="q"/>
            </a:pPr>
            <a:r>
              <a:rPr lang="en-IN" sz="2000" dirty="0">
                <a:latin typeface="Palatino Linotype" panose="02040502050505030304" pitchFamily="18" charset="0"/>
                <a:cs typeface="Palatino Linotype" panose="02040502050505030304" pitchFamily="18" charset="0"/>
                <a:sym typeface="+mn-ea"/>
              </a:rPr>
              <a:t>Thus, the microcontroller the GSM modem to send the </a:t>
            </a:r>
            <a:r>
              <a:rPr lang="en-IN" sz="2000" dirty="0" err="1">
                <a:latin typeface="Palatino Linotype" panose="02040502050505030304" pitchFamily="18" charset="0"/>
                <a:cs typeface="Palatino Linotype" panose="02040502050505030304" pitchFamily="18" charset="0"/>
                <a:sym typeface="+mn-ea"/>
              </a:rPr>
              <a:t>sms</a:t>
            </a:r>
            <a:r>
              <a:rPr lang="en-IN" sz="2000" dirty="0">
                <a:latin typeface="Palatino Linotype" panose="02040502050505030304" pitchFamily="18" charset="0"/>
                <a:cs typeface="Palatino Linotype" panose="02040502050505030304" pitchFamily="18" charset="0"/>
                <a:sym typeface="+mn-ea"/>
              </a:rPr>
              <a:t> to the concerned person based on the details stored in EEPROM memory</a:t>
            </a:r>
            <a:endParaRPr lang="en-IN" sz="2000" dirty="0">
              <a:latin typeface="Palatino Linotype" panose="02040502050505030304" pitchFamily="18" charset="0"/>
              <a:cs typeface="Palatino Linotype" panose="02040502050505030304" pitchFamily="18" charset="0"/>
            </a:endParaRPr>
          </a:p>
          <a:p>
            <a:pPr>
              <a:buFont typeface="Wingdings" panose="05000000000000000000" pitchFamily="2" charset="2"/>
              <a:buChar char="q"/>
            </a:pPr>
            <a:r>
              <a:rPr lang="en-IN" sz="2000" dirty="0">
                <a:latin typeface="Palatino Linotype" panose="02040502050505030304" pitchFamily="18" charset="0"/>
                <a:cs typeface="Palatino Linotype" panose="02040502050505030304" pitchFamily="18" charset="0"/>
                <a:sym typeface="+mn-ea"/>
              </a:rPr>
              <a:t>Similarly, the location details of the patient are also sent using the GPS modem and information is displayed on the LCD display.</a:t>
            </a:r>
            <a:endParaRPr lang="en-IN" sz="2000" dirty="0">
              <a:latin typeface="Palatino Linotype" panose="02040502050505030304" pitchFamily="18" charset="0"/>
              <a:cs typeface="Palatino Linotype" panose="02040502050505030304" pitchFamily="18" charset="0"/>
            </a:endParaRPr>
          </a:p>
          <a:p>
            <a:endParaRPr lang="en-US" sz="2000" dirty="0">
              <a:latin typeface="Palatino Linotype" panose="02040502050505030304" pitchFamily="18" charset="0"/>
              <a:cs typeface="Palatino Linotype" panose="02040502050505030304" pitchFamily="18" charset="0"/>
            </a:endParaRPr>
          </a:p>
          <a:p>
            <a:pPr marL="0" indent="0">
              <a:buNone/>
            </a:pPr>
            <a:endParaRPr lang="en-US" sz="2000" dirty="0">
              <a:latin typeface="Palatino Linotype" panose="02040502050505030304" pitchFamily="18" charset="0"/>
            </a:endParaRPr>
          </a:p>
          <a:p>
            <a:pPr marL="0" indent="0">
              <a:buNone/>
            </a:pPr>
            <a:endParaRPr lang="en-US" sz="2000" dirty="0">
              <a:latin typeface="Palatino Linotype" panose="02040502050505030304" pitchFamily="18" charset="0"/>
            </a:endParaRPr>
          </a:p>
          <a:p>
            <a:pPr marL="0" indent="0">
              <a:buNone/>
            </a:pPr>
            <a:endParaRPr lang="en-US" sz="2000" dirty="0">
              <a:latin typeface="Palatino Linotype" panose="02040502050505030304" pitchFamily="18" charset="0"/>
            </a:endParaRPr>
          </a:p>
          <a:p>
            <a:pPr marL="0" indent="0">
              <a:buNone/>
            </a:pPr>
            <a:endParaRPr lang="en-US" sz="2000" dirty="0">
              <a:latin typeface="Palatino Linotype" panose="02040502050505030304" pitchFamily="18" charset="0"/>
            </a:endParaRPr>
          </a:p>
          <a:p>
            <a:pPr marL="0" indent="0">
              <a:buNone/>
            </a:pPr>
            <a:endParaRPr lang="en-US" sz="2000" dirty="0">
              <a:latin typeface="Palatino Linotype" panose="02040502050505030304" pitchFamily="18" charset="0"/>
            </a:endParaRPr>
          </a:p>
          <a:p>
            <a:pPr marL="0" indent="0">
              <a:buNone/>
            </a:pPr>
            <a:endParaRPr lang="en-US" sz="2000" dirty="0">
              <a:latin typeface="Palatino Linotype" panose="0204050205050503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52400" y="152400"/>
            <a:ext cx="8839200" cy="62484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D2392-8752-4557-BB6C-A2DD51BA7AE5}" type="datetime1">
              <a:rPr lang="en-US" smtClean="0"/>
              <a:pPr/>
              <a:t>3/27/2020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A2188-4EE7-4F69-AE19-AF999E6A737F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JEPPIAAR INSTITUTE OF TECHNOLOGY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465</Words>
  <Application>WPS Presentation</Application>
  <PresentationFormat>On-screen Show (4:3)</PresentationFormat>
  <Paragraphs>162</Paragraphs>
  <Slides>12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  Subject Name :Microprocessor and Microcontroller  Presentation  Title: Application of 8051 in Medical  </vt:lpstr>
      <vt:lpstr>Objective</vt:lpstr>
      <vt:lpstr>FEATURES</vt:lpstr>
      <vt:lpstr>Block Diagram/ Work Flow/  Flow Chart </vt:lpstr>
      <vt:lpstr>PIN DIAGRAM</vt:lpstr>
      <vt:lpstr>Applications of  8051 in Medical are: </vt:lpstr>
      <vt:lpstr>Pulse oximetry: </vt:lpstr>
      <vt:lpstr>Calculation of light absorbed  </vt:lpstr>
      <vt:lpstr>Patient health monitoring system  </vt:lpstr>
      <vt:lpstr>Result &amp; Discussion</vt:lpstr>
      <vt:lpstr>HEALTH MONITORING BLOCK DIAGRAM</vt:lpstr>
      <vt:lpstr>Reference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Millimeter - Wave Antenna for 5G Applications</dc:title>
  <dc:creator>PRABU</dc:creator>
  <cp:lastModifiedBy>ahilan</cp:lastModifiedBy>
  <cp:revision>108</cp:revision>
  <dcterms:created xsi:type="dcterms:W3CDTF">2015-04-07T04:42:00Z</dcterms:created>
  <dcterms:modified xsi:type="dcterms:W3CDTF">2020-03-27T14:22:27Z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1033-10.2.0.7646</vt:lpwstr>
  </property>
</Properties>
</file>