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6" r:id="rId2"/>
    <p:sldId id="257" r:id="rId3"/>
    <p:sldId id="305" r:id="rId4"/>
    <p:sldId id="306" r:id="rId5"/>
    <p:sldId id="314" r:id="rId6"/>
    <p:sldId id="315" r:id="rId7"/>
    <p:sldId id="312" r:id="rId8"/>
    <p:sldId id="313" r:id="rId9"/>
    <p:sldId id="316" r:id="rId10"/>
    <p:sldId id="307" r:id="rId11"/>
    <p:sldId id="311" r:id="rId12"/>
    <p:sldId id="31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147" autoAdjust="0"/>
    <p:restoredTop sz="94660"/>
  </p:normalViewPr>
  <p:slideViewPr>
    <p:cSldViewPr>
      <p:cViewPr varScale="1">
        <p:scale>
          <a:sx n="68" d="100"/>
          <a:sy n="68" d="100"/>
        </p:scale>
        <p:origin x="-1452"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B116C7-D313-44DF-851F-561AD0E84361}" type="datetimeFigureOut">
              <a:rPr lang="en-US" smtClean="0"/>
              <a:pPr/>
              <a:t>3/26/2020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81D8BA-2871-43B6-95E6-118CE4B58879}" type="slidenum">
              <a:rPr lang="en-US" smtClean="0"/>
              <a:pPr/>
              <a:t>‹#›</a:t>
            </a:fld>
            <a:endParaRPr lang="en-US"/>
          </a:p>
        </p:txBody>
      </p:sp>
    </p:spTree>
    <p:extLst>
      <p:ext uri="{BB962C8B-B14F-4D97-AF65-F5344CB8AC3E}">
        <p14:creationId xmlns="" xmlns:p14="http://schemas.microsoft.com/office/powerpoint/2010/main" val="601240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81D8BA-2871-43B6-95E6-118CE4B58879}" type="slidenum">
              <a:rPr lang="en-US" smtClean="0"/>
              <a:pPr/>
              <a:t>1</a:t>
            </a:fld>
            <a:endParaRPr lang="en-US"/>
          </a:p>
        </p:txBody>
      </p:sp>
    </p:spTree>
    <p:extLst>
      <p:ext uri="{BB962C8B-B14F-4D97-AF65-F5344CB8AC3E}">
        <p14:creationId xmlns="" xmlns:p14="http://schemas.microsoft.com/office/powerpoint/2010/main" val="2602646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9E31E8E-FAA6-4768-80D1-5C1524358538}" type="datetime1">
              <a:rPr lang="en-US" smtClean="0"/>
              <a:pPr/>
              <a:t>3/26/2020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2348033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D5FC90-A492-4A4D-B7DD-4720209C0258}" type="datetime1">
              <a:rPr lang="en-US" smtClean="0"/>
              <a:pPr/>
              <a:t>3/26/2020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1569086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4434A3-00D5-4239-B904-80CC8FFE510A}" type="datetime1">
              <a:rPr lang="en-US" smtClean="0"/>
              <a:pPr/>
              <a:t>3/26/2020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933448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589B79-28B0-4D12-A297-DE5897E9723E}" type="datetime1">
              <a:rPr lang="en-US" smtClean="0"/>
              <a:pPr/>
              <a:t>3/26/2020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1097011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D15664-E27A-45EE-9E77-BA9FBD89D79B}" type="datetime1">
              <a:rPr lang="en-US" smtClean="0"/>
              <a:pPr/>
              <a:t>3/26/2020</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1064696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BB564FE-F6E1-42EC-B67D-790612EBBF36}" type="datetime1">
              <a:rPr lang="en-US" smtClean="0"/>
              <a:pPr/>
              <a:t>3/26/2020</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504015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56FA4E1-DA02-4FCB-8B33-871CA603B35F}" type="datetime1">
              <a:rPr lang="en-US" smtClean="0"/>
              <a:pPr/>
              <a:t>3/26/2020</a:t>
            </a:fld>
            <a:endParaRPr lang="en-US"/>
          </a:p>
        </p:txBody>
      </p:sp>
      <p:sp>
        <p:nvSpPr>
          <p:cNvPr id="8" name="Footer Placeholder 7"/>
          <p:cNvSpPr>
            <a:spLocks noGrp="1"/>
          </p:cNvSpPr>
          <p:nvPr>
            <p:ph type="ftr" sz="quarter" idx="11"/>
          </p:nvPr>
        </p:nvSpPr>
        <p:spPr/>
        <p:txBody>
          <a:bodyPr/>
          <a:lstStyle/>
          <a:p>
            <a:r>
              <a:rPr lang="en-US"/>
              <a:t>JEPPIAAR INSTITUTE OF TECHNOLOGY</a:t>
            </a:r>
          </a:p>
        </p:txBody>
      </p:sp>
      <p:sp>
        <p:nvSpPr>
          <p:cNvPr id="9" name="Slide Number Placeholder 8"/>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1902137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19835E8-8679-4E90-AFE0-0C67370685A8}" type="datetime1">
              <a:rPr lang="en-US" smtClean="0"/>
              <a:pPr/>
              <a:t>3/26/2020</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5" name="Slide Number Placeholder 4"/>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4165790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6C47FD-2D86-4B6A-8B7C-09862E8557BB}" type="datetime1">
              <a:rPr lang="en-US" smtClean="0"/>
              <a:pPr/>
              <a:t>3/26/2020</a:t>
            </a:fld>
            <a:endParaRPr lang="en-US"/>
          </a:p>
        </p:txBody>
      </p:sp>
      <p:sp>
        <p:nvSpPr>
          <p:cNvPr id="3" name="Footer Placeholder 2"/>
          <p:cNvSpPr>
            <a:spLocks noGrp="1"/>
          </p:cNvSpPr>
          <p:nvPr>
            <p:ph type="ftr" sz="quarter" idx="11"/>
          </p:nvPr>
        </p:nvSpPr>
        <p:spPr/>
        <p:txBody>
          <a:bodyPr/>
          <a:lstStyle/>
          <a:p>
            <a:r>
              <a:rPr lang="en-US"/>
              <a:t>JEPPIAAR INSTITUTE OF TECHNOLOGY</a:t>
            </a:r>
          </a:p>
        </p:txBody>
      </p:sp>
      <p:sp>
        <p:nvSpPr>
          <p:cNvPr id="4" name="Slide Number Placeholder 3"/>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4092405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A4DCBB-5FBE-45F5-A7A0-DCD94C53A06B}" type="datetime1">
              <a:rPr lang="en-US" smtClean="0"/>
              <a:pPr/>
              <a:t>3/26/2020</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244913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4239DA-53D9-4AED-B699-60988A11F434}" type="datetime1">
              <a:rPr lang="en-US" smtClean="0"/>
              <a:pPr/>
              <a:t>3/26/2020</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2365057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4A4544-C7CE-44D8-992C-81FF0040C1FA}" type="datetime1">
              <a:rPr lang="en-US" smtClean="0"/>
              <a:pPr/>
              <a:t>3/26/2020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JEPPIAAR INSTITUTE OF TECHNOLOGY</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CA2188-4EE7-4F69-AE19-AF999E6A737F}" type="slidenum">
              <a:rPr lang="en-US" smtClean="0"/>
              <a:pPr/>
              <a:t>‹#›</a:t>
            </a:fld>
            <a:endParaRPr lang="en-US"/>
          </a:p>
        </p:txBody>
      </p:sp>
    </p:spTree>
    <p:extLst>
      <p:ext uri="{BB962C8B-B14F-4D97-AF65-F5344CB8AC3E}">
        <p14:creationId xmlns="" xmlns:p14="http://schemas.microsoft.com/office/powerpoint/2010/main" val="41473915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ites.google.com/site/dvgadre/" TargetMode="External"/><Relationship Id="rId2" Type="http://schemas.openxmlformats.org/officeDocument/2006/relationships/hyperlink" Target="http://www.wcu.edu/bookstore/locals.htm" TargetMode="External"/><Relationship Id="rId1" Type="http://schemas.openxmlformats.org/officeDocument/2006/relationships/slideLayout" Target="../slideLayouts/slideLayout2.xml"/><Relationship Id="rId4" Type="http://schemas.openxmlformats.org/officeDocument/2006/relationships/hyperlink" Target="http://www.lithiumhead.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399" y="1239732"/>
            <a:ext cx="8663729" cy="2036868"/>
          </a:xfrm>
        </p:spPr>
        <p:txBody>
          <a:bodyPr>
            <a:normAutofit fontScale="90000"/>
          </a:bodyPr>
          <a:lstStyle/>
          <a:p>
            <a:pPr algn="l"/>
            <a:r>
              <a:rPr lang="en-US" sz="2400" b="1" dirty="0">
                <a:solidFill>
                  <a:schemeClr val="accent2"/>
                </a:solidFill>
                <a:latin typeface="Palatino Linotype" pitchFamily="18" charset="0"/>
              </a:rPr>
              <a:t/>
            </a: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
            </a: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Subject Name </a:t>
            </a:r>
            <a:r>
              <a:rPr lang="en-US" sz="2400" b="1" dirty="0" smtClean="0">
                <a:solidFill>
                  <a:schemeClr val="accent2"/>
                </a:solidFill>
                <a:latin typeface="Palatino Linotype" pitchFamily="18" charset="0"/>
              </a:rPr>
              <a:t>: </a:t>
            </a:r>
            <a:r>
              <a:rPr lang="en-US" sz="2200" b="1" dirty="0" smtClean="0">
                <a:solidFill>
                  <a:schemeClr val="tx1">
                    <a:lumMod val="95000"/>
                    <a:lumOff val="5000"/>
                  </a:schemeClr>
                </a:solidFill>
                <a:latin typeface="Palatino Linotype" pitchFamily="18" charset="0"/>
                <a:cs typeface="Times New Roman" panose="02020603050405020304" pitchFamily="18" charset="0"/>
              </a:rPr>
              <a:t>MICROPROCESSOR AND MICROCONTROLLER</a:t>
            </a:r>
            <a:r>
              <a:rPr lang="en-US" sz="2200" dirty="0" smtClean="0">
                <a:solidFill>
                  <a:schemeClr val="tx1">
                    <a:lumMod val="95000"/>
                    <a:lumOff val="5000"/>
                  </a:schemeClr>
                </a:solidFill>
                <a:latin typeface="Palatino Linotype" pitchFamily="18" charset="0"/>
                <a:cs typeface="Times New Roman" panose="02020603050405020304" pitchFamily="18" charset="0"/>
              </a:rPr>
              <a:t> </a:t>
            </a:r>
            <a:r>
              <a:rPr lang="en-US" sz="2200" b="1" dirty="0">
                <a:solidFill>
                  <a:schemeClr val="accent2"/>
                </a:solidFill>
                <a:latin typeface="Palatino Linotype" pitchFamily="18" charset="0"/>
              </a:rPr>
              <a:t/>
            </a:r>
            <a:br>
              <a:rPr lang="en-US" sz="2200" b="1" dirty="0">
                <a:solidFill>
                  <a:schemeClr val="accent2"/>
                </a:solidFill>
                <a:latin typeface="Palatino Linotype" pitchFamily="18" charset="0"/>
              </a:rPr>
            </a:br>
            <a:r>
              <a:rPr lang="en-US" sz="2400" b="1" dirty="0">
                <a:solidFill>
                  <a:schemeClr val="accent2"/>
                </a:solidFill>
                <a:latin typeface="Palatino Linotype" pitchFamily="18" charset="0"/>
              </a:rPr>
              <a:t/>
            </a: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Presentation  Title: </a:t>
            </a:r>
            <a:r>
              <a:rPr lang="en-US" sz="2400" b="1" dirty="0" smtClean="0">
                <a:solidFill>
                  <a:schemeClr val="accent2"/>
                </a:solidFill>
                <a:latin typeface="Palatino Linotype" pitchFamily="18" charset="0"/>
              </a:rPr>
              <a:t> </a:t>
            </a:r>
            <a:r>
              <a:rPr lang="en-US" sz="2200" b="1" dirty="0" smtClean="0">
                <a:latin typeface="Palatino Linotype" pitchFamily="18" charset="0"/>
              </a:rPr>
              <a:t>Applications of 8051 microprocessor in agriculture </a:t>
            </a:r>
            <a:r>
              <a:rPr lang="en-US" sz="2400" b="1" dirty="0">
                <a:solidFill>
                  <a:schemeClr val="accent2"/>
                </a:solidFill>
                <a:latin typeface="Palatino Linotype" pitchFamily="18" charset="0"/>
              </a:rPr>
              <a:t/>
            </a:r>
            <a:br>
              <a:rPr lang="en-US" sz="2400" b="1" dirty="0">
                <a:solidFill>
                  <a:schemeClr val="accent2"/>
                </a:solidFill>
                <a:latin typeface="Palatino Linotype" pitchFamily="18" charset="0"/>
              </a:rPr>
            </a:br>
            <a:endParaRPr lang="en-US" sz="2400" b="1" dirty="0">
              <a:solidFill>
                <a:schemeClr val="accent2"/>
              </a:solidFill>
              <a:latin typeface="Palatino Linotype" pitchFamily="18" charset="0"/>
            </a:endParaRPr>
          </a:p>
        </p:txBody>
      </p:sp>
      <p:sp>
        <p:nvSpPr>
          <p:cNvPr id="3" name="Subtitle 2"/>
          <p:cNvSpPr>
            <a:spLocks noGrp="1"/>
          </p:cNvSpPr>
          <p:nvPr>
            <p:ph type="subTitle" idx="1"/>
          </p:nvPr>
        </p:nvSpPr>
        <p:spPr>
          <a:xfrm>
            <a:off x="152399" y="3162300"/>
            <a:ext cx="8839200" cy="1219200"/>
          </a:xfrm>
        </p:spPr>
        <p:txBody>
          <a:bodyPr>
            <a:noAutofit/>
          </a:bodyPr>
          <a:lstStyle/>
          <a:p>
            <a:pPr algn="l"/>
            <a:r>
              <a:rPr lang="en-US" sz="2000" b="1" dirty="0">
                <a:solidFill>
                  <a:schemeClr val="accent2"/>
                </a:solidFill>
                <a:latin typeface="Palatino Linotype" pitchFamily="18" charset="0"/>
              </a:rPr>
              <a:t>Team Members:</a:t>
            </a:r>
          </a:p>
          <a:p>
            <a:pPr algn="l"/>
            <a:r>
              <a:rPr lang="en-US" sz="2000" b="1" dirty="0">
                <a:solidFill>
                  <a:schemeClr val="tx1"/>
                </a:solidFill>
                <a:latin typeface="Palatino Linotype" pitchFamily="18" charset="0"/>
              </a:rPr>
              <a:t>	Students Name	 		  	</a:t>
            </a:r>
            <a:r>
              <a:rPr lang="en-US" sz="2000" b="1" dirty="0" err="1">
                <a:solidFill>
                  <a:schemeClr val="tx1"/>
                </a:solidFill>
                <a:latin typeface="Palatino Linotype" pitchFamily="18" charset="0"/>
              </a:rPr>
              <a:t>Reg.No</a:t>
            </a:r>
            <a:r>
              <a:rPr lang="en-US" sz="2000" b="1" dirty="0">
                <a:solidFill>
                  <a:schemeClr val="tx1"/>
                </a:solidFill>
                <a:latin typeface="Palatino Linotype" pitchFamily="18" charset="0"/>
              </a:rPr>
              <a:t>:</a:t>
            </a:r>
          </a:p>
          <a:p>
            <a:pPr algn="l"/>
            <a:r>
              <a:rPr lang="en-US" sz="2000" b="1" dirty="0">
                <a:solidFill>
                  <a:schemeClr val="tx1"/>
                </a:solidFill>
                <a:latin typeface="Palatino Linotype" pitchFamily="18" charset="0"/>
              </a:rPr>
              <a:t>	1</a:t>
            </a:r>
            <a:r>
              <a:rPr lang="en-US" sz="2000" b="1" dirty="0" smtClean="0">
                <a:solidFill>
                  <a:schemeClr val="tx1"/>
                </a:solidFill>
                <a:latin typeface="Palatino Linotype" pitchFamily="18" charset="0"/>
              </a:rPr>
              <a:t>. </a:t>
            </a:r>
            <a:r>
              <a:rPr lang="en-US" sz="2000" b="1" dirty="0" err="1" smtClean="0">
                <a:solidFill>
                  <a:schemeClr val="tx1"/>
                </a:solidFill>
                <a:latin typeface="Palatino Linotype" pitchFamily="18" charset="0"/>
              </a:rPr>
              <a:t>Kalaiselvi</a:t>
            </a:r>
            <a:r>
              <a:rPr lang="en-US" sz="2000" b="1" dirty="0" smtClean="0">
                <a:solidFill>
                  <a:schemeClr val="tx1"/>
                </a:solidFill>
                <a:latin typeface="Palatino Linotype" pitchFamily="18" charset="0"/>
              </a:rPr>
              <a:t>                                            210617106044</a:t>
            </a:r>
            <a:endParaRPr lang="en-US" sz="2000" b="1" dirty="0">
              <a:solidFill>
                <a:schemeClr val="tx1"/>
              </a:solidFill>
              <a:latin typeface="Palatino Linotype" pitchFamily="18" charset="0"/>
            </a:endParaRPr>
          </a:p>
          <a:p>
            <a:pPr algn="l"/>
            <a:r>
              <a:rPr lang="en-US" sz="2000" b="1" dirty="0">
                <a:solidFill>
                  <a:schemeClr val="tx1"/>
                </a:solidFill>
                <a:latin typeface="Palatino Linotype" pitchFamily="18" charset="0"/>
              </a:rPr>
              <a:t>	2</a:t>
            </a:r>
            <a:r>
              <a:rPr lang="en-US" sz="2000" b="1" dirty="0" smtClean="0">
                <a:solidFill>
                  <a:schemeClr val="tx1"/>
                </a:solidFill>
                <a:latin typeface="Palatino Linotype" pitchFamily="18" charset="0"/>
              </a:rPr>
              <a:t>. </a:t>
            </a:r>
            <a:r>
              <a:rPr lang="en-US" sz="2000" b="1" dirty="0" err="1" smtClean="0">
                <a:solidFill>
                  <a:schemeClr val="tx1"/>
                </a:solidFill>
                <a:latin typeface="Palatino Linotype" pitchFamily="18" charset="0"/>
              </a:rPr>
              <a:t>Mahalakshmi</a:t>
            </a:r>
            <a:r>
              <a:rPr lang="en-US" sz="2000" b="1" dirty="0" smtClean="0">
                <a:solidFill>
                  <a:schemeClr val="tx1"/>
                </a:solidFill>
                <a:latin typeface="Palatino Linotype" pitchFamily="18" charset="0"/>
              </a:rPr>
              <a:t>                                     210617106052</a:t>
            </a:r>
            <a:endParaRPr lang="en-US" sz="2000" b="1" dirty="0">
              <a:solidFill>
                <a:schemeClr val="tx1"/>
              </a:solidFill>
              <a:latin typeface="Palatino Linotype" pitchFamily="18" charset="0"/>
            </a:endParaRPr>
          </a:p>
          <a:p>
            <a:pPr algn="l"/>
            <a:r>
              <a:rPr lang="en-US" sz="2000" b="1" dirty="0">
                <a:solidFill>
                  <a:schemeClr val="tx1"/>
                </a:solidFill>
                <a:latin typeface="Palatino Linotype" pitchFamily="18" charset="0"/>
              </a:rPr>
              <a:t>	3</a:t>
            </a:r>
            <a:r>
              <a:rPr lang="en-US" sz="2000" b="1" dirty="0" smtClean="0">
                <a:solidFill>
                  <a:schemeClr val="tx1"/>
                </a:solidFill>
                <a:latin typeface="Palatino Linotype" pitchFamily="18" charset="0"/>
              </a:rPr>
              <a:t>. </a:t>
            </a:r>
            <a:r>
              <a:rPr lang="en-US" sz="2000" b="1" dirty="0" err="1" smtClean="0">
                <a:solidFill>
                  <a:schemeClr val="tx1"/>
                </a:solidFill>
                <a:latin typeface="Palatino Linotype" pitchFamily="18" charset="0"/>
              </a:rPr>
              <a:t>Ajith</a:t>
            </a:r>
            <a:r>
              <a:rPr lang="en-US" sz="2000" b="1" dirty="0" smtClean="0">
                <a:solidFill>
                  <a:schemeClr val="tx1"/>
                </a:solidFill>
                <a:latin typeface="Palatino Linotype" pitchFamily="18" charset="0"/>
              </a:rPr>
              <a:t>                                                     210617106003</a:t>
            </a:r>
            <a:endParaRPr lang="en-US" sz="2000" b="1" dirty="0">
              <a:solidFill>
                <a:schemeClr val="tx1"/>
              </a:solidFill>
              <a:latin typeface="Palatino Linotype" pitchFamily="18" charset="0"/>
            </a:endParaRPr>
          </a:p>
          <a:p>
            <a:pPr algn="l"/>
            <a:r>
              <a:rPr lang="en-US" sz="2000" b="1" dirty="0">
                <a:solidFill>
                  <a:schemeClr val="tx1"/>
                </a:solidFill>
                <a:latin typeface="Palatino Linotype" pitchFamily="18" charset="0"/>
              </a:rPr>
              <a:t>	4</a:t>
            </a:r>
            <a:r>
              <a:rPr lang="en-US" sz="2000" b="1" dirty="0" smtClean="0">
                <a:solidFill>
                  <a:schemeClr val="tx1"/>
                </a:solidFill>
                <a:latin typeface="Palatino Linotype" pitchFamily="18" charset="0"/>
              </a:rPr>
              <a:t>. </a:t>
            </a:r>
            <a:r>
              <a:rPr lang="en-US" sz="2000" b="1" dirty="0" err="1" smtClean="0">
                <a:solidFill>
                  <a:schemeClr val="tx1"/>
                </a:solidFill>
                <a:latin typeface="Palatino Linotype" pitchFamily="18" charset="0"/>
              </a:rPr>
              <a:t>Giri</a:t>
            </a:r>
            <a:r>
              <a:rPr lang="en-US" sz="2000" b="1" dirty="0" smtClean="0">
                <a:solidFill>
                  <a:schemeClr val="tx1"/>
                </a:solidFill>
                <a:latin typeface="Palatino Linotype" pitchFamily="18" charset="0"/>
              </a:rPr>
              <a:t> </a:t>
            </a:r>
            <a:r>
              <a:rPr lang="en-US" sz="2000" b="1" dirty="0" err="1" smtClean="0">
                <a:solidFill>
                  <a:schemeClr val="tx1"/>
                </a:solidFill>
                <a:latin typeface="Palatino Linotype" pitchFamily="18" charset="0"/>
              </a:rPr>
              <a:t>Prasath</a:t>
            </a:r>
            <a:r>
              <a:rPr lang="en-US" sz="2000" b="1" dirty="0" smtClean="0">
                <a:solidFill>
                  <a:schemeClr val="tx1"/>
                </a:solidFill>
                <a:latin typeface="Palatino Linotype" pitchFamily="18" charset="0"/>
              </a:rPr>
              <a:t>                                         210617106032</a:t>
            </a:r>
            <a:endParaRPr lang="en-US" sz="2000" b="1" dirty="0">
              <a:solidFill>
                <a:schemeClr val="tx1"/>
              </a:solidFill>
              <a:latin typeface="Palatino Linotype" pitchFamily="18" charset="0"/>
            </a:endParaRPr>
          </a:p>
          <a:p>
            <a:pPr algn="l"/>
            <a:r>
              <a:rPr lang="en-US" sz="2000" b="1" dirty="0">
                <a:solidFill>
                  <a:schemeClr val="tx1"/>
                </a:solidFill>
                <a:latin typeface="Palatino Linotype" pitchFamily="18" charset="0"/>
              </a:rPr>
              <a:t>              5</a:t>
            </a:r>
            <a:r>
              <a:rPr lang="en-US" sz="2000" b="1" dirty="0" smtClean="0">
                <a:solidFill>
                  <a:schemeClr val="tx1"/>
                </a:solidFill>
                <a:latin typeface="Palatino Linotype" pitchFamily="18" charset="0"/>
              </a:rPr>
              <a:t>. </a:t>
            </a:r>
            <a:r>
              <a:rPr lang="en-US" sz="2000" b="1" dirty="0" err="1" smtClean="0">
                <a:solidFill>
                  <a:schemeClr val="tx1"/>
                </a:solidFill>
                <a:latin typeface="Palatino Linotype" pitchFamily="18" charset="0"/>
              </a:rPr>
              <a:t>Ramakrishnan</a:t>
            </a:r>
            <a:r>
              <a:rPr lang="en-US" sz="2000" b="1" dirty="0" smtClean="0">
                <a:solidFill>
                  <a:schemeClr val="tx1"/>
                </a:solidFill>
                <a:latin typeface="Palatino Linotype" pitchFamily="18" charset="0"/>
              </a:rPr>
              <a:t>                                     210617106068</a:t>
            </a:r>
            <a:endParaRPr lang="en-US" sz="2000" b="1" dirty="0">
              <a:solidFill>
                <a:schemeClr val="tx1"/>
              </a:solidFill>
              <a:latin typeface="Palatino Linotype" pitchFamily="18" charset="0"/>
            </a:endParaRPr>
          </a:p>
          <a:p>
            <a:pPr algn="l"/>
            <a:r>
              <a:rPr lang="en-US" sz="2000" b="1" dirty="0">
                <a:solidFill>
                  <a:schemeClr val="tx1"/>
                </a:solidFill>
                <a:latin typeface="Palatino Linotype" pitchFamily="18" charset="0"/>
              </a:rPr>
              <a:t>              6</a:t>
            </a:r>
            <a:r>
              <a:rPr lang="en-US" sz="2000" b="1" dirty="0" smtClean="0">
                <a:solidFill>
                  <a:schemeClr val="tx1"/>
                </a:solidFill>
                <a:latin typeface="Palatino Linotype" pitchFamily="18" charset="0"/>
              </a:rPr>
              <a:t>. </a:t>
            </a:r>
            <a:r>
              <a:rPr lang="en-US" sz="2000" b="1" dirty="0" err="1" smtClean="0">
                <a:solidFill>
                  <a:schemeClr val="tx1"/>
                </a:solidFill>
                <a:latin typeface="Palatino Linotype" pitchFamily="18" charset="0"/>
              </a:rPr>
              <a:t>Pravin</a:t>
            </a:r>
            <a:r>
              <a:rPr lang="en-US" sz="2000" b="1" dirty="0" smtClean="0">
                <a:solidFill>
                  <a:schemeClr val="tx1"/>
                </a:solidFill>
                <a:latin typeface="Palatino Linotype" pitchFamily="18" charset="0"/>
              </a:rPr>
              <a:t>                                                    210617106060</a:t>
            </a:r>
            <a:endParaRPr lang="en-US" sz="2000" b="1" dirty="0">
              <a:solidFill>
                <a:schemeClr val="tx1"/>
              </a:solidFill>
              <a:latin typeface="Palatino Linotype" pitchFamily="18" charset="0"/>
            </a:endParaRPr>
          </a:p>
          <a:p>
            <a:endParaRPr lang="en-US" sz="2000" b="1" dirty="0">
              <a:solidFill>
                <a:schemeClr val="tx1"/>
              </a:solidFill>
              <a:latin typeface="Palatino Linotype" pitchFamily="18" charset="0"/>
            </a:endParaRPr>
          </a:p>
          <a:p>
            <a:endParaRPr lang="en-US" sz="2000" dirty="0">
              <a:solidFill>
                <a:schemeClr val="tx1"/>
              </a:solidFill>
              <a:latin typeface="Palatino Linotype" pitchFamily="18" charset="0"/>
            </a:endParaRPr>
          </a:p>
        </p:txBody>
      </p:sp>
      <p:sp>
        <p:nvSpPr>
          <p:cNvPr id="4" name="TextBox 3">
            <a:extLst>
              <a:ext uri="{FF2B5EF4-FFF2-40B4-BE49-F238E27FC236}">
                <a16:creationId xmlns="" xmlns:a16="http://schemas.microsoft.com/office/drawing/2014/main" id="{EE5ACCF2-8CAE-4B9E-99FA-55335EEA4352}"/>
              </a:ext>
            </a:extLst>
          </p:cNvPr>
          <p:cNvSpPr txBox="1"/>
          <p:nvPr/>
        </p:nvSpPr>
        <p:spPr>
          <a:xfrm>
            <a:off x="0" y="478691"/>
            <a:ext cx="9144000" cy="1231106"/>
          </a:xfrm>
          <a:prstGeom prst="rect">
            <a:avLst/>
          </a:prstGeom>
          <a:noFill/>
        </p:spPr>
        <p:txBody>
          <a:bodyPr wrap="square" rtlCol="0">
            <a:spAutoFit/>
          </a:bodyPr>
          <a:lstStyle/>
          <a:p>
            <a:pPr algn="ctr"/>
            <a:r>
              <a:rPr lang="en-IN" sz="2400" b="1" dirty="0">
                <a:latin typeface="Palatino Linotype" pitchFamily="18" charset="0"/>
                <a:cs typeface="Times New Roman" panose="02020603050405020304" pitchFamily="18" charset="0"/>
              </a:rPr>
              <a:t>  JEPPIAAR INSTITUTE OF TECHNOLOGY</a:t>
            </a:r>
          </a:p>
          <a:p>
            <a:pPr algn="ctr"/>
            <a:r>
              <a:rPr lang="en-US" sz="1400" b="1" dirty="0">
                <a:latin typeface="Times New Roman" panose="02020603050405020304" pitchFamily="18" charset="0"/>
                <a:cs typeface="Times New Roman" panose="02020603050405020304" pitchFamily="18" charset="0"/>
              </a:rPr>
              <a:t>“Self-Belief | Self Discipline | Self Respect”</a:t>
            </a:r>
          </a:p>
          <a:p>
            <a:pPr algn="ctr"/>
            <a:endParaRPr lang="en-US" sz="1400" b="1" dirty="0">
              <a:latin typeface="Times New Roman" panose="02020603050405020304" pitchFamily="18" charset="0"/>
              <a:cs typeface="Times New Roman" panose="02020603050405020304" pitchFamily="18" charset="0"/>
            </a:endParaRPr>
          </a:p>
          <a:p>
            <a:pPr algn="ctr"/>
            <a:r>
              <a:rPr lang="en-IN" sz="2200" b="1" dirty="0">
                <a:solidFill>
                  <a:srgbClr val="0070C0"/>
                </a:solidFill>
                <a:latin typeface="Palatino Linotype" pitchFamily="18" charset="0"/>
                <a:cs typeface="Times New Roman" panose="02020603050405020304" pitchFamily="18" charset="0"/>
              </a:rPr>
              <a:t>Department of Computer Science and Engineering</a:t>
            </a:r>
          </a:p>
        </p:txBody>
      </p:sp>
      <p:sp>
        <p:nvSpPr>
          <p:cNvPr id="5" name="Rectangle 4"/>
          <p:cNvSpPr/>
          <p:nvPr/>
        </p:nvSpPr>
        <p:spPr>
          <a:xfrm>
            <a:off x="152400" y="152400"/>
            <a:ext cx="8839200" cy="6553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F:\SUBJECTS\JIT_COURSE FILE CONTENTS\JIT_ISO _DNV GL_ISO 9001-2015\ISO_Images_Logo\ISO 9001-2015 (JPG).jpg">
            <a:extLst>
              <a:ext uri="{FF2B5EF4-FFF2-40B4-BE49-F238E27FC236}">
                <a16:creationId xmlns="" xmlns:a16="http://schemas.microsoft.com/office/drawing/2014/main" id="{00000000-0008-0000-0500-000003000000}"/>
              </a:ext>
            </a:extLst>
          </p:cNvPr>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924800" y="381000"/>
            <a:ext cx="891329" cy="858732"/>
          </a:xfrm>
          <a:prstGeom prst="rect">
            <a:avLst/>
          </a:prstGeom>
          <a:noFill/>
          <a:ln>
            <a:noFill/>
          </a:ln>
        </p:spPr>
      </p:pic>
      <p:pic>
        <p:nvPicPr>
          <p:cNvPr id="8" name="Picture 7">
            <a:extLst>
              <a:ext uri="{FF2B5EF4-FFF2-40B4-BE49-F238E27FC236}">
                <a16:creationId xmlns="" xmlns:a16="http://schemas.microsoft.com/office/drawing/2014/main" id="{F993296E-B523-47A8-BEDB-E5FFD519EB02}"/>
              </a:ext>
            </a:extLst>
          </p:cNvPr>
          <p:cNvPicPr/>
          <p:nvPr/>
        </p:nvPicPr>
        <p:blipFill>
          <a:blip r:embed="rId4">
            <a:extLst>
              <a:ext uri="{28A0092B-C50C-407E-A947-70E740481C1C}">
                <a14:useLocalDpi xmlns="" xmlns:a14="http://schemas.microsoft.com/office/drawing/2010/main" val="0"/>
              </a:ext>
            </a:extLst>
          </a:blip>
          <a:stretch>
            <a:fillRect/>
          </a:stretch>
        </p:blipFill>
        <p:spPr>
          <a:xfrm>
            <a:off x="327870" y="381000"/>
            <a:ext cx="1119930" cy="906999"/>
          </a:xfrm>
          <a:prstGeom prst="rect">
            <a:avLst/>
          </a:prstGeom>
        </p:spPr>
      </p:pic>
    </p:spTree>
    <p:extLst>
      <p:ext uri="{BB962C8B-B14F-4D97-AF65-F5344CB8AC3E}">
        <p14:creationId xmlns="" xmlns:p14="http://schemas.microsoft.com/office/powerpoint/2010/main" val="4015593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US" b="1" dirty="0">
                <a:latin typeface="Palatino Linotype" pitchFamily="18" charset="0"/>
              </a:rPr>
              <a:t>Result &amp; Discussion</a:t>
            </a:r>
          </a:p>
        </p:txBody>
      </p:sp>
      <p:sp>
        <p:nvSpPr>
          <p:cNvPr id="3" name="Content Placeholder 2"/>
          <p:cNvSpPr>
            <a:spLocks noGrp="1"/>
          </p:cNvSpPr>
          <p:nvPr>
            <p:ph idx="1"/>
          </p:nvPr>
        </p:nvSpPr>
        <p:spPr>
          <a:xfrm>
            <a:off x="457200" y="1447800"/>
            <a:ext cx="8229600" cy="4800600"/>
          </a:xfrm>
        </p:spPr>
        <p:txBody>
          <a:bodyPr>
            <a:normAutofit fontScale="85000" lnSpcReduction="10000"/>
          </a:bodyPr>
          <a:lstStyle/>
          <a:p>
            <a:endParaRPr lang="en-US" sz="2000" dirty="0">
              <a:latin typeface="Palatino Linotype" pitchFamily="18" charset="0"/>
            </a:endParaRPr>
          </a:p>
          <a:p>
            <a:pPr algn="just"/>
            <a:r>
              <a:rPr lang="en-US" sz="2000" dirty="0" smtClean="0">
                <a:latin typeface="Times New Roman" panose="02020603050405020304" pitchFamily="18" charset="0"/>
                <a:cs typeface="Times New Roman" panose="02020603050405020304" pitchFamily="18" charset="0"/>
              </a:rPr>
              <a:t> </a:t>
            </a:r>
            <a:r>
              <a:rPr lang="en-US" dirty="0" smtClean="0">
                <a:latin typeface="Palatino Linotype" pitchFamily="18" charset="0"/>
                <a:cs typeface="Times New Roman" panose="02020603050405020304" pitchFamily="18" charset="0"/>
              </a:rPr>
              <a:t>In present days especially farmers are facing major problems in watering their agriculture fields, it’s because they have no proper idea about when the power is available so that they can pump water. Even after then they need to wait until the field is properly watered, which makes them to stop doing other activities. Here is an idea which helps not only farmers even for watering the gardens also, which senses the soil moisture and switches the pump automatically when the power is ON</a:t>
            </a:r>
            <a:r>
              <a:rPr lang="en-US" sz="2000" dirty="0" smtClean="0">
                <a:latin typeface="Times New Roman" panose="02020603050405020304" pitchFamily="18" charset="0"/>
                <a:cs typeface="Times New Roman" panose="02020603050405020304" pitchFamily="18" charset="0"/>
              </a:rPr>
              <a:t>.</a:t>
            </a: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B4E4BE21-05AB-4752-8E4C-86CEA05D0B31}" type="datetime1">
              <a:rPr lang="en-US" smtClean="0"/>
              <a:pPr/>
              <a:t>3/26/2020</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pPr/>
              <a:t>10</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8" name="Content Placeholder 2"/>
          <p:cNvSpPr txBox="1">
            <a:spLocks/>
          </p:cNvSpPr>
          <p:nvPr/>
        </p:nvSpPr>
        <p:spPr>
          <a:xfrm>
            <a:off x="457200" y="1295400"/>
            <a:ext cx="8229600" cy="3200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en-US" sz="2400" dirty="0">
              <a:latin typeface="Palatino Linotype" pitchFamily="18" charset="0"/>
              <a:cs typeface="Times New Roman" pitchFamily="18" charset="0"/>
            </a:endParaRPr>
          </a:p>
        </p:txBody>
      </p:sp>
    </p:spTree>
    <p:extLst>
      <p:ext uri="{BB962C8B-B14F-4D97-AF65-F5344CB8AC3E}">
        <p14:creationId xmlns="" xmlns:p14="http://schemas.microsoft.com/office/powerpoint/2010/main" val="3348553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US" b="1" dirty="0">
                <a:latin typeface="Palatino Linotype" pitchFamily="18" charset="0"/>
              </a:rPr>
              <a:t>Future Scope</a:t>
            </a:r>
          </a:p>
        </p:txBody>
      </p:sp>
      <p:sp>
        <p:nvSpPr>
          <p:cNvPr id="3" name="Content Placeholder 2"/>
          <p:cNvSpPr>
            <a:spLocks noGrp="1"/>
          </p:cNvSpPr>
          <p:nvPr>
            <p:ph idx="1"/>
          </p:nvPr>
        </p:nvSpPr>
        <p:spPr>
          <a:xfrm>
            <a:off x="457200" y="1447800"/>
            <a:ext cx="8229600" cy="4800600"/>
          </a:xfrm>
        </p:spPr>
        <p:txBody>
          <a:bodyPr>
            <a:normAutofit/>
          </a:bodyPr>
          <a:lstStyle/>
          <a:p>
            <a:endParaRPr lang="en-US" sz="2000" dirty="0">
              <a:latin typeface="Palatino Linotype" pitchFamily="18" charset="0"/>
            </a:endParaRPr>
          </a:p>
          <a:p>
            <a:pPr algn="just"/>
            <a:r>
              <a:rPr lang="en-US" dirty="0" smtClean="0">
                <a:latin typeface="Palatino Linotype" pitchFamily="18" charset="0"/>
              </a:rPr>
              <a:t>The working is basically dependent on the output of the humidity sensors. Whenever there is need of excess water in the desired field(RICE crops) then it will not be possible by using sensor technology. For this we will  using sensor technology.  By using this we will be able to irrigate the desired field &amp; in desired amount</a:t>
            </a:r>
            <a:r>
              <a:rPr lang="en-US" sz="2000" dirty="0" smtClean="0"/>
              <a:t>. </a:t>
            </a: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B4E4BE21-05AB-4752-8E4C-86CEA05D0B31}" type="datetime1">
              <a:rPr lang="en-US" smtClean="0"/>
              <a:pPr/>
              <a:t>3/26/2020</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pPr/>
              <a:t>11</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8" name="Content Placeholder 2"/>
          <p:cNvSpPr txBox="1">
            <a:spLocks/>
          </p:cNvSpPr>
          <p:nvPr/>
        </p:nvSpPr>
        <p:spPr>
          <a:xfrm>
            <a:off x="457200" y="1295400"/>
            <a:ext cx="8229600" cy="3200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en-US" sz="2400" dirty="0">
              <a:latin typeface="Palatino Linotype" pitchFamily="18" charset="0"/>
              <a:cs typeface="Times New Roman" pitchFamily="18" charset="0"/>
            </a:endParaRPr>
          </a:p>
        </p:txBody>
      </p:sp>
    </p:spTree>
    <p:extLst>
      <p:ext uri="{BB962C8B-B14F-4D97-AF65-F5344CB8AC3E}">
        <p14:creationId xmlns="" xmlns:p14="http://schemas.microsoft.com/office/powerpoint/2010/main" val="1631626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US" b="1" dirty="0">
                <a:latin typeface="Palatino Linotype" pitchFamily="18" charset="0"/>
              </a:rPr>
              <a:t>Reference</a:t>
            </a:r>
          </a:p>
        </p:txBody>
      </p:sp>
      <p:sp>
        <p:nvSpPr>
          <p:cNvPr id="3" name="Content Placeholder 2"/>
          <p:cNvSpPr>
            <a:spLocks noGrp="1"/>
          </p:cNvSpPr>
          <p:nvPr>
            <p:ph idx="1"/>
          </p:nvPr>
        </p:nvSpPr>
        <p:spPr>
          <a:xfrm>
            <a:off x="457200" y="1905000"/>
            <a:ext cx="8229600" cy="4800600"/>
          </a:xfrm>
        </p:spPr>
        <p:txBody>
          <a:bodyPr>
            <a:normAutofit/>
          </a:bodyPr>
          <a:lstStyle/>
          <a:p>
            <a:endParaRPr lang="en-US" sz="2000" dirty="0">
              <a:latin typeface="Palatino Linotype" pitchFamily="18" charset="0"/>
            </a:endParaRPr>
          </a:p>
          <a:p>
            <a:pPr marL="0" indent="0">
              <a:buNone/>
            </a:pPr>
            <a:r>
              <a:rPr lang="en-US" sz="2800" b="1" u="sng" dirty="0" smtClean="0">
                <a:latin typeface="Palatino Linotype" pitchFamily="18" charset="0"/>
              </a:rPr>
              <a:t>Book Authors</a:t>
            </a:r>
          </a:p>
          <a:p>
            <a:r>
              <a:rPr lang="en-US" sz="2000" u="sng" dirty="0" smtClean="0">
                <a:solidFill>
                  <a:srgbClr val="C00000"/>
                </a:solidFill>
                <a:hlinkClick r:id="rId2">
                  <a:extLst>
                    <a:ext uri="{A12FA001-AC4F-418D-AE19-62706E023703}">
                      <ahyp:hlinkClr xmlns:lc="http://schemas.openxmlformats.org/drawingml/2006/lockedCanvas" xmlns:ahyp="http://schemas.microsoft.com/office/drawing/2018/hyperlinkcolor" xmlns="" val="tx"/>
                    </a:ext>
                  </a:extLst>
                </a:hlinkClick>
              </a:rPr>
              <a:t>Kenneth J. Ayala</a:t>
            </a:r>
            <a:endParaRPr lang="en-US" sz="2000" u="sng" dirty="0" smtClean="0">
              <a:solidFill>
                <a:srgbClr val="C00000"/>
              </a:solidFill>
            </a:endParaRPr>
          </a:p>
          <a:p>
            <a:r>
              <a:rPr lang="en-US" sz="2000" u="sng" dirty="0" err="1" smtClean="0">
                <a:solidFill>
                  <a:srgbClr val="C00000"/>
                </a:solidFill>
                <a:hlinkClick r:id="rId3">
                  <a:extLst>
                    <a:ext uri="{A12FA001-AC4F-418D-AE19-62706E023703}">
                      <ahyp:hlinkClr xmlns:lc="http://schemas.openxmlformats.org/drawingml/2006/lockedCanvas" xmlns:ahyp="http://schemas.microsoft.com/office/drawing/2018/hyperlinkcolor" xmlns="" val="tx"/>
                    </a:ext>
                  </a:extLst>
                </a:hlinkClick>
              </a:rPr>
              <a:t>Dhananjay</a:t>
            </a:r>
            <a:r>
              <a:rPr lang="en-US" sz="2000" u="sng" dirty="0" smtClean="0">
                <a:solidFill>
                  <a:srgbClr val="C00000"/>
                </a:solidFill>
                <a:hlinkClick r:id="rId3">
                  <a:extLst>
                    <a:ext uri="{A12FA001-AC4F-418D-AE19-62706E023703}">
                      <ahyp:hlinkClr xmlns:lc="http://schemas.openxmlformats.org/drawingml/2006/lockedCanvas" xmlns:ahyp="http://schemas.microsoft.com/office/drawing/2018/hyperlinkcolor" xmlns="" val="tx"/>
                    </a:ext>
                  </a:extLst>
                </a:hlinkClick>
              </a:rPr>
              <a:t> V. </a:t>
            </a:r>
            <a:r>
              <a:rPr lang="en-US" sz="2000" u="sng" dirty="0" err="1" smtClean="0">
                <a:solidFill>
                  <a:srgbClr val="C00000"/>
                </a:solidFill>
                <a:hlinkClick r:id="rId3">
                  <a:extLst>
                    <a:ext uri="{A12FA001-AC4F-418D-AE19-62706E023703}">
                      <ahyp:hlinkClr xmlns:lc="http://schemas.openxmlformats.org/drawingml/2006/lockedCanvas" xmlns:ahyp="http://schemas.microsoft.com/office/drawing/2018/hyperlinkcolor" xmlns="" val="tx"/>
                    </a:ext>
                  </a:extLst>
                </a:hlinkClick>
              </a:rPr>
              <a:t>Gadre</a:t>
            </a:r>
            <a:endParaRPr lang="en-US" sz="2000" u="sng" dirty="0" smtClean="0">
              <a:solidFill>
                <a:srgbClr val="C00000"/>
              </a:solidFill>
            </a:endParaRPr>
          </a:p>
          <a:p>
            <a:r>
              <a:rPr lang="en-US" sz="2000" u="sng" dirty="0" err="1" smtClean="0">
                <a:solidFill>
                  <a:srgbClr val="C00000"/>
                </a:solidFill>
                <a:hlinkClick r:id="rId4">
                  <a:extLst>
                    <a:ext uri="{A12FA001-AC4F-418D-AE19-62706E023703}">
                      <ahyp:hlinkClr xmlns:lc="http://schemas.openxmlformats.org/drawingml/2006/lockedCanvas" xmlns:ahyp="http://schemas.microsoft.com/office/drawing/2018/hyperlinkcolor" xmlns="" val="tx"/>
                    </a:ext>
                  </a:extLst>
                </a:hlinkClick>
              </a:rPr>
              <a:t>Anurag</a:t>
            </a:r>
            <a:r>
              <a:rPr lang="en-US" sz="2000" u="sng" dirty="0" smtClean="0">
                <a:solidFill>
                  <a:srgbClr val="C00000"/>
                </a:solidFill>
                <a:hlinkClick r:id="rId4">
                  <a:extLst>
                    <a:ext uri="{A12FA001-AC4F-418D-AE19-62706E023703}">
                      <ahyp:hlinkClr xmlns:lc="http://schemas.openxmlformats.org/drawingml/2006/lockedCanvas" xmlns:ahyp="http://schemas.microsoft.com/office/drawing/2018/hyperlinkcolor" xmlns="" val="tx"/>
                    </a:ext>
                  </a:extLst>
                </a:hlinkClick>
              </a:rPr>
              <a:t> </a:t>
            </a:r>
            <a:r>
              <a:rPr lang="en-US" sz="2000" u="sng" dirty="0" err="1" smtClean="0">
                <a:solidFill>
                  <a:srgbClr val="C00000"/>
                </a:solidFill>
                <a:hlinkClick r:id="rId4">
                  <a:extLst>
                    <a:ext uri="{A12FA001-AC4F-418D-AE19-62706E023703}">
                      <ahyp:hlinkClr xmlns:lc="http://schemas.openxmlformats.org/drawingml/2006/lockedCanvas" xmlns:ahyp="http://schemas.microsoft.com/office/drawing/2018/hyperlinkcolor" xmlns="" val="tx"/>
                    </a:ext>
                  </a:extLst>
                </a:hlinkClick>
              </a:rPr>
              <a:t>Chugh</a:t>
            </a:r>
            <a:endParaRPr lang="en-US" sz="2000" dirty="0">
              <a:latin typeface="Palatino Linotype" pitchFamily="18" charset="0"/>
            </a:endParaRPr>
          </a:p>
          <a:p>
            <a:endParaRPr lang="en-US" sz="2000" dirty="0">
              <a:latin typeface="Palatino Linotype" pitchFamily="18" charset="0"/>
            </a:endParaRPr>
          </a:p>
          <a:p>
            <a:r>
              <a:rPr lang="en-US" sz="2000" dirty="0" smtClean="0">
                <a:latin typeface="Palatino Linotype" pitchFamily="18" charset="0"/>
              </a:rPr>
              <a:t>https//www.aplications of 8051 microcontroller.com</a:t>
            </a:r>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B4E4BE21-05AB-4752-8E4C-86CEA05D0B31}" type="datetime1">
              <a:rPr lang="en-US" smtClean="0"/>
              <a:pPr/>
              <a:t>3/26/2020</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pPr/>
              <a:t>12</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Tree>
    <p:extLst>
      <p:ext uri="{BB962C8B-B14F-4D97-AF65-F5344CB8AC3E}">
        <p14:creationId xmlns="" xmlns:p14="http://schemas.microsoft.com/office/powerpoint/2010/main" val="2410637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r>
              <a:rPr lang="en-US" b="1" dirty="0">
                <a:latin typeface="Palatino Linotype" pitchFamily="18" charset="0"/>
              </a:rPr>
              <a:t>Objective</a:t>
            </a:r>
            <a:endParaRPr lang="en-US" dirty="0">
              <a:latin typeface="Palatino Linotype" pitchFamily="18" charset="0"/>
            </a:endParaRPr>
          </a:p>
        </p:txBody>
      </p:sp>
      <p:sp>
        <p:nvSpPr>
          <p:cNvPr id="3" name="Content Placeholder 2"/>
          <p:cNvSpPr>
            <a:spLocks noGrp="1"/>
          </p:cNvSpPr>
          <p:nvPr>
            <p:ph idx="1"/>
          </p:nvPr>
        </p:nvSpPr>
        <p:spPr>
          <a:xfrm>
            <a:off x="457200" y="1447800"/>
            <a:ext cx="8458200" cy="4876800"/>
          </a:xfrm>
        </p:spPr>
        <p:txBody>
          <a:bodyPr>
            <a:noAutofit/>
          </a:bodyPr>
          <a:lstStyle/>
          <a:p>
            <a:pPr algn="just">
              <a:lnSpc>
                <a:spcPct val="150000"/>
              </a:lnSpc>
            </a:pPr>
            <a:endParaRPr lang="en-US" sz="2000" dirty="0">
              <a:latin typeface="Palatino Linotype" pitchFamily="18" charset="0"/>
              <a:cs typeface="Times New Roman" pitchFamily="18" charset="0"/>
            </a:endParaRPr>
          </a:p>
          <a:p>
            <a:pPr>
              <a:buFont typeface="Wingdings" panose="05000000000000000000" pitchFamily="2" charset="2"/>
              <a:buChar char="q"/>
            </a:pPr>
            <a:r>
              <a:rPr lang="en-US" dirty="0" smtClean="0">
                <a:solidFill>
                  <a:schemeClr val="tx1">
                    <a:lumMod val="95000"/>
                    <a:lumOff val="5000"/>
                  </a:schemeClr>
                </a:solidFill>
                <a:latin typeface="Palatino Linotype" pitchFamily="18" charset="0"/>
                <a:cs typeface="Times New Roman" panose="02020603050405020304" pitchFamily="18" charset="0"/>
              </a:rPr>
              <a:t>To discuss about the applications of 8051 microprocessor in agriculture mainly in irrigation process</a:t>
            </a:r>
          </a:p>
          <a:p>
            <a:pPr>
              <a:buFont typeface="Wingdings" panose="05000000000000000000" pitchFamily="2" charset="2"/>
              <a:buChar char="q"/>
            </a:pPr>
            <a:r>
              <a:rPr lang="en-US" dirty="0" smtClean="0">
                <a:solidFill>
                  <a:schemeClr val="tx1">
                    <a:lumMod val="95000"/>
                    <a:lumOff val="5000"/>
                  </a:schemeClr>
                </a:solidFill>
                <a:latin typeface="Palatino Linotype" pitchFamily="18" charset="0"/>
                <a:cs typeface="Times New Roman" panose="02020603050405020304" pitchFamily="18" charset="0"/>
              </a:rPr>
              <a:t> To make simple and convenient methods in irrigation we need to go for 8051 microprocessor</a:t>
            </a:r>
          </a:p>
          <a:p>
            <a:pPr algn="just">
              <a:lnSpc>
                <a:spcPct val="150000"/>
              </a:lnSpc>
            </a:pPr>
            <a:endParaRPr lang="en-US" sz="2000" dirty="0">
              <a:latin typeface="Palatino Linotype" pitchFamily="18" charset="0"/>
              <a:cs typeface="Times New Roman" pitchFamily="18" charset="0"/>
            </a:endParaRPr>
          </a:p>
        </p:txBody>
      </p:sp>
      <p:sp>
        <p:nvSpPr>
          <p:cNvPr id="4" name="Rectangle 3"/>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E813F31-0A43-4B4F-A83B-7F4B73EBF73F}" type="datetime1">
              <a:rPr lang="en-US" smtClean="0"/>
              <a:pPr/>
              <a:t>3/26/2020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2</a:t>
            </a:fld>
            <a:endParaRPr lang="en-US"/>
          </a:p>
        </p:txBody>
      </p:sp>
      <p:sp>
        <p:nvSpPr>
          <p:cNvPr id="7" name="Content Placeholder 2"/>
          <p:cNvSpPr txBox="1">
            <a:spLocks/>
          </p:cNvSpPr>
          <p:nvPr/>
        </p:nvSpPr>
        <p:spPr>
          <a:xfrm>
            <a:off x="457200" y="838200"/>
            <a:ext cx="8229600" cy="52578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lnSpc>
                <a:spcPct val="150000"/>
              </a:lnSpc>
              <a:buNone/>
            </a:pPr>
            <a:endParaRPr lang="en-US" sz="2000" dirty="0">
              <a:latin typeface="Palatino Linotype" pitchFamily="18" charset="0"/>
            </a:endParaRPr>
          </a:p>
        </p:txBody>
      </p:sp>
      <p:sp>
        <p:nvSpPr>
          <p:cNvPr id="8" name="Footer Placeholder 7"/>
          <p:cNvSpPr>
            <a:spLocks noGrp="1"/>
          </p:cNvSpPr>
          <p:nvPr>
            <p:ph type="ftr" sz="quarter" idx="11"/>
          </p:nvPr>
        </p:nvSpPr>
        <p:spPr/>
        <p:txBody>
          <a:bodyPr/>
          <a:lstStyle/>
          <a:p>
            <a:r>
              <a:rPr lang="en-US"/>
              <a:t>JEPPIAAR INSTITUTE OF TECHNOLOGY</a:t>
            </a:r>
          </a:p>
        </p:txBody>
      </p:sp>
    </p:spTree>
    <p:extLst>
      <p:ext uri="{BB962C8B-B14F-4D97-AF65-F5344CB8AC3E}">
        <p14:creationId xmlns="" xmlns:p14="http://schemas.microsoft.com/office/powerpoint/2010/main" val="3926158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b="1" dirty="0" smtClean="0">
                <a:latin typeface="Palatino Linotype" pitchFamily="18" charset="0"/>
              </a:rPr>
              <a:t>INTRODUCTION</a:t>
            </a:r>
            <a:endParaRPr lang="en-US" b="1" dirty="0">
              <a:latin typeface="Palatino Linotype" pitchFamily="18" charset="0"/>
            </a:endParaRPr>
          </a:p>
        </p:txBody>
      </p:sp>
      <p:sp>
        <p:nvSpPr>
          <p:cNvPr id="3" name="Content Placeholder 2"/>
          <p:cNvSpPr>
            <a:spLocks noGrp="1"/>
          </p:cNvSpPr>
          <p:nvPr>
            <p:ph sz="quarter" idx="1"/>
          </p:nvPr>
        </p:nvSpPr>
        <p:spPr>
          <a:xfrm>
            <a:off x="428595" y="1357298"/>
            <a:ext cx="8286809" cy="4429156"/>
          </a:xfrm>
        </p:spPr>
        <p:txBody>
          <a:bodyPr>
            <a:normAutofit fontScale="92500"/>
          </a:bodyPr>
          <a:lstStyle/>
          <a:p>
            <a:pPr algn="just">
              <a:buFont typeface="Wingdings" panose="05000000000000000000" pitchFamily="2" charset="2"/>
              <a:buChar char="q"/>
            </a:pPr>
            <a:r>
              <a:rPr lang="en-US" dirty="0" smtClean="0">
                <a:solidFill>
                  <a:schemeClr val="tx1">
                    <a:lumMod val="85000"/>
                    <a:lumOff val="15000"/>
                  </a:schemeClr>
                </a:solidFill>
                <a:latin typeface="Palatino Linotype" pitchFamily="18" charset="0"/>
                <a:cs typeface="Calibri" panose="020F0502020204030204" pitchFamily="34" charset="0"/>
              </a:rPr>
              <a:t>A model of controlling irrigation facilities to help millions of  people.  This model uses sensor technology with microcontroller to make a smart switching device .</a:t>
            </a:r>
          </a:p>
          <a:p>
            <a:pPr algn="just">
              <a:buFont typeface="Wingdings" panose="05000000000000000000" pitchFamily="2" charset="2"/>
              <a:buChar char="q"/>
            </a:pPr>
            <a:r>
              <a:rPr lang="en-US" dirty="0" smtClean="0">
                <a:solidFill>
                  <a:schemeClr val="tx1">
                    <a:lumMod val="85000"/>
                    <a:lumOff val="15000"/>
                  </a:schemeClr>
                </a:solidFill>
                <a:latin typeface="Palatino Linotype" pitchFamily="18" charset="0"/>
                <a:cs typeface="Calibri" panose="020F0502020204030204" pitchFamily="34" charset="0"/>
              </a:rPr>
              <a:t>The model shows the basic switching mechanism of Water motor using sensors from any part of field by sensing the motor using sensors from any part of field by sensing the moisture present in the soil</a:t>
            </a:r>
            <a:endParaRPr lang="en-US" dirty="0">
              <a:solidFill>
                <a:schemeClr val="tx1">
                  <a:lumMod val="85000"/>
                  <a:lumOff val="15000"/>
                </a:schemeClr>
              </a:solidFill>
              <a:latin typeface="Palatino Linotype" pitchFamily="18" charset="0"/>
              <a:cs typeface="Calibri" panose="020F0502020204030204" pitchFamily="34"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3/26/2020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3</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Tree>
    <p:extLst>
      <p:ext uri="{BB962C8B-B14F-4D97-AF65-F5344CB8AC3E}">
        <p14:creationId xmlns="" xmlns:p14="http://schemas.microsoft.com/office/powerpoint/2010/main" val="1000227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b="1" dirty="0">
                <a:latin typeface="Palatino Linotype" pitchFamily="18" charset="0"/>
              </a:rPr>
              <a:t>Block </a:t>
            </a:r>
            <a:r>
              <a:rPr lang="en-US" b="1" dirty="0" smtClean="0">
                <a:latin typeface="Palatino Linotype" pitchFamily="18" charset="0"/>
              </a:rPr>
              <a:t>Diagram</a:t>
            </a:r>
            <a:endParaRPr lang="en-US" b="1" dirty="0">
              <a:latin typeface="Palatino Linotype" pitchFamily="18" charset="0"/>
            </a:endParaRPr>
          </a:p>
        </p:txBody>
      </p:sp>
      <p:sp>
        <p:nvSpPr>
          <p:cNvPr id="3" name="Content Placeholder 2"/>
          <p:cNvSpPr>
            <a:spLocks noGrp="1"/>
          </p:cNvSpPr>
          <p:nvPr>
            <p:ph idx="1"/>
          </p:nvPr>
        </p:nvSpPr>
        <p:spPr>
          <a:xfrm>
            <a:off x="457200" y="1905000"/>
            <a:ext cx="8229600" cy="48006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CDC1C762-A60B-4C36-9245-B0EACBDC4A0D}" type="datetime1">
              <a:rPr lang="en-US" smtClean="0"/>
              <a:pPr/>
              <a:t>3/26/2020</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pPr/>
              <a:t>4</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pic>
        <p:nvPicPr>
          <p:cNvPr id="8" name="Content Placeholder 4">
            <a:extLst>
              <a:ext uri="{FF2B5EF4-FFF2-40B4-BE49-F238E27FC236}">
                <a16:creationId xmlns="" xmlns:a16="http://schemas.microsoft.com/office/drawing/2014/main" id="{7A9FB2C0-6F23-41DF-940A-E2104EE76976}"/>
              </a:ext>
            </a:extLst>
          </p:cNvPr>
          <p:cNvPicPr>
            <a:picLocks noChangeAspect="1"/>
          </p:cNvPicPr>
          <p:nvPr/>
        </p:nvPicPr>
        <p:blipFill>
          <a:blip r:embed="rId2"/>
          <a:stretch>
            <a:fillRect/>
          </a:stretch>
        </p:blipFill>
        <p:spPr>
          <a:xfrm>
            <a:off x="1033670" y="1643051"/>
            <a:ext cx="6467288" cy="4000528"/>
          </a:xfrm>
          <a:prstGeom prst="rect">
            <a:avLst/>
          </a:prstGeom>
        </p:spPr>
      </p:pic>
    </p:spTree>
    <p:extLst>
      <p:ext uri="{BB962C8B-B14F-4D97-AF65-F5344CB8AC3E}">
        <p14:creationId xmlns="" xmlns:p14="http://schemas.microsoft.com/office/powerpoint/2010/main" val="2872448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b="1" dirty="0">
                <a:latin typeface="Palatino Linotype" pitchFamily="18" charset="0"/>
              </a:rPr>
              <a:t>Technical Details</a:t>
            </a:r>
          </a:p>
        </p:txBody>
      </p:sp>
      <p:sp>
        <p:nvSpPr>
          <p:cNvPr id="3" name="Content Placeholder 2"/>
          <p:cNvSpPr>
            <a:spLocks noGrp="1"/>
          </p:cNvSpPr>
          <p:nvPr>
            <p:ph sz="quarter" idx="1"/>
          </p:nvPr>
        </p:nvSpPr>
        <p:spPr>
          <a:xfrm>
            <a:off x="217539" y="1142984"/>
            <a:ext cx="8569304" cy="4857784"/>
          </a:xfrm>
        </p:spPr>
        <p:txBody>
          <a:bodyPr>
            <a:normAutofit/>
          </a:bodyPr>
          <a:lstStyle/>
          <a:p>
            <a:pPr>
              <a:buNone/>
            </a:pPr>
            <a:r>
              <a:rPr lang="en-US" b="1" dirty="0" smtClean="0">
                <a:solidFill>
                  <a:srgbClr val="C00000"/>
                </a:solidFill>
                <a:latin typeface="Palatino Linotype" pitchFamily="18" charset="0"/>
              </a:rPr>
              <a:t>WORKING:</a:t>
            </a:r>
          </a:p>
          <a:p>
            <a:pPr marL="0" indent="0" algn="just"/>
            <a:r>
              <a:rPr lang="en-US" dirty="0" smtClean="0">
                <a:latin typeface="Palatino Linotype" pitchFamily="18" charset="0"/>
              </a:rPr>
              <a:t>  It consists three circuits namely sensor circuit, microcontroller  and  motor sensor circuit, microcontroller  and  motor driver circuit</a:t>
            </a:r>
          </a:p>
          <a:p>
            <a:pPr marL="0" indent="0" algn="just"/>
            <a:r>
              <a:rPr lang="en-US" dirty="0" smtClean="0">
                <a:latin typeface="Palatino Linotype" pitchFamily="18" charset="0"/>
              </a:rPr>
              <a:t> Sensor circuit senses the condition of soil  and  compares the voltage with the reference voltage i.e.,5v this is done by the IC timer 555. </a:t>
            </a:r>
          </a:p>
          <a:p>
            <a:pPr>
              <a:buNone/>
            </a:pPr>
            <a:endParaRPr lang="en-US" b="1" dirty="0">
              <a:solidFill>
                <a:srgbClr val="C00000"/>
              </a:solidFill>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3/26/2020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5</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Tree>
    <p:extLst>
      <p:ext uri="{BB962C8B-B14F-4D97-AF65-F5344CB8AC3E}">
        <p14:creationId xmlns="" xmlns:p14="http://schemas.microsoft.com/office/powerpoint/2010/main" val="1858886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b="1" dirty="0">
                <a:latin typeface="Palatino Linotype" pitchFamily="18" charset="0"/>
              </a:rPr>
              <a:t>Technical Details</a:t>
            </a:r>
          </a:p>
        </p:txBody>
      </p:sp>
      <p:sp>
        <p:nvSpPr>
          <p:cNvPr id="3" name="Content Placeholder 2"/>
          <p:cNvSpPr>
            <a:spLocks noGrp="1"/>
          </p:cNvSpPr>
          <p:nvPr>
            <p:ph sz="quarter" idx="1"/>
          </p:nvPr>
        </p:nvSpPr>
        <p:spPr>
          <a:xfrm>
            <a:off x="428595" y="1828800"/>
            <a:ext cx="8286809" cy="3529026"/>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lgn="just"/>
            <a:r>
              <a:rPr lang="en-US" sz="4000" dirty="0" smtClean="0">
                <a:latin typeface="Palatino Linotype" pitchFamily="18" charset="0"/>
              </a:rPr>
              <a:t>The condition of  motor and soil   are  displayed in the LCD screen .</a:t>
            </a: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3/26/2020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6</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Tree>
    <p:extLst>
      <p:ext uri="{BB962C8B-B14F-4D97-AF65-F5344CB8AC3E}">
        <p14:creationId xmlns="" xmlns:p14="http://schemas.microsoft.com/office/powerpoint/2010/main" val="1164012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b="1" dirty="0">
                <a:latin typeface="Palatino Linotype" pitchFamily="18" charset="0"/>
              </a:rPr>
              <a:t>Technical Details</a:t>
            </a:r>
          </a:p>
        </p:txBody>
      </p:sp>
      <p:sp>
        <p:nvSpPr>
          <p:cNvPr id="3" name="Content Placeholder 2"/>
          <p:cNvSpPr>
            <a:spLocks noGrp="1"/>
          </p:cNvSpPr>
          <p:nvPr>
            <p:ph sz="quarter" idx="1"/>
          </p:nvPr>
        </p:nvSpPr>
        <p:spPr>
          <a:xfrm>
            <a:off x="217538" y="1785926"/>
            <a:ext cx="9002661" cy="4000528"/>
          </a:xfrm>
        </p:spPr>
        <p:txBody>
          <a:bodyPr>
            <a:normAutofit/>
          </a:bodyPr>
          <a:lstStyle/>
          <a:p>
            <a:pPr>
              <a:buNone/>
            </a:pPr>
            <a:r>
              <a:rPr lang="en-US" sz="4000" b="1" u="sng" dirty="0" smtClean="0">
                <a:solidFill>
                  <a:srgbClr val="C00000"/>
                </a:solidFill>
                <a:latin typeface="Palatino Linotype" pitchFamily="18" charset="0"/>
              </a:rPr>
              <a:t>APPLICATIONS :</a:t>
            </a:r>
          </a:p>
          <a:p>
            <a:pPr marL="0" indent="0" algn="just"/>
            <a:r>
              <a:rPr lang="en-US" dirty="0" smtClean="0">
                <a:latin typeface="Palatino Linotype" pitchFamily="18" charset="0"/>
              </a:rPr>
              <a:t>Irrigation In Fields. </a:t>
            </a:r>
          </a:p>
          <a:p>
            <a:pPr marL="0" indent="0" algn="just"/>
            <a:r>
              <a:rPr lang="en-US" dirty="0" smtClean="0">
                <a:latin typeface="Palatino Linotype" pitchFamily="18" charset="0"/>
              </a:rPr>
              <a:t>Irrigation In Gardens, Parks. </a:t>
            </a:r>
          </a:p>
          <a:p>
            <a:pPr marL="0" indent="0" algn="just"/>
            <a:r>
              <a:rPr lang="en-US" dirty="0" smtClean="0">
                <a:latin typeface="Palatino Linotype" pitchFamily="18" charset="0"/>
              </a:rPr>
              <a:t>Very Efficient For Paddy, Rice Fields. </a:t>
            </a:r>
          </a:p>
          <a:p>
            <a:pPr marL="0" indent="0" algn="just"/>
            <a:r>
              <a:rPr lang="en-US" dirty="0" err="1" smtClean="0">
                <a:latin typeface="Palatino Linotype" pitchFamily="18" charset="0"/>
              </a:rPr>
              <a:t>Picsiculture</a:t>
            </a:r>
            <a:endParaRPr lang="en-US" b="1"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3/26/2020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7</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Tree>
    <p:extLst>
      <p:ext uri="{BB962C8B-B14F-4D97-AF65-F5344CB8AC3E}">
        <p14:creationId xmlns="" xmlns:p14="http://schemas.microsoft.com/office/powerpoint/2010/main" val="1864236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b="1" dirty="0">
                <a:latin typeface="Palatino Linotype" pitchFamily="18" charset="0"/>
              </a:rPr>
              <a:t>Technical Details</a:t>
            </a:r>
          </a:p>
        </p:txBody>
      </p:sp>
      <p:sp>
        <p:nvSpPr>
          <p:cNvPr id="3" name="Content Placeholder 2"/>
          <p:cNvSpPr>
            <a:spLocks noGrp="1"/>
          </p:cNvSpPr>
          <p:nvPr>
            <p:ph sz="quarter" idx="1"/>
          </p:nvPr>
        </p:nvSpPr>
        <p:spPr>
          <a:xfrm>
            <a:off x="217539" y="1285860"/>
            <a:ext cx="8497866" cy="4786346"/>
          </a:xfrm>
        </p:spPr>
        <p:txBody>
          <a:bodyPr>
            <a:normAutofit/>
          </a:bodyPr>
          <a:lstStyle/>
          <a:p>
            <a:pPr>
              <a:buNone/>
            </a:pPr>
            <a:r>
              <a:rPr lang="en-US" sz="3600" b="1" u="sng" dirty="0" smtClean="0">
                <a:solidFill>
                  <a:srgbClr val="C00000"/>
                </a:solidFill>
                <a:latin typeface="Palatino Linotype" pitchFamily="18" charset="0"/>
              </a:rPr>
              <a:t>MERIT:</a:t>
            </a:r>
          </a:p>
          <a:p>
            <a:pPr marL="0" indent="0" algn="just"/>
            <a:r>
              <a:rPr lang="en-US" sz="2000" dirty="0" smtClean="0"/>
              <a:t> </a:t>
            </a:r>
            <a:r>
              <a:rPr lang="en-US" dirty="0" smtClean="0">
                <a:latin typeface="Palatino Linotype" pitchFamily="18" charset="0"/>
              </a:rPr>
              <a:t>Highly sensitive, Low cost and reliable circuit. </a:t>
            </a:r>
          </a:p>
          <a:p>
            <a:pPr marL="0" indent="0" algn="just"/>
            <a:r>
              <a:rPr lang="en-US" dirty="0" smtClean="0">
                <a:latin typeface="Palatino Linotype" pitchFamily="18" charset="0"/>
              </a:rPr>
              <a:t> Works according to the soil condition. </a:t>
            </a:r>
          </a:p>
          <a:p>
            <a:pPr marL="0" indent="0" algn="just"/>
            <a:r>
              <a:rPr lang="en-US" dirty="0" smtClean="0">
                <a:latin typeface="Palatino Linotype" pitchFamily="18" charset="0"/>
              </a:rPr>
              <a:t>Complete elimination of manpower. </a:t>
            </a:r>
          </a:p>
          <a:p>
            <a:pPr marL="0" indent="0" algn="just"/>
            <a:r>
              <a:rPr lang="en-US" dirty="0" smtClean="0">
                <a:latin typeface="Palatino Linotype" pitchFamily="18" charset="0"/>
              </a:rPr>
              <a:t>Can handle heavy loads up to 7A. </a:t>
            </a:r>
          </a:p>
          <a:p>
            <a:pPr marL="0" indent="0" algn="just"/>
            <a:r>
              <a:rPr lang="en-US" dirty="0" smtClean="0">
                <a:latin typeface="Palatino Linotype" pitchFamily="18" charset="0"/>
              </a:rPr>
              <a:t> System can be switched into manual mode whenever required. </a:t>
            </a: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3/26/2020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8</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Tree>
    <p:extLst>
      <p:ext uri="{BB962C8B-B14F-4D97-AF65-F5344CB8AC3E}">
        <p14:creationId xmlns="" xmlns:p14="http://schemas.microsoft.com/office/powerpoint/2010/main" val="822411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b="1" dirty="0">
                <a:latin typeface="Palatino Linotype" pitchFamily="18" charset="0"/>
              </a:rPr>
              <a:t>Technical Details</a:t>
            </a:r>
          </a:p>
        </p:txBody>
      </p:sp>
      <p:sp>
        <p:nvSpPr>
          <p:cNvPr id="3" name="Content Placeholder 2"/>
          <p:cNvSpPr>
            <a:spLocks noGrp="1"/>
          </p:cNvSpPr>
          <p:nvPr>
            <p:ph sz="quarter" idx="1"/>
          </p:nvPr>
        </p:nvSpPr>
        <p:spPr>
          <a:xfrm>
            <a:off x="500033" y="1357298"/>
            <a:ext cx="8072495" cy="4286280"/>
          </a:xfrm>
        </p:spPr>
        <p:txBody>
          <a:bodyPr>
            <a:normAutofit/>
          </a:bodyPr>
          <a:lstStyle/>
          <a:p>
            <a:endParaRPr lang="en-US" sz="2000" dirty="0">
              <a:latin typeface="Palatino Linotype" pitchFamily="18" charset="0"/>
            </a:endParaRPr>
          </a:p>
          <a:p>
            <a:pPr>
              <a:buNone/>
            </a:pPr>
            <a:r>
              <a:rPr lang="en-US" sz="4000" b="1" u="sng" dirty="0" smtClean="0">
                <a:solidFill>
                  <a:srgbClr val="C00000"/>
                </a:solidFill>
                <a:latin typeface="Palatino Linotype" pitchFamily="18" charset="0"/>
              </a:rPr>
              <a:t>DEMERIT :</a:t>
            </a:r>
            <a:endParaRPr lang="en-US" sz="4000" b="1" dirty="0">
              <a:latin typeface="Palatino Linotype" pitchFamily="18" charset="0"/>
            </a:endParaRPr>
          </a:p>
          <a:p>
            <a:pPr marL="0" indent="0">
              <a:buNone/>
            </a:pPr>
            <a:endParaRPr lang="en-US" sz="2000" dirty="0">
              <a:latin typeface="Palatino Linotype" pitchFamily="18" charset="0"/>
            </a:endParaRPr>
          </a:p>
          <a:p>
            <a:pPr marL="0" indent="0" algn="just"/>
            <a:r>
              <a:rPr lang="en-US" sz="2000" dirty="0" smtClean="0">
                <a:latin typeface="Times New Roman" panose="02020603050405020304" pitchFamily="18" charset="0"/>
                <a:cs typeface="Times New Roman" panose="02020603050405020304" pitchFamily="18" charset="0"/>
              </a:rPr>
              <a:t> </a:t>
            </a:r>
            <a:r>
              <a:rPr lang="en-US" dirty="0" smtClean="0">
                <a:latin typeface="Palatino Linotype" pitchFamily="18" charset="0"/>
                <a:cs typeface="Times New Roman" panose="02020603050405020304" pitchFamily="18" charset="0"/>
              </a:rPr>
              <a:t>This is applicable for only large farms. </a:t>
            </a:r>
          </a:p>
          <a:p>
            <a:pPr marL="0" indent="0" algn="just"/>
            <a:r>
              <a:rPr lang="en-US" dirty="0" smtClean="0">
                <a:latin typeface="Palatino Linotype" pitchFamily="18" charset="0"/>
                <a:cs typeface="Times New Roman" panose="02020603050405020304" pitchFamily="18" charset="0"/>
              </a:rPr>
              <a:t> Have limited life after installation due to the </a:t>
            </a:r>
            <a:r>
              <a:rPr lang="en-US" dirty="0" err="1" smtClean="0">
                <a:latin typeface="Palatino Linotype" pitchFamily="18" charset="0"/>
                <a:cs typeface="Times New Roman" panose="02020603050405020304" pitchFamily="18" charset="0"/>
              </a:rPr>
              <a:t>detoriation</a:t>
            </a:r>
            <a:r>
              <a:rPr lang="en-US" dirty="0" smtClean="0">
                <a:latin typeface="Palatino Linotype" pitchFamily="18" charset="0"/>
                <a:cs typeface="Times New Roman" panose="02020603050405020304" pitchFamily="18" charset="0"/>
              </a:rPr>
              <a:t> plastic component in a hot, arid climate when exposed to ultraviolet light</a:t>
            </a:r>
            <a:endParaRPr lang="en-US"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3/26/2020</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9</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Tree>
    <p:extLst>
      <p:ext uri="{BB962C8B-B14F-4D97-AF65-F5344CB8AC3E}">
        <p14:creationId xmlns="" xmlns:p14="http://schemas.microsoft.com/office/powerpoint/2010/main" val="23409907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1575</TotalTime>
  <Words>535</Words>
  <Application>Microsoft Office PowerPoint</Application>
  <PresentationFormat>On-screen Show (4:3)</PresentationFormat>
  <Paragraphs>142</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  Subject Name : MICROPROCESSOR AND MICROCONTROLLER   Presentation  Title:  Applications of 8051 microprocessor in agriculture  </vt:lpstr>
      <vt:lpstr>Objective</vt:lpstr>
      <vt:lpstr>INTRODUCTION</vt:lpstr>
      <vt:lpstr>Block Diagram</vt:lpstr>
      <vt:lpstr>Technical Details</vt:lpstr>
      <vt:lpstr>Technical Details</vt:lpstr>
      <vt:lpstr>Technical Details</vt:lpstr>
      <vt:lpstr>Technical Details</vt:lpstr>
      <vt:lpstr>Technical Details</vt:lpstr>
      <vt:lpstr>Result &amp; Discussion</vt:lpstr>
      <vt:lpstr>Future Scope</vt:lpstr>
      <vt:lpstr>Reference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Millimeter - Wave Antenna for 5G Applications</dc:title>
  <dc:creator>PRABU</dc:creator>
  <cp:lastModifiedBy>ahilan</cp:lastModifiedBy>
  <cp:revision>110</cp:revision>
  <dcterms:created xsi:type="dcterms:W3CDTF">2015-04-07T04:42:07Z</dcterms:created>
  <dcterms:modified xsi:type="dcterms:W3CDTF">2020-03-26T12:48:48Z</dcterms:modified>
</cp:coreProperties>
</file>