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7" r:id="rId2"/>
    <p:sldId id="258" r:id="rId3"/>
    <p:sldId id="278" r:id="rId4"/>
    <p:sldId id="280" r:id="rId5"/>
    <p:sldId id="283" r:id="rId6"/>
    <p:sldId id="284" r:id="rId7"/>
    <p:sldId id="282" r:id="rId8"/>
    <p:sldId id="279" r:id="rId9"/>
    <p:sldId id="285" r:id="rId10"/>
    <p:sldId id="287" r:id="rId11"/>
    <p:sldId id="286" r:id="rId12"/>
    <p:sldId id="289" r:id="rId13"/>
    <p:sldId id="272"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04" autoAdjust="0"/>
    <p:restoredTop sz="94796"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9620"/>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45"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746"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3/27/2020</a:t>
            </a:fld>
            <a:endParaRPr lang="en-US"/>
          </a:p>
        </p:txBody>
      </p:sp>
      <p:sp>
        <p:nvSpPr>
          <p:cNvPr id="1048747"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48"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49"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50"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Slide Image Placeholder 1"/>
          <p:cNvSpPr>
            <a:spLocks noGrp="1" noRot="1" noChangeAspect="1"/>
          </p:cNvSpPr>
          <p:nvPr>
            <p:ph type="sldImg"/>
          </p:nvPr>
        </p:nvSpPr>
        <p:spPr/>
      </p:sp>
      <p:sp>
        <p:nvSpPr>
          <p:cNvPr id="1048618" name="Notes Placeholder 2"/>
          <p:cNvSpPr>
            <a:spLocks noGrp="1"/>
          </p:cNvSpPr>
          <p:nvPr>
            <p:ph type="body" idx="1"/>
          </p:nvPr>
        </p:nvSpPr>
        <p:spPr/>
        <p:txBody>
          <a:bodyPr/>
          <a:lstStyle/>
          <a:p>
            <a:endParaRPr lang="en-US" dirty="0"/>
          </a:p>
        </p:txBody>
      </p:sp>
      <p:sp>
        <p:nvSpPr>
          <p:cNvPr id="1048619"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1181D8BA-2871-43B6-95E6-118CE4B5887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9" name="Title 1"/>
          <p:cNvSpPr>
            <a:spLocks noGrp="1"/>
          </p:cNvSpPr>
          <p:nvPr>
            <p:ph type="ctrTitle"/>
          </p:nvPr>
        </p:nvSpPr>
        <p:spPr>
          <a:xfrm>
            <a:off x="685800" y="2130425"/>
            <a:ext cx="7772400" cy="1470025"/>
          </a:xfrm>
        </p:spPr>
        <p:txBody>
          <a:bodyPr/>
          <a:lstStyle/>
          <a:p>
            <a:r>
              <a:rPr lang="en-US"/>
              <a:t>Click to edit Master title style</a:t>
            </a:r>
          </a:p>
        </p:txBody>
      </p:sp>
      <p:sp>
        <p:nvSpPr>
          <p:cNvPr id="1048610"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48611" name="Date Placeholder 3"/>
          <p:cNvSpPr>
            <a:spLocks noGrp="1"/>
          </p:cNvSpPr>
          <p:nvPr>
            <p:ph type="dt" sz="half" idx="10"/>
          </p:nvPr>
        </p:nvSpPr>
        <p:spPr/>
        <p:txBody>
          <a:bodyPr/>
          <a:lstStyle/>
          <a:p>
            <a:fld id="{A9E31E8E-FAA6-4768-80D1-5C1524358538}" type="datetime1">
              <a:rPr lang="en-US" smtClean="0"/>
              <a:pPr/>
              <a:t>3/27/2020</a:t>
            </a:fld>
            <a:endParaRPr lang="en-US"/>
          </a:p>
        </p:txBody>
      </p:sp>
      <p:sp>
        <p:nvSpPr>
          <p:cNvPr id="1048612" name="Footer Placeholder 4"/>
          <p:cNvSpPr>
            <a:spLocks noGrp="1"/>
          </p:cNvSpPr>
          <p:nvPr>
            <p:ph type="ftr" sz="quarter" idx="11"/>
          </p:nvPr>
        </p:nvSpPr>
        <p:spPr/>
        <p:txBody>
          <a:bodyPr/>
          <a:lstStyle/>
          <a:p>
            <a:r>
              <a:rPr lang="en-US"/>
              <a:t>JEPPIAAR INSTITUTE OF TECHNOLOGY</a:t>
            </a:r>
          </a:p>
        </p:txBody>
      </p:sp>
      <p:sp>
        <p:nvSpPr>
          <p:cNvPr id="1048613"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12" name="Title 1"/>
          <p:cNvSpPr>
            <a:spLocks noGrp="1"/>
          </p:cNvSpPr>
          <p:nvPr>
            <p:ph type="title"/>
          </p:nvPr>
        </p:nvSpPr>
        <p:spPr/>
        <p:txBody>
          <a:bodyPr/>
          <a:lstStyle/>
          <a:p>
            <a:r>
              <a:rPr lang="en-US"/>
              <a:t>Click to edit Master title style</a:t>
            </a:r>
          </a:p>
        </p:txBody>
      </p:sp>
      <p:sp>
        <p:nvSpPr>
          <p:cNvPr id="104871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14" name="Date Placeholder 3"/>
          <p:cNvSpPr>
            <a:spLocks noGrp="1"/>
          </p:cNvSpPr>
          <p:nvPr>
            <p:ph type="dt" sz="half" idx="10"/>
          </p:nvPr>
        </p:nvSpPr>
        <p:spPr/>
        <p:txBody>
          <a:bodyPr/>
          <a:lstStyle/>
          <a:p>
            <a:fld id="{11D5FC90-A492-4A4D-B7DD-4720209C0258}" type="datetime1">
              <a:rPr lang="en-US" smtClean="0"/>
              <a:pPr/>
              <a:t>3/27/2020</a:t>
            </a:fld>
            <a:endParaRPr lang="en-US"/>
          </a:p>
        </p:txBody>
      </p:sp>
      <p:sp>
        <p:nvSpPr>
          <p:cNvPr id="1048715" name="Footer Placeholder 4"/>
          <p:cNvSpPr>
            <a:spLocks noGrp="1"/>
          </p:cNvSpPr>
          <p:nvPr>
            <p:ph type="ftr" sz="quarter" idx="11"/>
          </p:nvPr>
        </p:nvSpPr>
        <p:spPr/>
        <p:txBody>
          <a:bodyPr/>
          <a:lstStyle/>
          <a:p>
            <a:r>
              <a:rPr lang="en-US"/>
              <a:t>JEPPIAAR INSTITUTE OF TECHNOLOGY</a:t>
            </a:r>
          </a:p>
        </p:txBody>
      </p:sp>
      <p:sp>
        <p:nvSpPr>
          <p:cNvPr id="104871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701"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1048702"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03" name="Date Placeholder 3"/>
          <p:cNvSpPr>
            <a:spLocks noGrp="1"/>
          </p:cNvSpPr>
          <p:nvPr>
            <p:ph type="dt" sz="half" idx="10"/>
          </p:nvPr>
        </p:nvSpPr>
        <p:spPr/>
        <p:txBody>
          <a:bodyPr/>
          <a:lstStyle/>
          <a:p>
            <a:fld id="{1D4434A3-00D5-4239-B904-80CC8FFE510A}" type="datetime1">
              <a:rPr lang="en-US" smtClean="0"/>
              <a:pPr/>
              <a:t>3/27/2020</a:t>
            </a:fld>
            <a:endParaRPr lang="en-US"/>
          </a:p>
        </p:txBody>
      </p:sp>
      <p:sp>
        <p:nvSpPr>
          <p:cNvPr id="1048704" name="Footer Placeholder 4"/>
          <p:cNvSpPr>
            <a:spLocks noGrp="1"/>
          </p:cNvSpPr>
          <p:nvPr>
            <p:ph type="ftr" sz="quarter" idx="11"/>
          </p:nvPr>
        </p:nvSpPr>
        <p:spPr/>
        <p:txBody>
          <a:bodyPr/>
          <a:lstStyle/>
          <a:p>
            <a:r>
              <a:rPr lang="en-US"/>
              <a:t>JEPPIAAR INSTITUTE OF TECHNOLOGY</a:t>
            </a:r>
          </a:p>
        </p:txBody>
      </p:sp>
      <p:sp>
        <p:nvSpPr>
          <p:cNvPr id="1048705"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t>Click to edit Master title style</a:t>
            </a:r>
          </a:p>
        </p:txBody>
      </p:sp>
      <p:sp>
        <p:nvSpPr>
          <p:cNvPr id="1048582"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3"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584" name="Footer Placeholder 4"/>
          <p:cNvSpPr>
            <a:spLocks noGrp="1"/>
          </p:cNvSpPr>
          <p:nvPr>
            <p:ph type="ftr" sz="quarter" idx="11"/>
          </p:nvPr>
        </p:nvSpPr>
        <p:spPr/>
        <p:txBody>
          <a:bodyPr/>
          <a:lstStyle/>
          <a:p>
            <a:r>
              <a:rPr lang="en-US"/>
              <a:t>JEPPIAAR INSTITUTE OF TECHNOLOGY</a:t>
            </a:r>
          </a:p>
        </p:txBody>
      </p:sp>
      <p:sp>
        <p:nvSpPr>
          <p:cNvPr id="1048585"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17"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1048718"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19" name="Date Placeholder 3"/>
          <p:cNvSpPr>
            <a:spLocks noGrp="1"/>
          </p:cNvSpPr>
          <p:nvPr>
            <p:ph type="dt" sz="half" idx="10"/>
          </p:nvPr>
        </p:nvSpPr>
        <p:spPr/>
        <p:txBody>
          <a:bodyPr/>
          <a:lstStyle/>
          <a:p>
            <a:fld id="{85D15664-E27A-45EE-9E77-BA9FBD89D79B}" type="datetime1">
              <a:rPr lang="en-US" smtClean="0"/>
              <a:pPr/>
              <a:t>3/27/2020</a:t>
            </a:fld>
            <a:endParaRPr lang="en-US"/>
          </a:p>
        </p:txBody>
      </p:sp>
      <p:sp>
        <p:nvSpPr>
          <p:cNvPr id="1048720" name="Footer Placeholder 4"/>
          <p:cNvSpPr>
            <a:spLocks noGrp="1"/>
          </p:cNvSpPr>
          <p:nvPr>
            <p:ph type="ftr" sz="quarter" idx="11"/>
          </p:nvPr>
        </p:nvSpPr>
        <p:spPr/>
        <p:txBody>
          <a:bodyPr/>
          <a:lstStyle/>
          <a:p>
            <a:r>
              <a:rPr lang="en-US"/>
              <a:t>JEPPIAAR INSTITUTE OF TECHNOLOGY</a:t>
            </a:r>
          </a:p>
        </p:txBody>
      </p:sp>
      <p:sp>
        <p:nvSpPr>
          <p:cNvPr id="1048721"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22" name="Title 1"/>
          <p:cNvSpPr>
            <a:spLocks noGrp="1"/>
          </p:cNvSpPr>
          <p:nvPr>
            <p:ph type="title"/>
          </p:nvPr>
        </p:nvSpPr>
        <p:spPr/>
        <p:txBody>
          <a:bodyPr/>
          <a:lstStyle/>
          <a:p>
            <a:r>
              <a:rPr lang="en-US"/>
              <a:t>Click to edit Master title style</a:t>
            </a:r>
          </a:p>
        </p:txBody>
      </p:sp>
      <p:sp>
        <p:nvSpPr>
          <p:cNvPr id="104872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2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25" name="Date Placeholder 4"/>
          <p:cNvSpPr>
            <a:spLocks noGrp="1"/>
          </p:cNvSpPr>
          <p:nvPr>
            <p:ph type="dt" sz="half" idx="10"/>
          </p:nvPr>
        </p:nvSpPr>
        <p:spPr/>
        <p:txBody>
          <a:bodyPr/>
          <a:lstStyle/>
          <a:p>
            <a:fld id="{ABB564FE-F6E1-42EC-B67D-790612EBBF36}" type="datetime1">
              <a:rPr lang="en-US" smtClean="0"/>
              <a:pPr/>
              <a:t>3/27/2020</a:t>
            </a:fld>
            <a:endParaRPr lang="en-US"/>
          </a:p>
        </p:txBody>
      </p:sp>
      <p:sp>
        <p:nvSpPr>
          <p:cNvPr id="1048726" name="Footer Placeholder 5"/>
          <p:cNvSpPr>
            <a:spLocks noGrp="1"/>
          </p:cNvSpPr>
          <p:nvPr>
            <p:ph type="ftr" sz="quarter" idx="11"/>
          </p:nvPr>
        </p:nvSpPr>
        <p:spPr/>
        <p:txBody>
          <a:bodyPr/>
          <a:lstStyle/>
          <a:p>
            <a:r>
              <a:rPr lang="en-US"/>
              <a:t>JEPPIAAR INSTITUTE OF TECHNOLOGY</a:t>
            </a:r>
          </a:p>
        </p:txBody>
      </p:sp>
      <p:sp>
        <p:nvSpPr>
          <p:cNvPr id="104872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28" name="Title 1"/>
          <p:cNvSpPr>
            <a:spLocks noGrp="1"/>
          </p:cNvSpPr>
          <p:nvPr>
            <p:ph type="title"/>
          </p:nvPr>
        </p:nvSpPr>
        <p:spPr/>
        <p:txBody>
          <a:bodyPr/>
          <a:lstStyle/>
          <a:p>
            <a:r>
              <a:rPr lang="en-US"/>
              <a:t>Click to edit Master title style</a:t>
            </a:r>
          </a:p>
        </p:txBody>
      </p:sp>
      <p:sp>
        <p:nvSpPr>
          <p:cNvPr id="1048729"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30"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31"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32"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33" name="Date Placeholder 6"/>
          <p:cNvSpPr>
            <a:spLocks noGrp="1"/>
          </p:cNvSpPr>
          <p:nvPr>
            <p:ph type="dt" sz="half" idx="10"/>
          </p:nvPr>
        </p:nvSpPr>
        <p:spPr/>
        <p:txBody>
          <a:bodyPr/>
          <a:lstStyle/>
          <a:p>
            <a:fld id="{756FA4E1-DA02-4FCB-8B33-871CA603B35F}" type="datetime1">
              <a:rPr lang="en-US" smtClean="0"/>
              <a:pPr/>
              <a:t>3/27/2020</a:t>
            </a:fld>
            <a:endParaRPr lang="en-US"/>
          </a:p>
        </p:txBody>
      </p:sp>
      <p:sp>
        <p:nvSpPr>
          <p:cNvPr id="1048734" name="Footer Placeholder 7"/>
          <p:cNvSpPr>
            <a:spLocks noGrp="1"/>
          </p:cNvSpPr>
          <p:nvPr>
            <p:ph type="ftr" sz="quarter" idx="11"/>
          </p:nvPr>
        </p:nvSpPr>
        <p:spPr/>
        <p:txBody>
          <a:bodyPr/>
          <a:lstStyle/>
          <a:p>
            <a:r>
              <a:rPr lang="en-US"/>
              <a:t>JEPPIAAR INSTITUTE OF TECHNOLOGY</a:t>
            </a:r>
          </a:p>
        </p:txBody>
      </p:sp>
      <p:sp>
        <p:nvSpPr>
          <p:cNvPr id="1048735"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97" name="Title 1"/>
          <p:cNvSpPr>
            <a:spLocks noGrp="1"/>
          </p:cNvSpPr>
          <p:nvPr>
            <p:ph type="title"/>
          </p:nvPr>
        </p:nvSpPr>
        <p:spPr/>
        <p:txBody>
          <a:bodyPr/>
          <a:lstStyle/>
          <a:p>
            <a:r>
              <a:rPr lang="en-US"/>
              <a:t>Click to edit Master title style</a:t>
            </a:r>
          </a:p>
        </p:txBody>
      </p:sp>
      <p:sp>
        <p:nvSpPr>
          <p:cNvPr id="1048698" name="Date Placeholder 2"/>
          <p:cNvSpPr>
            <a:spLocks noGrp="1"/>
          </p:cNvSpPr>
          <p:nvPr>
            <p:ph type="dt" sz="half" idx="10"/>
          </p:nvPr>
        </p:nvSpPr>
        <p:spPr/>
        <p:txBody>
          <a:bodyPr/>
          <a:lstStyle/>
          <a:p>
            <a:fld id="{D19835E8-8679-4E90-AFE0-0C67370685A8}" type="datetime1">
              <a:rPr lang="en-US" smtClean="0"/>
              <a:pPr/>
              <a:t>3/27/2020</a:t>
            </a:fld>
            <a:endParaRPr lang="en-US"/>
          </a:p>
        </p:txBody>
      </p:sp>
      <p:sp>
        <p:nvSpPr>
          <p:cNvPr id="1048699" name="Footer Placeholder 3"/>
          <p:cNvSpPr>
            <a:spLocks noGrp="1"/>
          </p:cNvSpPr>
          <p:nvPr>
            <p:ph type="ftr" sz="quarter" idx="11"/>
          </p:nvPr>
        </p:nvSpPr>
        <p:spPr/>
        <p:txBody>
          <a:bodyPr/>
          <a:lstStyle/>
          <a:p>
            <a:r>
              <a:rPr lang="en-US"/>
              <a:t>JEPPIAAR INSTITUTE OF TECHNOLOGY</a:t>
            </a:r>
          </a:p>
        </p:txBody>
      </p:sp>
      <p:sp>
        <p:nvSpPr>
          <p:cNvPr id="1048700"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36" name="Date Placeholder 1"/>
          <p:cNvSpPr>
            <a:spLocks noGrp="1"/>
          </p:cNvSpPr>
          <p:nvPr>
            <p:ph type="dt" sz="half" idx="10"/>
          </p:nvPr>
        </p:nvSpPr>
        <p:spPr/>
        <p:txBody>
          <a:bodyPr/>
          <a:lstStyle/>
          <a:p>
            <a:fld id="{426C47FD-2D86-4B6A-8B7C-09862E8557BB}" type="datetime1">
              <a:rPr lang="en-US" smtClean="0"/>
              <a:pPr/>
              <a:t>3/27/2020</a:t>
            </a:fld>
            <a:endParaRPr lang="en-US"/>
          </a:p>
        </p:txBody>
      </p:sp>
      <p:sp>
        <p:nvSpPr>
          <p:cNvPr id="1048737" name="Footer Placeholder 2"/>
          <p:cNvSpPr>
            <a:spLocks noGrp="1"/>
          </p:cNvSpPr>
          <p:nvPr>
            <p:ph type="ftr" sz="quarter" idx="11"/>
          </p:nvPr>
        </p:nvSpPr>
        <p:spPr/>
        <p:txBody>
          <a:bodyPr/>
          <a:lstStyle/>
          <a:p>
            <a:r>
              <a:rPr lang="en-US"/>
              <a:t>JEPPIAAR INSTITUTE OF TECHNOLOGY</a:t>
            </a:r>
          </a:p>
        </p:txBody>
      </p:sp>
      <p:sp>
        <p:nvSpPr>
          <p:cNvPr id="1048738"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39"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1048740"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41"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742" name="Date Placeholder 4"/>
          <p:cNvSpPr>
            <a:spLocks noGrp="1"/>
          </p:cNvSpPr>
          <p:nvPr>
            <p:ph type="dt" sz="half" idx="10"/>
          </p:nvPr>
        </p:nvSpPr>
        <p:spPr/>
        <p:txBody>
          <a:bodyPr/>
          <a:lstStyle/>
          <a:p>
            <a:fld id="{E6A4DCBB-5FBE-45F5-A7A0-DCD94C53A06B}" type="datetime1">
              <a:rPr lang="en-US" smtClean="0"/>
              <a:pPr/>
              <a:t>3/27/2020</a:t>
            </a:fld>
            <a:endParaRPr lang="en-US"/>
          </a:p>
        </p:txBody>
      </p:sp>
      <p:sp>
        <p:nvSpPr>
          <p:cNvPr id="1048743" name="Footer Placeholder 5"/>
          <p:cNvSpPr>
            <a:spLocks noGrp="1"/>
          </p:cNvSpPr>
          <p:nvPr>
            <p:ph type="ftr" sz="quarter" idx="11"/>
          </p:nvPr>
        </p:nvSpPr>
        <p:spPr/>
        <p:txBody>
          <a:bodyPr/>
          <a:lstStyle/>
          <a:p>
            <a:r>
              <a:rPr lang="en-US"/>
              <a:t>JEPPIAAR INSTITUTE OF TECHNOLOGY</a:t>
            </a:r>
          </a:p>
        </p:txBody>
      </p:sp>
      <p:sp>
        <p:nvSpPr>
          <p:cNvPr id="1048744"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06"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1048707"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708"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709" name="Date Placeholder 4"/>
          <p:cNvSpPr>
            <a:spLocks noGrp="1"/>
          </p:cNvSpPr>
          <p:nvPr>
            <p:ph type="dt" sz="half" idx="10"/>
          </p:nvPr>
        </p:nvSpPr>
        <p:spPr/>
        <p:txBody>
          <a:bodyPr/>
          <a:lstStyle/>
          <a:p>
            <a:fld id="{F74239DA-53D9-4AED-B699-60988A11F434}" type="datetime1">
              <a:rPr lang="en-US" smtClean="0"/>
              <a:pPr/>
              <a:t>3/27/2020</a:t>
            </a:fld>
            <a:endParaRPr lang="en-US"/>
          </a:p>
        </p:txBody>
      </p:sp>
      <p:sp>
        <p:nvSpPr>
          <p:cNvPr id="1048710" name="Footer Placeholder 5"/>
          <p:cNvSpPr>
            <a:spLocks noGrp="1"/>
          </p:cNvSpPr>
          <p:nvPr>
            <p:ph type="ftr" sz="quarter" idx="11"/>
          </p:nvPr>
        </p:nvSpPr>
        <p:spPr/>
        <p:txBody>
          <a:bodyPr/>
          <a:lstStyle/>
          <a:p>
            <a:r>
              <a:rPr lang="en-US"/>
              <a:t>JEPPIAAR INSTITUTE OF TECHNOLOGY</a:t>
            </a:r>
          </a:p>
        </p:txBody>
      </p:sp>
      <p:sp>
        <p:nvSpPr>
          <p:cNvPr id="1048711"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3/27/2020</a:t>
            </a:fld>
            <a:endParaRPr lang="en-US"/>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electronicsforu.com/electronics-projects/hardware-diy/automatic-plant-watering-system" TargetMode="External"/><Relationship Id="rId2" Type="http://schemas.openxmlformats.org/officeDocument/2006/relationships/hyperlink" Target="https://www.academia.edu/35586724/AUTOMATIC_WATER_GARDENING_SYSTE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1"/>
          <p:cNvSpPr>
            <a:spLocks noGrp="1"/>
          </p:cNvSpPr>
          <p:nvPr>
            <p:ph type="ctrTitle"/>
          </p:nvPr>
        </p:nvSpPr>
        <p:spPr>
          <a:xfrm>
            <a:off x="76200" y="1675946"/>
            <a:ext cx="8458200" cy="858733"/>
          </a:xfrm>
        </p:spPr>
        <p:txBody>
          <a:bodyPr>
            <a:normAutofit/>
          </a:bodyPr>
          <a:lstStyle/>
          <a:p>
            <a:r>
              <a:rPr lang="en-US" sz="2400" b="1" dirty="0">
                <a:solidFill>
                  <a:schemeClr val="accent2"/>
                </a:solidFill>
                <a:latin typeface="Palatino Linotype" pitchFamily="18" charset="0"/>
              </a:rPr>
              <a:t>Subject: Microprocessor and Microcontroller</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Title: </a:t>
            </a:r>
            <a:r>
              <a:rPr lang="en-US" sz="2000" b="1" dirty="0">
                <a:solidFill>
                  <a:schemeClr val="accent2"/>
                </a:solidFill>
                <a:latin typeface="Palatino Linotype" pitchFamily="18" charset="0"/>
              </a:rPr>
              <a:t>Automated water sprinkler using 8086 microprocessor</a:t>
            </a:r>
            <a:endParaRPr lang="en-US" sz="2400" b="1" dirty="0">
              <a:solidFill>
                <a:schemeClr val="accent2"/>
              </a:solidFill>
              <a:latin typeface="Palatino Linotype" pitchFamily="18" charset="0"/>
            </a:endParaRPr>
          </a:p>
        </p:txBody>
      </p:sp>
      <p:sp>
        <p:nvSpPr>
          <p:cNvPr id="1048615" name="Subtitle 2"/>
          <p:cNvSpPr>
            <a:spLocks noGrp="1"/>
          </p:cNvSpPr>
          <p:nvPr>
            <p:ph type="subTitle" idx="1"/>
          </p:nvPr>
        </p:nvSpPr>
        <p:spPr>
          <a:xfrm>
            <a:off x="304800" y="2786058"/>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endParaRPr lang="zh-CN" altLang="en-US" dirty="0"/>
          </a:p>
          <a:p>
            <a:pPr algn="l"/>
            <a:r>
              <a:rPr lang="en-US" sz="2000" b="1" dirty="0" smtClean="0">
                <a:solidFill>
                  <a:schemeClr val="tx1"/>
                </a:solidFill>
                <a:latin typeface="Palatino Linotype" pitchFamily="18" charset="0"/>
              </a:rPr>
              <a:t>             </a:t>
            </a:r>
            <a:r>
              <a:rPr lang="en-US" sz="2000" b="1" dirty="0" smtClean="0">
                <a:solidFill>
                  <a:schemeClr val="tx1"/>
                </a:solidFill>
                <a:latin typeface="Palatino Linotype" pitchFamily="18" charset="0"/>
              </a:rPr>
              <a:t> </a:t>
            </a:r>
            <a:r>
              <a:rPr lang="en-US" sz="2000" b="1" dirty="0" smtClean="0">
                <a:solidFill>
                  <a:schemeClr val="tx1"/>
                </a:solidFill>
                <a:latin typeface="Palatino Linotype" pitchFamily="18" charset="0"/>
              </a:rPr>
              <a:t>1. </a:t>
            </a:r>
            <a:r>
              <a:rPr lang="en-US" sz="2000" b="1" dirty="0" err="1" smtClean="0">
                <a:solidFill>
                  <a:schemeClr val="tx1"/>
                </a:solidFill>
                <a:latin typeface="Palatino Linotype" pitchFamily="18" charset="0"/>
              </a:rPr>
              <a:t>Jagadisan</a:t>
            </a:r>
            <a:r>
              <a:rPr lang="en-US" sz="2000" b="1" dirty="0" smtClean="0">
                <a:solidFill>
                  <a:schemeClr val="tx1"/>
                </a:solidFill>
                <a:latin typeface="Palatino Linotype" pitchFamily="18" charset="0"/>
              </a:rPr>
              <a:t> S                                         </a:t>
            </a:r>
          </a:p>
          <a:p>
            <a:pPr algn="l"/>
            <a:r>
              <a:rPr lang="en-US" sz="2000" b="1" dirty="0" smtClean="0">
                <a:solidFill>
                  <a:schemeClr val="tx1"/>
                </a:solidFill>
                <a:latin typeface="Palatino Linotype" pitchFamily="18" charset="0"/>
              </a:rPr>
              <a:t>	2. </a:t>
            </a:r>
            <a:r>
              <a:rPr lang="en-US" sz="2000" b="1" dirty="0" err="1" smtClean="0">
                <a:solidFill>
                  <a:schemeClr val="tx1"/>
                </a:solidFill>
                <a:latin typeface="Palatino Linotype" pitchFamily="18" charset="0"/>
              </a:rPr>
              <a:t>Sudakar</a:t>
            </a:r>
            <a:r>
              <a:rPr lang="en-US" sz="2000" b="1" dirty="0" smtClean="0">
                <a:solidFill>
                  <a:schemeClr val="tx1"/>
                </a:solidFill>
                <a:latin typeface="Palatino Linotype" pitchFamily="18" charset="0"/>
              </a:rPr>
              <a:t> V                                            </a:t>
            </a:r>
          </a:p>
          <a:p>
            <a:pPr algn="l"/>
            <a:r>
              <a:rPr lang="en-US" sz="2000" b="1" dirty="0" smtClean="0">
                <a:solidFill>
                  <a:schemeClr val="tx1"/>
                </a:solidFill>
                <a:latin typeface="Palatino Linotype" pitchFamily="18" charset="0"/>
              </a:rPr>
              <a:t>	3. </a:t>
            </a:r>
            <a:r>
              <a:rPr lang="en-US" sz="2000" b="1" dirty="0" err="1" smtClean="0">
                <a:solidFill>
                  <a:schemeClr val="tx1"/>
                </a:solidFill>
                <a:latin typeface="Palatino Linotype" pitchFamily="18" charset="0"/>
              </a:rPr>
              <a:t>Campell</a:t>
            </a:r>
            <a:r>
              <a:rPr lang="en-US" sz="2000" b="1" dirty="0" smtClean="0">
                <a:solidFill>
                  <a:schemeClr val="tx1"/>
                </a:solidFill>
                <a:latin typeface="Palatino Linotype" pitchFamily="18" charset="0"/>
              </a:rPr>
              <a:t> S                                             </a:t>
            </a:r>
          </a:p>
          <a:p>
            <a:pPr algn="l"/>
            <a:r>
              <a:rPr lang="en-US" sz="2000" b="1" dirty="0" smtClean="0">
                <a:solidFill>
                  <a:schemeClr val="tx1"/>
                </a:solidFill>
                <a:latin typeface="Palatino Linotype" pitchFamily="18" charset="0"/>
              </a:rPr>
              <a:t>	4. </a:t>
            </a:r>
            <a:r>
              <a:rPr lang="en-US" sz="2000" b="1" dirty="0" err="1" smtClean="0">
                <a:solidFill>
                  <a:schemeClr val="tx1"/>
                </a:solidFill>
                <a:latin typeface="Palatino Linotype" pitchFamily="18" charset="0"/>
              </a:rPr>
              <a:t>Ajith</a:t>
            </a:r>
            <a:r>
              <a:rPr lang="en-US" sz="2000" b="1" dirty="0" smtClean="0">
                <a:solidFill>
                  <a:schemeClr val="tx1"/>
                </a:solidFill>
                <a:latin typeface="Palatino Linotype" pitchFamily="18" charset="0"/>
              </a:rPr>
              <a:t> Kumar M                                 </a:t>
            </a:r>
          </a:p>
          <a:p>
            <a:pPr algn="l"/>
            <a:r>
              <a:rPr lang="en-US" sz="2000" b="1" dirty="0" smtClean="0">
                <a:solidFill>
                  <a:schemeClr val="tx1"/>
                </a:solidFill>
                <a:latin typeface="Palatino Linotype" pitchFamily="18" charset="0"/>
              </a:rPr>
              <a:t>               5. Charmathi K                                                   </a:t>
            </a:r>
          </a:p>
          <a:p>
            <a:pPr algn="l"/>
            <a:r>
              <a:rPr lang="en-US" sz="2000" b="1" dirty="0" smtClean="0">
                <a:solidFill>
                  <a:schemeClr val="tx1"/>
                </a:solidFill>
                <a:latin typeface="Palatino Linotype" pitchFamily="18" charset="0"/>
              </a:rPr>
              <a:t>               6. </a:t>
            </a:r>
            <a:r>
              <a:rPr lang="en-US" sz="2000" b="1" dirty="0" err="1" smtClean="0">
                <a:solidFill>
                  <a:schemeClr val="tx1"/>
                </a:solidFill>
                <a:latin typeface="Palatino Linotype" pitchFamily="18" charset="0"/>
              </a:rPr>
              <a:t>Dharini</a:t>
            </a:r>
            <a:r>
              <a:rPr lang="en-US" sz="2000" b="1" dirty="0" smtClean="0">
                <a:solidFill>
                  <a:schemeClr val="tx1"/>
                </a:solidFill>
                <a:latin typeface="Palatino Linotype" pitchFamily="18" charset="0"/>
              </a:rPr>
              <a:t> D                                               </a:t>
            </a:r>
          </a:p>
          <a:p>
            <a:pPr algn="l"/>
            <a:r>
              <a:rPr lang="en-US" sz="2000" b="1" dirty="0" smtClean="0">
                <a:solidFill>
                  <a:schemeClr val="accent2"/>
                </a:solidFill>
                <a:latin typeface="Palatino Linotype" pitchFamily="18" charset="0"/>
              </a:rPr>
              <a:t> </a:t>
            </a:r>
            <a:endParaRPr lang="en-US" sz="2000" b="1" dirty="0">
              <a:solidFill>
                <a:schemeClr val="accent2"/>
              </a:solidFill>
              <a:latin typeface="Palatino Linotype" pitchFamily="18" charset="0"/>
            </a:endParaRPr>
          </a:p>
          <a:p>
            <a:r>
              <a:rPr lang="en-US" sz="2000" dirty="0">
                <a:solidFill>
                  <a:schemeClr val="tx1"/>
                </a:solidFill>
                <a:latin typeface="Palatino Linotype" pitchFamily="18" charset="0"/>
              </a:rPr>
              <a:t> </a:t>
            </a:r>
          </a:p>
        </p:txBody>
      </p:sp>
      <p:sp>
        <p:nvSpPr>
          <p:cNvPr id="1048616" name="TextBox 3"/>
          <p:cNvSpPr txBox="1"/>
          <p:nvPr/>
        </p:nvSpPr>
        <p:spPr>
          <a:xfrm>
            <a:off x="0" y="364067"/>
            <a:ext cx="9144000" cy="1908215"/>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a:t>
            </a:r>
            <a:r>
              <a:rPr lang="en-US" sz="2200" b="1" dirty="0">
                <a:solidFill>
                  <a:srgbClr val="0070C0"/>
                </a:solidFill>
                <a:latin typeface="Palatino Linotype" pitchFamily="18" charset="0"/>
                <a:cs typeface="Times New Roman" panose="02020603050405020304" pitchFamily="18" charset="0"/>
              </a:rPr>
              <a:t>  Electronics And Communication Engineering</a:t>
            </a:r>
          </a:p>
          <a:p>
            <a:pPr algn="ctr"/>
            <a:endParaRPr lang="en-US" sz="2200" b="1" dirty="0">
              <a:solidFill>
                <a:srgbClr val="0070C0"/>
              </a:solidFill>
              <a:latin typeface="Palatino Linotype" pitchFamily="18" charset="0"/>
              <a:cs typeface="Times New Roman" panose="02020603050405020304" pitchFamily="18" charset="0"/>
            </a:endParaRPr>
          </a:p>
          <a:p>
            <a:pPr algn="ctr"/>
            <a:endParaRPr lang="en-IN" sz="2200" b="1" dirty="0">
              <a:solidFill>
                <a:srgbClr val="0070C0"/>
              </a:solidFill>
              <a:latin typeface="Palatino Linotype" pitchFamily="18" charset="0"/>
              <a:cs typeface="Times New Roman" panose="02020603050405020304" pitchFamily="18" charset="0"/>
            </a:endParaRPr>
          </a:p>
        </p:txBody>
      </p:sp>
      <p:pic>
        <p:nvPicPr>
          <p:cNvPr id="2097152" name="Picture 5" descr="F:\SUBJECTS\JIT_COURSE FILE CONTENTS\JIT_ISO _DNV GL_ISO 9001-2015\ISO_Images_Logo\ISO 9001-2015 (JPG).jpg"/>
          <p:cNvPicPr>
            <a:picLocks/>
          </p:cNvPicPr>
          <p:nvPr/>
        </p:nvPicPr>
        <p:blipFill>
          <a:blip r:embed="rId3" cstate="print"/>
          <a:srcRect/>
          <a:stretch>
            <a:fillRect/>
          </a:stretch>
        </p:blipFill>
        <p:spPr bwMode="auto">
          <a:xfrm>
            <a:off x="7848600" y="364067"/>
            <a:ext cx="891329" cy="858732"/>
          </a:xfrm>
          <a:prstGeom prst="rect">
            <a:avLst/>
          </a:prstGeom>
          <a:noFill/>
          <a:ln>
            <a:noFill/>
          </a:ln>
        </p:spPr>
      </p:pic>
      <p:sp>
        <p:nvSpPr>
          <p:cNvPr id="6" name="TextBox 5">
            <a:extLst>
              <a:ext uri="{FF2B5EF4-FFF2-40B4-BE49-F238E27FC236}">
                <a16:creationId xmlns="" xmlns:a16="http://schemas.microsoft.com/office/drawing/2014/main" id="{D2EDFDB5-11DF-4C04-87E6-8BB57EDC34FB}"/>
              </a:ext>
            </a:extLst>
          </p:cNvPr>
          <p:cNvSpPr txBox="1"/>
          <p:nvPr/>
        </p:nvSpPr>
        <p:spPr>
          <a:xfrm>
            <a:off x="4429124" y="3143248"/>
            <a:ext cx="3276600" cy="2616101"/>
          </a:xfrm>
          <a:prstGeom prst="rect">
            <a:avLst/>
          </a:prstGeom>
          <a:noFill/>
        </p:spPr>
        <p:txBody>
          <a:bodyPr wrap="square" rtlCol="0">
            <a:spAutoFit/>
          </a:bodyPr>
          <a:lstStyle/>
          <a:p>
            <a:r>
              <a:rPr lang="en-US" sz="2000" b="1" dirty="0">
                <a:latin typeface="Palatino Linotype" panose="02040502050505030304" pitchFamily="18" charset="0"/>
              </a:rPr>
              <a:t>      Reg No:</a:t>
            </a:r>
          </a:p>
          <a:p>
            <a:r>
              <a:rPr lang="en-US" sz="2400" b="1" dirty="0">
                <a:latin typeface="Palatino Linotype" panose="02040502050505030304" pitchFamily="18" charset="0"/>
              </a:rPr>
              <a:t>     </a:t>
            </a:r>
            <a:r>
              <a:rPr lang="en-US" sz="2400" dirty="0" smtClean="0">
                <a:latin typeface="Times New Roman" panose="02020603050405020304" pitchFamily="18" charset="0"/>
                <a:cs typeface="Times New Roman" panose="02020603050405020304" pitchFamily="18" charset="0"/>
              </a:rPr>
              <a:t>210617106042</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210617106076</a:t>
            </a:r>
          </a:p>
          <a:p>
            <a:r>
              <a:rPr lang="en-US" sz="2400" dirty="0">
                <a:latin typeface="Times New Roman" panose="02020603050405020304" pitchFamily="18" charset="0"/>
                <a:cs typeface="Times New Roman" panose="02020603050405020304" pitchFamily="18" charset="0"/>
              </a:rPr>
              <a:t>     210617106020</a:t>
            </a:r>
          </a:p>
          <a:p>
            <a:r>
              <a:rPr lang="en-US" sz="2400" dirty="0">
                <a:latin typeface="Times New Roman" panose="02020603050405020304" pitchFamily="18" charset="0"/>
                <a:cs typeface="Times New Roman" panose="02020603050405020304" pitchFamily="18" charset="0"/>
              </a:rPr>
              <a:t>     210617106004 </a:t>
            </a:r>
          </a:p>
          <a:p>
            <a:r>
              <a:rPr lang="en-US" sz="2400" dirty="0">
                <a:latin typeface="Times New Roman" panose="02020603050405020304" pitchFamily="18" charset="0"/>
                <a:cs typeface="Times New Roman" panose="02020603050405020304" pitchFamily="18" charset="0"/>
              </a:rPr>
              <a:t>     210617106021</a:t>
            </a:r>
          </a:p>
          <a:p>
            <a:r>
              <a:rPr lang="en-US" sz="2400" dirty="0">
                <a:latin typeface="Times New Roman" panose="02020603050405020304" pitchFamily="18" charset="0"/>
                <a:cs typeface="Times New Roman" panose="02020603050405020304" pitchFamily="18" charset="0"/>
              </a:rPr>
              <a:t>     210617106023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00"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1048601"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1048602" name="Footer Placeholder 3"/>
          <p:cNvSpPr>
            <a:spLocks noGrp="1"/>
          </p:cNvSpPr>
          <p:nvPr>
            <p:ph type="ftr" sz="quarter" idx="11"/>
          </p:nvPr>
        </p:nvSpPr>
        <p:spPr/>
        <p:txBody>
          <a:bodyPr/>
          <a:lstStyle/>
          <a:p>
            <a:r>
              <a:rPr lang="en-US"/>
              <a:t>JEPPIAAR INSTITUTE OF TECHNOLOGY</a:t>
            </a:r>
          </a:p>
        </p:txBody>
      </p:sp>
      <p:sp>
        <p:nvSpPr>
          <p:cNvPr id="2" name="Content Placeholder 1">
            <a:extLst>
              <a:ext uri="{FF2B5EF4-FFF2-40B4-BE49-F238E27FC236}">
                <a16:creationId xmlns="" xmlns:a16="http://schemas.microsoft.com/office/drawing/2014/main" id="{9D01A498-1EEF-4366-AE83-D50084599D30}"/>
              </a:ext>
            </a:extLst>
          </p:cNvPr>
          <p:cNvSpPr>
            <a:spLocks noGrp="1"/>
          </p:cNvSpPr>
          <p:nvPr>
            <p:ph idx="1"/>
          </p:nvPr>
        </p:nvSpPr>
        <p:spPr/>
        <p:txBody>
          <a:bodyPr/>
          <a:lstStyle/>
          <a:p>
            <a:pPr marL="0" indent="0">
              <a:buNone/>
            </a:pPr>
            <a:r>
              <a:rPr lang="en-US" sz="4400" b="1" dirty="0"/>
              <a:t>SOFTWARE IMPLEMENTATION</a:t>
            </a:r>
          </a:p>
          <a:p>
            <a:pPr>
              <a:buNone/>
            </a:pPr>
            <a:r>
              <a:rPr lang="en-US" sz="4400" dirty="0" smtClean="0"/>
              <a:t>          </a:t>
            </a:r>
            <a:r>
              <a:rPr lang="en-US" dirty="0" smtClean="0"/>
              <a:t>The software used here is commonly called as </a:t>
            </a:r>
            <a:r>
              <a:rPr lang="en-US" dirty="0" err="1" smtClean="0"/>
              <a:t>Keil</a:t>
            </a:r>
            <a:r>
              <a:rPr lang="en-US" dirty="0" smtClean="0"/>
              <a:t> </a:t>
            </a:r>
            <a:r>
              <a:rPr lang="en-US" dirty="0"/>
              <a:t>software</a:t>
            </a:r>
            <a:endParaRPr lang="en-IN" dirty="0"/>
          </a:p>
        </p:txBody>
      </p:sp>
      <p:sp>
        <p:nvSpPr>
          <p:cNvPr id="7" name="Rectangle 6"/>
          <p:cNvSpPr/>
          <p:nvPr/>
        </p:nvSpPr>
        <p:spPr>
          <a:xfrm>
            <a:off x="3071802" y="285728"/>
            <a:ext cx="2882840" cy="400110"/>
          </a:xfrm>
          <a:prstGeom prst="rect">
            <a:avLst/>
          </a:prstGeom>
        </p:spPr>
        <p:txBody>
          <a:bodyPr wrap="none">
            <a:spAutoFit/>
          </a:bodyPr>
          <a:lstStyle/>
          <a:p>
            <a:r>
              <a:rPr lang="en-US" sz="2000" spc="25" dirty="0" smtClean="0">
                <a:latin typeface="RobotoRegular"/>
                <a:cs typeface="RobotoRegular"/>
              </a:rPr>
              <a:t>TECHNICAL DETAILS </a:t>
            </a:r>
            <a:endParaRPr lang="en-IN" sz="2000" dirty="0"/>
          </a:p>
        </p:txBody>
      </p:sp>
    </p:spTree>
    <p:extLst>
      <p:ext uri="{BB962C8B-B14F-4D97-AF65-F5344CB8AC3E}">
        <p14:creationId xmlns="" xmlns:p14="http://schemas.microsoft.com/office/powerpoint/2010/main" val="55215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Content Placeholder 2"/>
          <p:cNvSpPr>
            <a:spLocks noGrp="1"/>
          </p:cNvSpPr>
          <p:nvPr>
            <p:ph idx="1"/>
          </p:nvPr>
        </p:nvSpPr>
        <p:spPr>
          <a:xfrm>
            <a:off x="457200" y="762000"/>
            <a:ext cx="8229600" cy="4876800"/>
          </a:xfrm>
        </p:spPr>
        <p:txBody>
          <a:bodyPr>
            <a:normAutofit lnSpcReduction="10000"/>
          </a:bodyPr>
          <a:lstStyle/>
          <a:p>
            <a:pPr marL="0" indent="0">
              <a:buNone/>
            </a:pPr>
            <a:r>
              <a:rPr lang="en-US" b="1" dirty="0" smtClean="0"/>
              <a:t>                             APPLICATIONS</a:t>
            </a:r>
            <a:endParaRPr lang="en-US" dirty="0"/>
          </a:p>
          <a:p>
            <a:r>
              <a:rPr lang="en-US" dirty="0"/>
              <a:t>Irrigation in fields, park, garden </a:t>
            </a:r>
          </a:p>
          <a:p>
            <a:r>
              <a:rPr lang="en-US" dirty="0"/>
              <a:t>It is a </a:t>
            </a:r>
            <a:r>
              <a:rPr lang="en-US" dirty="0" err="1"/>
              <a:t>picsiculture</a:t>
            </a:r>
            <a:r>
              <a:rPr lang="en-US" dirty="0"/>
              <a:t> </a:t>
            </a:r>
          </a:p>
          <a:p>
            <a:r>
              <a:rPr lang="en-US" dirty="0"/>
              <a:t>Very efficient for paddy fields</a:t>
            </a:r>
          </a:p>
          <a:p>
            <a:pPr marL="0" indent="0">
              <a:buNone/>
            </a:pPr>
            <a:endParaRPr lang="en-US" dirty="0"/>
          </a:p>
          <a:p>
            <a:pPr marL="0" indent="0">
              <a:buNone/>
            </a:pPr>
            <a:r>
              <a:rPr lang="en-US" b="1" dirty="0" smtClean="0"/>
              <a:t>                             ADVANTAGES</a:t>
            </a:r>
            <a:endParaRPr lang="en-US" dirty="0"/>
          </a:p>
          <a:p>
            <a:r>
              <a:rPr lang="en-US" dirty="0"/>
              <a:t>Work according to the soil condition</a:t>
            </a:r>
          </a:p>
          <a:p>
            <a:r>
              <a:rPr lang="en-US" dirty="0"/>
              <a:t>High efficient , low cost </a:t>
            </a:r>
          </a:p>
          <a:p>
            <a:r>
              <a:rPr lang="en-US" dirty="0"/>
              <a:t>Automatically motor will be on</a:t>
            </a:r>
          </a:p>
          <a:p>
            <a:endParaRPr lang="en-US" sz="1800" dirty="0">
              <a:latin typeface="Palatino Linotype" pitchFamily="18" charset="0"/>
            </a:endParaRPr>
          </a:p>
          <a:p>
            <a:endParaRPr lang="en-US" sz="1800" dirty="0">
              <a:latin typeface="Palatino Linotype" pitchFamily="18" charset="0"/>
            </a:endParaRPr>
          </a:p>
          <a:p>
            <a:endParaRPr lang="en-US" sz="18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1048599"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00"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1048601"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1048602" name="Footer Placeholder 3"/>
          <p:cNvSpPr>
            <a:spLocks noGrp="1"/>
          </p:cNvSpPr>
          <p:nvPr>
            <p:ph type="ftr" sz="quarter" idx="11"/>
          </p:nvPr>
        </p:nvSpPr>
        <p:spPr/>
        <p:txBody>
          <a:bodyPr/>
          <a:lstStyle/>
          <a:p>
            <a:r>
              <a:rPr lang="en-US"/>
              <a:t>JEPPIAAR INSTITUTE OF TECHNOLOGY</a:t>
            </a:r>
          </a:p>
        </p:txBody>
      </p:sp>
      <p:sp>
        <p:nvSpPr>
          <p:cNvPr id="7" name="Rectangle 6"/>
          <p:cNvSpPr/>
          <p:nvPr/>
        </p:nvSpPr>
        <p:spPr>
          <a:xfrm>
            <a:off x="3071802" y="214290"/>
            <a:ext cx="2882840" cy="400110"/>
          </a:xfrm>
          <a:prstGeom prst="rect">
            <a:avLst/>
          </a:prstGeom>
        </p:spPr>
        <p:txBody>
          <a:bodyPr wrap="none">
            <a:spAutoFit/>
          </a:bodyPr>
          <a:lstStyle/>
          <a:p>
            <a:r>
              <a:rPr lang="en-US" sz="2000" spc="25" dirty="0" smtClean="0">
                <a:latin typeface="RobotoRegular"/>
                <a:cs typeface="RobotoRegular"/>
              </a:rPr>
              <a:t>TECHNICAL DETAILS </a:t>
            </a:r>
            <a:endParaRPr lang="en-IN" sz="2000" dirty="0"/>
          </a:p>
        </p:txBody>
      </p:sp>
    </p:spTree>
    <p:extLst>
      <p:ext uri="{BB962C8B-B14F-4D97-AF65-F5344CB8AC3E}">
        <p14:creationId xmlns="" xmlns:p14="http://schemas.microsoft.com/office/powerpoint/2010/main" val="1663221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Content Placeholder 2"/>
          <p:cNvSpPr>
            <a:spLocks noGrp="1"/>
          </p:cNvSpPr>
          <p:nvPr>
            <p:ph idx="1"/>
          </p:nvPr>
        </p:nvSpPr>
        <p:spPr>
          <a:xfrm>
            <a:off x="500034" y="1428736"/>
            <a:ext cx="8229600" cy="4876800"/>
          </a:xfrm>
        </p:spPr>
        <p:txBody>
          <a:bodyPr>
            <a:normAutofit/>
          </a:bodyPr>
          <a:lstStyle/>
          <a:p>
            <a:r>
              <a:rPr lang="en-IN" dirty="0" smtClean="0"/>
              <a:t>This smart </a:t>
            </a:r>
            <a:r>
              <a:rPr lang="en-IN" b="1" dirty="0" smtClean="0"/>
              <a:t>irrigation</a:t>
            </a:r>
            <a:r>
              <a:rPr lang="en-IN" dirty="0" smtClean="0"/>
              <a:t> system extends </a:t>
            </a:r>
            <a:r>
              <a:rPr lang="en-IN" b="1" dirty="0" smtClean="0"/>
              <a:t>watering</a:t>
            </a:r>
            <a:r>
              <a:rPr lang="en-IN" dirty="0" smtClean="0"/>
              <a:t> time for plants, and provides ideal growth condition. It saves time and timer delay as per the environmental condition can be added for </a:t>
            </a:r>
            <a:r>
              <a:rPr lang="en-IN" b="1" dirty="0" smtClean="0"/>
              <a:t>automatic watering</a:t>
            </a:r>
            <a:r>
              <a:rPr lang="en-IN" dirty="0" smtClean="0"/>
              <a:t>. This smart </a:t>
            </a:r>
            <a:r>
              <a:rPr lang="en-IN" b="1" dirty="0" smtClean="0"/>
              <a:t>irrigation</a:t>
            </a:r>
            <a:r>
              <a:rPr lang="en-IN" dirty="0" smtClean="0"/>
              <a:t> system can be adjusted and modified according to the changing environment</a:t>
            </a:r>
          </a:p>
          <a:p>
            <a:endParaRPr lang="en-US" sz="1800" dirty="0">
              <a:latin typeface="Palatino Linotype" pitchFamily="18" charset="0"/>
            </a:endParaRPr>
          </a:p>
          <a:p>
            <a:endParaRPr lang="en-US" sz="1800" dirty="0">
              <a:latin typeface="Palatino Linotype" pitchFamily="18" charset="0"/>
            </a:endParaRPr>
          </a:p>
          <a:p>
            <a:endParaRPr lang="en-US" sz="18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1048599"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00"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1048601" name="Slide Number Placeholder 6"/>
          <p:cNvSpPr>
            <a:spLocks noGrp="1"/>
          </p:cNvSpPr>
          <p:nvPr>
            <p:ph type="sldNum" sz="quarter" idx="12"/>
          </p:nvPr>
        </p:nvSpPr>
        <p:spPr/>
        <p:txBody>
          <a:bodyPr/>
          <a:lstStyle/>
          <a:p>
            <a:fld id="{E5CA2188-4EE7-4F69-AE19-AF999E6A737F}" type="slidenum">
              <a:rPr lang="en-US" smtClean="0"/>
              <a:pPr/>
              <a:t>12</a:t>
            </a:fld>
            <a:endParaRPr lang="en-US"/>
          </a:p>
        </p:txBody>
      </p:sp>
      <p:sp>
        <p:nvSpPr>
          <p:cNvPr id="1048602" name="Footer Placeholder 3"/>
          <p:cNvSpPr>
            <a:spLocks noGrp="1"/>
          </p:cNvSpPr>
          <p:nvPr>
            <p:ph type="ftr" sz="quarter" idx="11"/>
          </p:nvPr>
        </p:nvSpPr>
        <p:spPr/>
        <p:txBody>
          <a:bodyPr/>
          <a:lstStyle/>
          <a:p>
            <a:r>
              <a:rPr lang="en-US"/>
              <a:t>JEPPIAAR INSTITUTE OF TECHNOLOGY</a:t>
            </a:r>
          </a:p>
        </p:txBody>
      </p:sp>
      <p:sp>
        <p:nvSpPr>
          <p:cNvPr id="7" name="Rectangle 6"/>
          <p:cNvSpPr/>
          <p:nvPr/>
        </p:nvSpPr>
        <p:spPr>
          <a:xfrm>
            <a:off x="3071802" y="214290"/>
            <a:ext cx="2882840" cy="400110"/>
          </a:xfrm>
          <a:prstGeom prst="rect">
            <a:avLst/>
          </a:prstGeom>
        </p:spPr>
        <p:txBody>
          <a:bodyPr wrap="none">
            <a:spAutoFit/>
          </a:bodyPr>
          <a:lstStyle/>
          <a:p>
            <a:r>
              <a:rPr lang="en-US" sz="2000" spc="25" dirty="0" smtClean="0">
                <a:latin typeface="RobotoRegular"/>
                <a:cs typeface="RobotoRegular"/>
              </a:rPr>
              <a:t>TECHNICAL DETAILS </a:t>
            </a:r>
            <a:endParaRPr lang="en-IN" sz="2000" dirty="0"/>
          </a:p>
        </p:txBody>
      </p:sp>
      <p:sp>
        <p:nvSpPr>
          <p:cNvPr id="8" name="Title 1"/>
          <p:cNvSpPr>
            <a:spLocks noGrp="1"/>
          </p:cNvSpPr>
          <p:nvPr>
            <p:ph type="title"/>
          </p:nvPr>
        </p:nvSpPr>
        <p:spPr>
          <a:xfrm>
            <a:off x="428596" y="428604"/>
            <a:ext cx="8229600" cy="1143000"/>
          </a:xfrm>
        </p:spPr>
        <p:txBody>
          <a:bodyPr/>
          <a:lstStyle/>
          <a:p>
            <a:r>
              <a:rPr lang="en-US" b="1" dirty="0" smtClean="0"/>
              <a:t>FUTURE SCOPE</a:t>
            </a:r>
            <a:endParaRPr lang="en-IN" b="1" dirty="0"/>
          </a:p>
        </p:txBody>
      </p:sp>
    </p:spTree>
    <p:extLst>
      <p:ext uri="{BB962C8B-B14F-4D97-AF65-F5344CB8AC3E}">
        <p14:creationId xmlns="" xmlns:p14="http://schemas.microsoft.com/office/powerpoint/2010/main" val="1663221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
          <p:cNvSpPr>
            <a:spLocks noGrp="1"/>
          </p:cNvSpPr>
          <p:nvPr>
            <p:ph type="title"/>
          </p:nvPr>
        </p:nvSpPr>
        <p:spPr>
          <a:xfrm>
            <a:off x="457200" y="1006475"/>
            <a:ext cx="8229600" cy="838200"/>
          </a:xfrm>
        </p:spPr>
        <p:txBody>
          <a:bodyPr>
            <a:normAutofit/>
          </a:bodyPr>
          <a:lstStyle/>
          <a:p>
            <a:r>
              <a:rPr lang="en-US" sz="2400" b="1" dirty="0">
                <a:latin typeface="Palatino Linotype" pitchFamily="18" charset="0"/>
              </a:rPr>
              <a:t>REFERENCE</a:t>
            </a:r>
          </a:p>
        </p:txBody>
      </p:sp>
      <p:sp>
        <p:nvSpPr>
          <p:cNvPr id="1048598" name="Content Placeholder 2"/>
          <p:cNvSpPr>
            <a:spLocks noGrp="1"/>
          </p:cNvSpPr>
          <p:nvPr>
            <p:ph idx="1"/>
          </p:nvPr>
        </p:nvSpPr>
        <p:spPr>
          <a:xfrm>
            <a:off x="533400" y="2057400"/>
            <a:ext cx="8229600" cy="3124200"/>
          </a:xfrm>
        </p:spPr>
        <p:txBody>
          <a:bodyPr>
            <a:normAutofit/>
          </a:bodyPr>
          <a:lstStyle/>
          <a:p>
            <a:r>
              <a:rPr lang="en-IN" sz="2400" dirty="0">
                <a:hlinkClick r:id="rId2"/>
              </a:rPr>
              <a:t>https://www.academia.edu/35586724/AUTOMATIC_WATER_GARDENING_SYSTEM</a:t>
            </a:r>
            <a:r>
              <a:rPr lang="en-US" sz="2400" dirty="0">
                <a:latin typeface="Palatino Linotype" pitchFamily="18" charset="0"/>
              </a:rPr>
              <a:t> </a:t>
            </a:r>
          </a:p>
          <a:p>
            <a:r>
              <a:rPr lang="en-IN" sz="2400" dirty="0">
                <a:hlinkClick r:id="rId3"/>
              </a:rPr>
              <a:t>https://www.electronicsforu.com/electronics-projects/hardware-diy/automatic-plant-watering-system</a:t>
            </a:r>
            <a:endParaRPr lang="en-US" sz="2400" dirty="0">
              <a:latin typeface="Palatino Linotype" pitchFamily="18" charset="0"/>
            </a:endParaRPr>
          </a:p>
          <a:p>
            <a:endParaRPr lang="en-US" sz="1800" dirty="0">
              <a:latin typeface="Palatino Linotype" pitchFamily="18" charset="0"/>
            </a:endParaRPr>
          </a:p>
          <a:p>
            <a:endParaRPr lang="en-US" sz="18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1048599"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00" name="Date Placeholder 5"/>
          <p:cNvSpPr>
            <a:spLocks noGrp="1"/>
          </p:cNvSpPr>
          <p:nvPr>
            <p:ph type="dt" sz="half" idx="10"/>
          </p:nvPr>
        </p:nvSpPr>
        <p:spPr/>
        <p:txBody>
          <a:bodyPr/>
          <a:lstStyle/>
          <a:p>
            <a:fld id="{B4E4BE21-05AB-4752-8E4C-86CEA05D0B31}" type="datetime1">
              <a:rPr lang="en-US" smtClean="0"/>
              <a:pPr/>
              <a:t>3/27/2020</a:t>
            </a:fld>
            <a:endParaRPr lang="en-US"/>
          </a:p>
        </p:txBody>
      </p:sp>
      <p:sp>
        <p:nvSpPr>
          <p:cNvPr id="1048601" name="Slide Number Placeholder 6"/>
          <p:cNvSpPr>
            <a:spLocks noGrp="1"/>
          </p:cNvSpPr>
          <p:nvPr>
            <p:ph type="sldNum" sz="quarter" idx="12"/>
          </p:nvPr>
        </p:nvSpPr>
        <p:spPr/>
        <p:txBody>
          <a:bodyPr/>
          <a:lstStyle/>
          <a:p>
            <a:fld id="{E5CA2188-4EE7-4F69-AE19-AF999E6A737F}" type="slidenum">
              <a:rPr lang="en-US" smtClean="0"/>
              <a:pPr/>
              <a:t>13</a:t>
            </a:fld>
            <a:endParaRPr lang="en-US"/>
          </a:p>
        </p:txBody>
      </p:sp>
      <p:sp>
        <p:nvSpPr>
          <p:cNvPr id="1048602" name="Footer Placeholder 3"/>
          <p:cNvSpPr>
            <a:spLocks noGrp="1"/>
          </p:cNvSpPr>
          <p:nvPr>
            <p:ph type="ftr" sz="quarter" idx="11"/>
          </p:nvPr>
        </p:nvSpPr>
        <p:spPr/>
        <p:txBody>
          <a:bodyPr/>
          <a:lstStyle/>
          <a:p>
            <a:r>
              <a:rPr lang="en-US"/>
              <a:t>JEPPIAAR INSTITUTE OF TECHNOLOGY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title"/>
          </p:nvPr>
        </p:nvSpPr>
        <p:spPr>
          <a:xfrm>
            <a:off x="457200" y="2819400"/>
            <a:ext cx="8229600" cy="1143000"/>
          </a:xfrm>
        </p:spPr>
        <p:txBody>
          <a:bodyPr>
            <a:normAutofit fontScale="90000"/>
          </a:bodyPr>
          <a:lstStyle/>
          <a:p>
            <a:r>
              <a:rPr lang="en-US" b="1" dirty="0">
                <a:latin typeface="Palatino Linotype" pitchFamily="18" charset="0"/>
              </a:rPr>
              <a:t>THANK YOU</a:t>
            </a:r>
            <a:br>
              <a:rPr lang="en-US" b="1" dirty="0">
                <a:latin typeface="Palatino Linotype" pitchFamily="18" charset="0"/>
              </a:rPr>
            </a:br>
            <a:endParaRPr lang="en-US" dirty="0"/>
          </a:p>
        </p:txBody>
      </p:sp>
      <p:sp>
        <p:nvSpPr>
          <p:cNvPr id="1048587" name="Date Placeholder 3"/>
          <p:cNvSpPr>
            <a:spLocks noGrp="1"/>
          </p:cNvSpPr>
          <p:nvPr>
            <p:ph type="dt" sz="half" idx="10"/>
          </p:nvPr>
        </p:nvSpPr>
        <p:spPr/>
        <p:txBody>
          <a:bodyPr/>
          <a:lstStyle/>
          <a:p>
            <a:fld id="{61B290E6-72A7-43EE-86F3-3ECC7AB06449}" type="datetime1">
              <a:rPr lang="en-US" smtClean="0"/>
              <a:pPr/>
              <a:t>3/27/2020</a:t>
            </a:fld>
            <a:endParaRPr lang="en-US"/>
          </a:p>
        </p:txBody>
      </p:sp>
      <p:sp>
        <p:nvSpPr>
          <p:cNvPr id="1048588" name="Slide Number Placeholder 4"/>
          <p:cNvSpPr>
            <a:spLocks noGrp="1"/>
          </p:cNvSpPr>
          <p:nvPr>
            <p:ph type="sldNum" sz="quarter" idx="12"/>
          </p:nvPr>
        </p:nvSpPr>
        <p:spPr/>
        <p:txBody>
          <a:bodyPr/>
          <a:lstStyle/>
          <a:p>
            <a:fld id="{E5CA2188-4EE7-4F69-AE19-AF999E6A737F}" type="slidenum">
              <a:rPr lang="en-US" smtClean="0"/>
              <a:pPr/>
              <a:t>14</a:t>
            </a:fld>
            <a:endParaRPr lang="en-US"/>
          </a:p>
        </p:txBody>
      </p:sp>
      <p:sp>
        <p:nvSpPr>
          <p:cNvPr id="1048589" name="Rectangle 5"/>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590" name="Footer Placeholder 6"/>
          <p:cNvSpPr>
            <a:spLocks noGrp="1"/>
          </p:cNvSpPr>
          <p:nvPr>
            <p:ph type="ftr" sz="quarter" idx="11"/>
          </p:nvPr>
        </p:nvSpPr>
        <p:spPr/>
        <p:txBody>
          <a:bodyPr/>
          <a:lstStyle/>
          <a:p>
            <a:r>
              <a:rPr lang="en-US"/>
              <a:t>JEPPIAAR INSTITUTE OF TECHNOLOGY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381000" y="909637"/>
            <a:ext cx="8229600" cy="1143000"/>
          </a:xfrm>
        </p:spPr>
        <p:txBody>
          <a:bodyPr>
            <a:normAutofit/>
          </a:bodyPr>
          <a:lstStyle/>
          <a:p>
            <a:r>
              <a:rPr lang="en-US" sz="5400" b="1" dirty="0" smtClean="0"/>
              <a:t>OBJECTIVE</a:t>
            </a:r>
            <a:endParaRPr lang="en-US" sz="5400" b="1" dirty="0"/>
          </a:p>
        </p:txBody>
      </p:sp>
      <p:sp>
        <p:nvSpPr>
          <p:cNvPr id="1048621" name="Content Placeholder 2"/>
          <p:cNvSpPr>
            <a:spLocks noGrp="1"/>
          </p:cNvSpPr>
          <p:nvPr>
            <p:ph idx="1"/>
          </p:nvPr>
        </p:nvSpPr>
        <p:spPr>
          <a:xfrm>
            <a:off x="482600" y="2440912"/>
            <a:ext cx="8304242" cy="1773906"/>
          </a:xfrm>
        </p:spPr>
        <p:txBody>
          <a:bodyPr>
            <a:normAutofit/>
          </a:bodyPr>
          <a:lstStyle/>
          <a:p>
            <a:pPr marL="0" indent="0" algn="just">
              <a:buNone/>
            </a:pPr>
            <a:r>
              <a:rPr lang="en-US" sz="2800" dirty="0">
                <a:latin typeface="Palatino Linotype" pitchFamily="18" charset="0"/>
              </a:rPr>
              <a:t>                To design a simple and exciting automatic plant watering system using 8086 microprocessor.</a:t>
            </a: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BLOCK </a:t>
            </a:r>
            <a:r>
              <a:rPr lang="en-US" sz="3600" b="1" dirty="0"/>
              <a:t>DIAGRAM OF AUTOMATIC WATERING SYSTEM</a:t>
            </a: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a:p>
            <a:pPr algn="ctr"/>
            <a:r>
              <a:rPr lang="en-US" dirty="0"/>
              <a:t>Pay 6000 fee also.. Review will be conducted as per </a:t>
            </a:r>
            <a:r>
              <a:rPr lang="en-US" dirty="0" err="1"/>
              <a:t>schedule.partial</a:t>
            </a:r>
            <a:r>
              <a:rPr lang="en-US" dirty="0"/>
              <a:t> output, 2 chapters of the report ( abstract, Introduction, Literature Review) without fail. </a:t>
            </a:r>
          </a:p>
          <a:p>
            <a:pPr algn="ctr"/>
            <a:r>
              <a:rPr lang="en-US" dirty="0"/>
              <a:t>Pay 6000 fee also.. Review will be conducted as per schedule.</a:t>
            </a:r>
          </a:p>
        </p:txBody>
      </p:sp>
      <p:pic>
        <p:nvPicPr>
          <p:cNvPr id="4" name="Content Placeholder 3">
            <a:extLst>
              <a:ext uri="{FF2B5EF4-FFF2-40B4-BE49-F238E27FC236}">
                <a16:creationId xmlns="" xmlns:a16="http://schemas.microsoft.com/office/drawing/2014/main" id="{88D34D92-142A-4BEA-83E8-E9998E8F0C44}"/>
              </a:ext>
            </a:extLst>
          </p:cNvPr>
          <p:cNvPicPr>
            <a:picLocks noGrp="1" noChangeAspect="1"/>
          </p:cNvPicPr>
          <p:nvPr>
            <p:ph idx="1"/>
          </p:nvPr>
        </p:nvPicPr>
        <p:blipFill>
          <a:blip r:embed="rId2"/>
          <a:stretch>
            <a:fillRect/>
          </a:stretch>
        </p:blipFill>
        <p:spPr>
          <a:xfrm>
            <a:off x="365478" y="1539876"/>
            <a:ext cx="8321322" cy="4586287"/>
          </a:xfrm>
          <a:prstGeom prst="rect">
            <a:avLst/>
          </a:prstGeom>
        </p:spPr>
      </p:pic>
    </p:spTree>
    <p:extLst>
      <p:ext uri="{BB962C8B-B14F-4D97-AF65-F5344CB8AC3E}">
        <p14:creationId xmlns="" xmlns:p14="http://schemas.microsoft.com/office/powerpoint/2010/main" val="336093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446314" y="319088"/>
            <a:ext cx="8229600" cy="1143000"/>
          </a:xfrm>
        </p:spPr>
        <p:txBody>
          <a:bodyPr>
            <a:normAutofit/>
          </a:bodyPr>
          <a:lstStyle/>
          <a:p>
            <a:r>
              <a:rPr lang="en-US" sz="5400" b="1" dirty="0" smtClean="0"/>
              <a:t>LCD </a:t>
            </a:r>
            <a:r>
              <a:rPr lang="en-US" sz="5400" b="1" dirty="0"/>
              <a:t>(Liquid Crystal Diode)</a:t>
            </a:r>
          </a:p>
        </p:txBody>
      </p:sp>
      <p:sp>
        <p:nvSpPr>
          <p:cNvPr id="1048621" name="Content Placeholder 2"/>
          <p:cNvSpPr>
            <a:spLocks noGrp="1"/>
          </p:cNvSpPr>
          <p:nvPr>
            <p:ph idx="1"/>
          </p:nvPr>
        </p:nvSpPr>
        <p:spPr>
          <a:xfrm>
            <a:off x="500034" y="1571612"/>
            <a:ext cx="8286808" cy="4984751"/>
          </a:xfrm>
        </p:spPr>
        <p:txBody>
          <a:bodyPr>
            <a:normAutofit fontScale="32500" lnSpcReduction="20000"/>
          </a:bodyPr>
          <a:lstStyle/>
          <a:p>
            <a:pPr marL="0" indent="0" algn="just">
              <a:buNone/>
            </a:pPr>
            <a:r>
              <a:rPr lang="en-US" sz="5500" dirty="0"/>
              <a:t>       A liquid crystal display (LCD) is a thin, flat display device made up of any number of color </a:t>
            </a:r>
            <a:r>
              <a:rPr lang="en-US" sz="5500" dirty="0" smtClean="0"/>
              <a:t>or monochrome </a:t>
            </a:r>
            <a:r>
              <a:rPr lang="en-US" sz="5500" dirty="0"/>
              <a:t>pixels arrayed in front of a light source or reflector. Each pixel consists of a </a:t>
            </a:r>
            <a:r>
              <a:rPr lang="en-US" sz="5500" dirty="0" smtClean="0"/>
              <a:t>column of </a:t>
            </a:r>
            <a:r>
              <a:rPr lang="en-US" sz="5500" dirty="0"/>
              <a:t>liquid crystal molecules suspended between two transparent electrodes, and two </a:t>
            </a:r>
            <a:r>
              <a:rPr lang="en-US" sz="5500" dirty="0" smtClean="0"/>
              <a:t>polarizing filters</a:t>
            </a:r>
            <a:r>
              <a:rPr lang="en-US" sz="5500" dirty="0"/>
              <a:t>, the axes of polarity of which are perpendicular to each other. Without the liquid crystals between them, light passing through one would be blocked by the other. The liquid crystal </a:t>
            </a:r>
            <a:r>
              <a:rPr lang="en-US" sz="5500" dirty="0" smtClean="0"/>
              <a:t>twists the </a:t>
            </a:r>
            <a:r>
              <a:rPr lang="en-US" sz="5500" dirty="0"/>
              <a:t>polarization of light entering one filter to allow it to pass through the other</a:t>
            </a:r>
          </a:p>
          <a:p>
            <a:pPr marL="0" indent="0" algn="just">
              <a:buNone/>
            </a:pPr>
            <a:endParaRPr lang="en-US" sz="5500" dirty="0"/>
          </a:p>
          <a:p>
            <a:pPr marL="0" indent="0" algn="just">
              <a:buNone/>
            </a:pPr>
            <a:r>
              <a:rPr lang="en-US" sz="6500" b="1" dirty="0"/>
              <a:t>Features</a:t>
            </a:r>
            <a:endParaRPr lang="en-US" sz="6500" dirty="0"/>
          </a:p>
          <a:p>
            <a:pPr algn="just"/>
            <a:r>
              <a:rPr lang="en-US" sz="5000" dirty="0"/>
              <a:t>Interface with either 4-bit or 8-bit microprocessor.(2)</a:t>
            </a:r>
          </a:p>
          <a:p>
            <a:pPr algn="just"/>
            <a:r>
              <a:rPr lang="en-US" sz="5000" dirty="0"/>
              <a:t>Display data RAM</a:t>
            </a:r>
          </a:p>
          <a:p>
            <a:pPr algn="just"/>
            <a:r>
              <a:rPr lang="en-US" sz="5000" dirty="0"/>
              <a:t>Character generator ROM</a:t>
            </a:r>
            <a:endParaRPr lang="en-US" sz="4000" dirty="0"/>
          </a:p>
          <a:p>
            <a:pPr algn="just"/>
            <a:r>
              <a:rPr lang="en-US" sz="5000" dirty="0"/>
              <a:t>160 different 5 7 dot- matrix character patterns.</a:t>
            </a:r>
          </a:p>
          <a:p>
            <a:pPr algn="just"/>
            <a:r>
              <a:rPr lang="en-US" sz="5000" dirty="0"/>
              <a:t> Numerous instructions</a:t>
            </a:r>
          </a:p>
          <a:p>
            <a:pPr algn="just"/>
            <a:r>
              <a:rPr lang="en-US" sz="5000" dirty="0"/>
              <a:t>Clear Display, Cursor Home, Display ON/OFF, Cursor ON/OFF ,Blink </a:t>
            </a:r>
            <a:r>
              <a:rPr lang="en-US" sz="5000" dirty="0" err="1"/>
              <a:t>Character,Cursor</a:t>
            </a:r>
            <a:r>
              <a:rPr lang="en-US" sz="5000" dirty="0"/>
              <a:t> Shift, Display Shift.</a:t>
            </a:r>
          </a:p>
          <a:p>
            <a:pPr algn="just"/>
            <a:r>
              <a:rPr lang="en-US" sz="5000" dirty="0"/>
              <a:t>Built-in reset circuit is triggered at power ON.</a:t>
            </a:r>
          </a:p>
          <a:p>
            <a:pPr algn="just"/>
            <a:r>
              <a:rPr lang="en-US" sz="5000" dirty="0"/>
              <a:t>Built-in oscillator.</a:t>
            </a:r>
          </a:p>
          <a:p>
            <a:pPr algn="just"/>
            <a:endParaRPr lang="en-US" sz="4400" dirty="0"/>
          </a:p>
          <a:p>
            <a:pPr algn="just"/>
            <a:endParaRPr lang="en-US" sz="4400" dirty="0"/>
          </a:p>
          <a:p>
            <a:pPr algn="just"/>
            <a:endParaRPr lang="en-US" sz="7200" dirty="0"/>
          </a:p>
          <a:p>
            <a:pPr marL="0" indent="0" algn="just">
              <a:buNone/>
            </a:pPr>
            <a:endParaRPr lang="en-US" sz="2800" dirty="0">
              <a:latin typeface="Palatino Linotype" pitchFamily="18" charset="0"/>
            </a:endParaRP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4</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 xmlns:a16="http://schemas.microsoft.com/office/drawing/2014/main" id="{E744D5EB-1BA5-4263-B809-DC5D43DC212D}"/>
              </a:ext>
            </a:extLst>
          </p:cNvPr>
          <p:cNvSpPr>
            <a:spLocks noChangeArrowheads="1"/>
          </p:cNvSpPr>
          <p:nvPr/>
        </p:nvSpPr>
        <p:spPr bwMode="auto">
          <a:xfrm>
            <a:off x="0" y="0"/>
            <a:ext cx="0" cy="0"/>
          </a:xfrm>
          <a:prstGeom prst="rect">
            <a:avLst/>
          </a:prstGeom>
          <a:solidFill>
            <a:srgbClr val="E9E9E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A liquid crystal display (LCD) is a thin, flat display device made up of any number of color ormonochrome pixels arrayed in front of a light source or reflector. Each pixel consists of a columnof liquid crystal molecules suspended between two transparent electrodes, and two polarizingfilters, the axes of polarity of which are perpendicular to each other. Without the liquid crystals between them, light passing through one would be blocked by the other. The liquid crystal twiststhe polarization of light entering one filter to allow it to pass through the other.</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0" b="1" i="0" u="none" strike="noStrike" cap="none" normalizeH="0" baseline="0">
                <a:ln>
                  <a:noFill/>
                </a:ln>
                <a:solidFill>
                  <a:srgbClr val="000000"/>
                </a:solidFill>
                <a:effectLst/>
                <a:latin typeface="ff2"/>
              </a:rPr>
              <a:t>Features</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a:ln>
                  <a:noFill/>
                </a:ln>
                <a:solidFill>
                  <a:srgbClr val="000000"/>
                </a:solidFill>
                <a:effectLst/>
                <a:latin typeface="ff2"/>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(1)</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Interface with either 4-bit or 8-bit microprocessor.(2)</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Display data RAM(3) Character generator ROM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endParaRPr kumimoji="0" lang="en-US" altLang="en-US"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0" i="0" u="none" strike="noStrike" cap="none" normalizeH="0" baseline="0">
                <a:ln>
                  <a:noFill/>
                </a:ln>
                <a:solidFill>
                  <a:srgbClr val="000000"/>
                </a:solidFill>
                <a:effectLst/>
                <a:latin typeface="ff6"/>
              </a:rPr>
              <a:t>AUTOMATIC WATER GARDENING SYSTEM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Dept of ECE,ATRI Page no-13(4). 160 different 5 7 dot-matrix character patterns.(5) Numerous instructions(6).Clear Display, Cursor Home, Display ON/OFF, Cursor ON/OFF ,Blink Character,Cursor Shift, Display Shift.(7) Built-in reset circuit is triggered at power ON.(8). Built-in oscillator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52" name="Picture 4">
            <a:extLst>
              <a:ext uri="{FF2B5EF4-FFF2-40B4-BE49-F238E27FC236}">
                <a16:creationId xmlns="" xmlns:a16="http://schemas.microsoft.com/office/drawing/2014/main" id="{FED8BC5F-584E-4723-AAFA-CF9AC9EE3A43}"/>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386050" y="1782763"/>
            <a:ext cx="7429500" cy="27432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7900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446314" y="319088"/>
            <a:ext cx="8229600" cy="1143000"/>
          </a:xfrm>
        </p:spPr>
        <p:txBody>
          <a:bodyPr>
            <a:normAutofit fontScale="90000"/>
          </a:bodyPr>
          <a:lstStyle/>
          <a:p>
            <a:r>
              <a:rPr lang="en-US" sz="2200" spc="25" dirty="0" smtClean="0">
                <a:latin typeface="RobotoRegular"/>
                <a:cs typeface="RobotoRegular"/>
              </a:rPr>
              <a:t>TECHNICAL DETAILS </a:t>
            </a:r>
            <a:r>
              <a:rPr lang="en-US" sz="5400" b="1" dirty="0" smtClean="0"/>
              <a:t/>
            </a:r>
            <a:br>
              <a:rPr lang="en-US" sz="5400" b="1" dirty="0" smtClean="0"/>
            </a:br>
            <a:r>
              <a:rPr lang="en-US" sz="5400" b="1" dirty="0" smtClean="0"/>
              <a:t>RELAYS</a:t>
            </a:r>
            <a:endParaRPr lang="en-US" sz="5400" dirty="0"/>
          </a:p>
        </p:txBody>
      </p:sp>
      <p:sp>
        <p:nvSpPr>
          <p:cNvPr id="1048621" name="Content Placeholder 2"/>
          <p:cNvSpPr>
            <a:spLocks noGrp="1"/>
          </p:cNvSpPr>
          <p:nvPr>
            <p:ph idx="1"/>
          </p:nvPr>
        </p:nvSpPr>
        <p:spPr>
          <a:xfrm>
            <a:off x="644525" y="1782763"/>
            <a:ext cx="7696200" cy="4984751"/>
          </a:xfrm>
        </p:spPr>
        <p:txBody>
          <a:bodyPr>
            <a:normAutofit/>
          </a:bodyPr>
          <a:lstStyle/>
          <a:p>
            <a:pPr marL="0" indent="0" algn="just">
              <a:buNone/>
            </a:pPr>
            <a:r>
              <a:rPr lang="en-US" sz="2400" dirty="0"/>
              <a:t>            A relay is an electrical switch that opens and closes under the control of another electrical </a:t>
            </a:r>
            <a:r>
              <a:rPr lang="en-US" sz="2400" dirty="0" err="1"/>
              <a:t>circuit.In</a:t>
            </a:r>
            <a:r>
              <a:rPr lang="en-US" sz="2400" dirty="0"/>
              <a:t> the original form, the switch is operated by an electromagnet to open or close one or many </a:t>
            </a:r>
            <a:r>
              <a:rPr lang="en-US" sz="2400" dirty="0" err="1"/>
              <a:t>setsof</a:t>
            </a:r>
            <a:r>
              <a:rPr lang="en-US" sz="2400" dirty="0"/>
              <a:t> contacts. A relay is able to control an output circuit of higher power than the input circuit, it can be considered to be, in a broad sense, a form of an electrical amplifier.</a:t>
            </a:r>
          </a:p>
          <a:p>
            <a:endParaRPr lang="en-US" sz="4400" dirty="0"/>
          </a:p>
          <a:p>
            <a:endParaRPr lang="en-US" sz="4400" dirty="0"/>
          </a:p>
          <a:p>
            <a:endParaRPr lang="en-US" sz="7200" dirty="0"/>
          </a:p>
          <a:p>
            <a:pPr marL="0" indent="0" algn="just">
              <a:buNone/>
            </a:pPr>
            <a:endParaRPr lang="en-US" sz="2800" dirty="0">
              <a:latin typeface="Palatino Linotype" pitchFamily="18" charset="0"/>
            </a:endParaRP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 xmlns:a16="http://schemas.microsoft.com/office/drawing/2014/main" id="{E744D5EB-1BA5-4263-B809-DC5D43DC212D}"/>
              </a:ext>
            </a:extLst>
          </p:cNvPr>
          <p:cNvSpPr>
            <a:spLocks noChangeArrowheads="1"/>
          </p:cNvSpPr>
          <p:nvPr/>
        </p:nvSpPr>
        <p:spPr bwMode="auto">
          <a:xfrm>
            <a:off x="0" y="0"/>
            <a:ext cx="0" cy="0"/>
          </a:xfrm>
          <a:prstGeom prst="rect">
            <a:avLst/>
          </a:prstGeom>
          <a:solidFill>
            <a:srgbClr val="E9E9E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A liquid crystal display (LCD) is a thin, flat display device made up of any number of color ormonochrome pixels arrayed in front of a light source or reflector. Each pixel consists of a columnof liquid crystal molecules suspended between two transparent electrodes, and two polarizingfilters, the axes of polarity of which are perpendicular to each other. Without the liquid crystals between them, light passing through one would be blocked by the other. The liquid crystal twiststhe polarization of light entering one filter to allow it to pass through the other.</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0" b="1" i="0" u="none" strike="noStrike" cap="none" normalizeH="0" baseline="0">
                <a:ln>
                  <a:noFill/>
                </a:ln>
                <a:solidFill>
                  <a:srgbClr val="000000"/>
                </a:solidFill>
                <a:effectLst/>
                <a:latin typeface="ff2"/>
              </a:rPr>
              <a:t>Features</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a:ln>
                  <a:noFill/>
                </a:ln>
                <a:solidFill>
                  <a:srgbClr val="000000"/>
                </a:solidFill>
                <a:effectLst/>
                <a:latin typeface="ff2"/>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(1)</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Interface with either 4-bit or 8-bit microprocessor.(2)</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Display data RAM(3) Character generator ROM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endParaRPr kumimoji="0" lang="en-US" altLang="en-US"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0" i="0" u="none" strike="noStrike" cap="none" normalizeH="0" baseline="0">
                <a:ln>
                  <a:noFill/>
                </a:ln>
                <a:solidFill>
                  <a:srgbClr val="000000"/>
                </a:solidFill>
                <a:effectLst/>
                <a:latin typeface="ff6"/>
              </a:rPr>
              <a:t>AUTOMATIC WATER GARDENING SYSTEM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Dept of ECE,ATRI Page no-13(4). 160 different 5 7 dot-matrix character patterns.(5) Numerous instructions(6).Clear Display, Cursor Home, Display ON/OFF, Cursor ON/OFF ,Blink Character,Cursor Shift, Display Shift.(7) Built-in reset circuit is triggered at power ON.(8). Built-in oscillator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52" name="Picture 4">
            <a:extLst>
              <a:ext uri="{FF2B5EF4-FFF2-40B4-BE49-F238E27FC236}">
                <a16:creationId xmlns="" xmlns:a16="http://schemas.microsoft.com/office/drawing/2014/main" id="{FED8BC5F-584E-4723-AAFA-CF9AC9EE3A43}"/>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386050" y="1782763"/>
            <a:ext cx="7429500" cy="2743200"/>
          </a:xfrm>
          <a:prstGeom prst="rect">
            <a:avLst/>
          </a:prstGeom>
          <a:noFill/>
          <a:extLst>
            <a:ext uri="{909E8E84-426E-40DD-AFC4-6F175D3DCCD1}">
              <a14:hiddenFill xmlns="" xmlns:a14="http://schemas.microsoft.com/office/drawing/2010/main">
                <a:solidFill>
                  <a:srgbClr val="FFFFFF"/>
                </a:solidFill>
              </a14:hiddenFill>
            </a:ext>
          </a:extLst>
        </p:spPr>
      </p:pic>
      <p:pic>
        <p:nvPicPr>
          <p:cNvPr id="3" name="Picture 2">
            <a:extLst>
              <a:ext uri="{FF2B5EF4-FFF2-40B4-BE49-F238E27FC236}">
                <a16:creationId xmlns="" xmlns:a16="http://schemas.microsoft.com/office/drawing/2014/main" id="{BDA38BF1-89F4-4CE6-9C54-05C735CC7BFB}"/>
              </a:ext>
            </a:extLst>
          </p:cNvPr>
          <p:cNvPicPr>
            <a:picLocks noChangeAspect="1"/>
          </p:cNvPicPr>
          <p:nvPr/>
        </p:nvPicPr>
        <p:blipFill rotWithShape="1">
          <a:blip r:embed="rId3"/>
          <a:srcRect l="-71370" t="79482" r="77070" b="-78559"/>
          <a:stretch/>
        </p:blipFill>
        <p:spPr>
          <a:xfrm>
            <a:off x="-3352800" y="4519432"/>
            <a:ext cx="8461148" cy="8171644"/>
          </a:xfrm>
          <a:prstGeom prst="rect">
            <a:avLst/>
          </a:prstGeom>
          <a:ln>
            <a:noFill/>
          </a:ln>
          <a:effectLst>
            <a:softEdge rad="112500"/>
          </a:effectLst>
        </p:spPr>
      </p:pic>
    </p:spTree>
    <p:extLst>
      <p:ext uri="{BB962C8B-B14F-4D97-AF65-F5344CB8AC3E}">
        <p14:creationId xmlns="" xmlns:p14="http://schemas.microsoft.com/office/powerpoint/2010/main" val="23783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457200" y="190103"/>
            <a:ext cx="8229600" cy="1143000"/>
          </a:xfrm>
        </p:spPr>
        <p:txBody>
          <a:bodyPr>
            <a:normAutofit fontScale="90000"/>
          </a:bodyPr>
          <a:lstStyle/>
          <a:p>
            <a:r>
              <a:rPr lang="en-US" sz="2200" spc="25" dirty="0" smtClean="0">
                <a:latin typeface="RobotoRegular"/>
                <a:cs typeface="RobotoRegular"/>
              </a:rPr>
              <a:t>TECHNICAL DETAILS </a:t>
            </a:r>
            <a:r>
              <a:rPr lang="en-US" sz="5400" b="1" dirty="0" smtClean="0"/>
              <a:t/>
            </a:r>
            <a:br>
              <a:rPr lang="en-US" sz="5400" b="1" dirty="0" smtClean="0"/>
            </a:br>
            <a:r>
              <a:rPr lang="en-US" sz="5400" b="1" dirty="0" smtClean="0"/>
              <a:t>SOIL </a:t>
            </a:r>
            <a:r>
              <a:rPr lang="en-US" sz="5400" b="1" dirty="0"/>
              <a:t>SENSOR</a:t>
            </a:r>
            <a:endParaRPr lang="en-US" sz="5400" dirty="0"/>
          </a:p>
        </p:txBody>
      </p:sp>
      <p:sp>
        <p:nvSpPr>
          <p:cNvPr id="1048621" name="Content Placeholder 2"/>
          <p:cNvSpPr>
            <a:spLocks noGrp="1"/>
          </p:cNvSpPr>
          <p:nvPr>
            <p:ph idx="1"/>
          </p:nvPr>
        </p:nvSpPr>
        <p:spPr>
          <a:xfrm>
            <a:off x="723900" y="1370805"/>
            <a:ext cx="7696200" cy="4984751"/>
          </a:xfrm>
        </p:spPr>
        <p:txBody>
          <a:bodyPr>
            <a:normAutofit/>
          </a:bodyPr>
          <a:lstStyle/>
          <a:p>
            <a:r>
              <a:rPr lang="en-US" sz="2000" dirty="0"/>
              <a:t>Measure the loss of moisture over time due to evaporation and plant uptake.</a:t>
            </a:r>
          </a:p>
          <a:p>
            <a:r>
              <a:rPr lang="en-US" sz="2000" dirty="0"/>
              <a:t>Evaluate optimum soil moisture contents for various species of plants.</a:t>
            </a:r>
          </a:p>
          <a:p>
            <a:r>
              <a:rPr lang="en-US" sz="2000" dirty="0"/>
              <a:t>Monitor soil moisture content to control irrigation in greenhouses.</a:t>
            </a:r>
          </a:p>
          <a:p>
            <a:r>
              <a:rPr lang="en-US" sz="2000" dirty="0"/>
              <a:t>The entire sensor can be placed vertically, but because soil moisture often varies by depth, </a:t>
            </a:r>
            <a:r>
              <a:rPr lang="en-US" sz="2000" dirty="0" err="1"/>
              <a:t>thisis</a:t>
            </a:r>
            <a:r>
              <a:rPr lang="en-US" sz="2000" dirty="0"/>
              <a:t> not usually the desired orientation. To position the sensor, use a thin implement such as a trenching shovel to make a pilot hole in the soil. Place the sensor into the hole, making sure the entire length of the sensor is covered. Press down on the soil along either side of the sensor with your fingers</a:t>
            </a:r>
          </a:p>
          <a:p>
            <a:endParaRPr lang="en-US" sz="4400" dirty="0"/>
          </a:p>
          <a:p>
            <a:endParaRPr lang="en-US" sz="4400" dirty="0"/>
          </a:p>
          <a:p>
            <a:endParaRPr lang="en-US" sz="7200" dirty="0"/>
          </a:p>
          <a:p>
            <a:pPr marL="0" indent="0" algn="just">
              <a:buNone/>
            </a:pPr>
            <a:endParaRPr lang="en-US" sz="2800" dirty="0">
              <a:latin typeface="Palatino Linotype" pitchFamily="18" charset="0"/>
            </a:endParaRP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 xmlns:a16="http://schemas.microsoft.com/office/drawing/2014/main" id="{E744D5EB-1BA5-4263-B809-DC5D43DC212D}"/>
              </a:ext>
            </a:extLst>
          </p:cNvPr>
          <p:cNvSpPr>
            <a:spLocks noChangeArrowheads="1"/>
          </p:cNvSpPr>
          <p:nvPr/>
        </p:nvSpPr>
        <p:spPr bwMode="auto">
          <a:xfrm>
            <a:off x="0" y="0"/>
            <a:ext cx="0" cy="0"/>
          </a:xfrm>
          <a:prstGeom prst="rect">
            <a:avLst/>
          </a:prstGeom>
          <a:solidFill>
            <a:srgbClr val="E9E9E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A liquid crystal display (LCD) is a thin, flat display device made up of any number of color ormonochrome pixels arrayed in front of a light source or reflector. Each pixel consists of a columnof liquid crystal molecules suspended between two transparent electrodes, and two polarizingfilters, the axes of polarity of which are perpendicular to each other. Without the liquid crystals between them, light passing through one would be blocked by the other. The liquid crystal twiststhe polarization of light entering one filter to allow it to pass through the other.</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0" b="1" i="0" u="none" strike="noStrike" cap="none" normalizeH="0" baseline="0">
                <a:ln>
                  <a:noFill/>
                </a:ln>
                <a:solidFill>
                  <a:srgbClr val="000000"/>
                </a:solidFill>
                <a:effectLst/>
                <a:latin typeface="ff2"/>
              </a:rPr>
              <a:t>Features</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a:ln>
                  <a:noFill/>
                </a:ln>
                <a:solidFill>
                  <a:srgbClr val="000000"/>
                </a:solidFill>
                <a:effectLst/>
                <a:latin typeface="ff2"/>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(1)</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Interface with either 4-bit or 8-bit microprocessor.(2)</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Display data RAM(3) Character generator ROM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endParaRPr kumimoji="0" lang="en-US" altLang="en-US"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0" i="0" u="none" strike="noStrike" cap="none" normalizeH="0" baseline="0">
                <a:ln>
                  <a:noFill/>
                </a:ln>
                <a:solidFill>
                  <a:srgbClr val="000000"/>
                </a:solidFill>
                <a:effectLst/>
                <a:latin typeface="ff6"/>
              </a:rPr>
              <a:t>AUTOMATIC WATER GARDENING SYSTEM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Dept of ECE,ATRI Page no-13(4). 160 different 5 7 dot-matrix character patterns.(5) Numerous instructions(6).Clear Display, Cursor Home, Display ON/OFF, Cursor ON/OFF ,Blink Character,Cursor Shift, Display Shift.(7) Built-in reset circuit is triggered at power ON.(8). Built-in oscillator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52" name="Picture 4">
            <a:extLst>
              <a:ext uri="{FF2B5EF4-FFF2-40B4-BE49-F238E27FC236}">
                <a16:creationId xmlns="" xmlns:a16="http://schemas.microsoft.com/office/drawing/2014/main" id="{FED8BC5F-584E-4723-AAFA-CF9AC9EE3A43}"/>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386050" y="1782763"/>
            <a:ext cx="7429500" cy="2743200"/>
          </a:xfrm>
          <a:prstGeom prst="rect">
            <a:avLst/>
          </a:prstGeom>
          <a:noFill/>
          <a:extLst>
            <a:ext uri="{909E8E84-426E-40DD-AFC4-6F175D3DCCD1}">
              <a14:hiddenFill xmlns="" xmlns:a14="http://schemas.microsoft.com/office/drawing/2010/main">
                <a:solidFill>
                  <a:srgbClr val="FFFFFF"/>
                </a:solidFill>
              </a14:hiddenFill>
            </a:ext>
          </a:extLst>
        </p:spPr>
      </p:pic>
      <p:pic>
        <p:nvPicPr>
          <p:cNvPr id="4" name="Picture 3">
            <a:extLst>
              <a:ext uri="{FF2B5EF4-FFF2-40B4-BE49-F238E27FC236}">
                <a16:creationId xmlns="" xmlns:a16="http://schemas.microsoft.com/office/drawing/2014/main" id="{6A0B530E-D07F-4660-9D94-87E93E469CCF}"/>
              </a:ext>
            </a:extLst>
          </p:cNvPr>
          <p:cNvPicPr>
            <a:picLocks noChangeAspect="1"/>
          </p:cNvPicPr>
          <p:nvPr/>
        </p:nvPicPr>
        <p:blipFill rotWithShape="1">
          <a:blip r:embed="rId3"/>
          <a:srcRect l="30690" t="-1612" r="41688" b="37097"/>
          <a:stretch/>
        </p:blipFill>
        <p:spPr>
          <a:xfrm>
            <a:off x="3543300" y="5167313"/>
            <a:ext cx="2057400" cy="1143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95264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446314" y="319088"/>
            <a:ext cx="8229600" cy="1143000"/>
          </a:xfrm>
        </p:spPr>
        <p:txBody>
          <a:bodyPr>
            <a:normAutofit fontScale="90000"/>
          </a:bodyPr>
          <a:lstStyle/>
          <a:p>
            <a:r>
              <a:rPr lang="en-US" sz="2200" spc="25" dirty="0" smtClean="0">
                <a:latin typeface="RobotoRegular"/>
                <a:cs typeface="RobotoRegular"/>
              </a:rPr>
              <a:t>TECHNICAL DETAILS </a:t>
            </a:r>
            <a:r>
              <a:rPr lang="en-US" sz="5400" b="1" dirty="0" smtClean="0"/>
              <a:t/>
            </a:r>
            <a:br>
              <a:rPr lang="en-US" sz="5400" b="1" dirty="0" smtClean="0"/>
            </a:br>
            <a:r>
              <a:rPr lang="en-US" sz="5400" b="1" dirty="0" smtClean="0"/>
              <a:t>DC </a:t>
            </a:r>
            <a:r>
              <a:rPr lang="en-US" sz="5400" b="1" dirty="0"/>
              <a:t>MOTOR</a:t>
            </a:r>
            <a:endParaRPr lang="en-US" sz="5400" dirty="0"/>
          </a:p>
        </p:txBody>
      </p:sp>
      <p:sp>
        <p:nvSpPr>
          <p:cNvPr id="1048621" name="Content Placeholder 2"/>
          <p:cNvSpPr>
            <a:spLocks noGrp="1"/>
          </p:cNvSpPr>
          <p:nvPr>
            <p:ph idx="1"/>
          </p:nvPr>
        </p:nvSpPr>
        <p:spPr>
          <a:xfrm>
            <a:off x="498566" y="1371599"/>
            <a:ext cx="8229600" cy="4984751"/>
          </a:xfrm>
        </p:spPr>
        <p:txBody>
          <a:bodyPr>
            <a:normAutofit/>
          </a:bodyPr>
          <a:lstStyle/>
          <a:p>
            <a:pPr marL="0" indent="0" algn="just">
              <a:buNone/>
            </a:pPr>
            <a:r>
              <a:rPr lang="en-US" dirty="0"/>
              <a:t>          </a:t>
            </a:r>
            <a:r>
              <a:rPr lang="en-US" sz="2400" dirty="0"/>
              <a:t>A DC motor is designed to run on DC electric power. Two examples of pure DC designs </a:t>
            </a:r>
            <a:r>
              <a:rPr lang="en-US" sz="2400" dirty="0" err="1"/>
              <a:t>areMichael</a:t>
            </a:r>
            <a:r>
              <a:rPr lang="en-US" sz="2400" dirty="0"/>
              <a:t> Faraday's homopolar motor (which is uncommon), and the ball </a:t>
            </a:r>
            <a:r>
              <a:rPr lang="en-US" sz="2400" dirty="0" err="1"/>
              <a:t>bearin</a:t>
            </a:r>
            <a:r>
              <a:rPr lang="en-US" sz="2400" dirty="0"/>
              <a:t> motor, which is (</a:t>
            </a:r>
            <a:r>
              <a:rPr lang="en-US" sz="2400" dirty="0" err="1"/>
              <a:t>sofar</a:t>
            </a:r>
            <a:r>
              <a:rPr lang="en-US" sz="2400" dirty="0"/>
              <a:t>) a novelty. By far the most common DC motor types are the brushed and brushless types, </a:t>
            </a:r>
            <a:r>
              <a:rPr lang="en-US" sz="2400" dirty="0" err="1"/>
              <a:t>whichuse</a:t>
            </a:r>
            <a:r>
              <a:rPr lang="en-US" sz="2400" dirty="0"/>
              <a:t> internal and external commutation respectively to create an oscillating AC current from </a:t>
            </a:r>
            <a:r>
              <a:rPr lang="en-US" sz="2400" dirty="0" err="1"/>
              <a:t>theDC</a:t>
            </a:r>
            <a:r>
              <a:rPr lang="en-US" sz="2400" dirty="0"/>
              <a:t> source -- so they are not purely DC machines in a strict sense</a:t>
            </a:r>
          </a:p>
          <a:p>
            <a:pPr algn="just"/>
            <a:endParaRPr lang="en-US" sz="4400" dirty="0"/>
          </a:p>
          <a:p>
            <a:pPr algn="just"/>
            <a:endParaRPr lang="en-US" sz="7200" dirty="0"/>
          </a:p>
          <a:p>
            <a:pPr marL="0" indent="0" algn="just">
              <a:buNone/>
            </a:pPr>
            <a:endParaRPr lang="en-US" sz="2800" dirty="0">
              <a:latin typeface="Palatino Linotype" pitchFamily="18" charset="0"/>
            </a:endParaRPr>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 xmlns:a16="http://schemas.microsoft.com/office/drawing/2014/main" id="{E744D5EB-1BA5-4263-B809-DC5D43DC212D}"/>
              </a:ext>
            </a:extLst>
          </p:cNvPr>
          <p:cNvSpPr>
            <a:spLocks noChangeArrowheads="1"/>
          </p:cNvSpPr>
          <p:nvPr/>
        </p:nvSpPr>
        <p:spPr bwMode="auto">
          <a:xfrm>
            <a:off x="0" y="0"/>
            <a:ext cx="0" cy="0"/>
          </a:xfrm>
          <a:prstGeom prst="rect">
            <a:avLst/>
          </a:prstGeom>
          <a:solidFill>
            <a:srgbClr val="E9E9E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A liquid crystal display (LCD) is a thin, flat display device made up of any number of color ormonochrome pixels arrayed in front of a light source or reflector. Each pixel consists of a columnof liquid crystal molecules suspended between two transparent electrodes, and two polarizingfilters, the axes of polarity of which are perpendicular to each other. Without the liquid crystals between them, light passing through one would be blocked by the other. The liquid crystal twiststhe polarization of light entering one filter to allow it to pass through the other.</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0" b="1" i="0" u="none" strike="noStrike" cap="none" normalizeH="0" baseline="0">
                <a:ln>
                  <a:noFill/>
                </a:ln>
                <a:solidFill>
                  <a:srgbClr val="000000"/>
                </a:solidFill>
                <a:effectLst/>
                <a:latin typeface="ff2"/>
              </a:rPr>
              <a:t>Features</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a:ln>
                  <a:noFill/>
                </a:ln>
                <a:solidFill>
                  <a:srgbClr val="000000"/>
                </a:solidFill>
                <a:effectLst/>
                <a:latin typeface="ff2"/>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(1)</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Interface with either 4-bit or 8-bit microprocessor.(2)</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600" b="0" i="0" u="none" strike="noStrike" cap="none" normalizeH="0" baseline="0">
                <a:ln>
                  <a:noFill/>
                </a:ln>
                <a:solidFill>
                  <a:srgbClr val="000000"/>
                </a:solidFill>
                <a:effectLst/>
                <a:latin typeface="ff7"/>
              </a:rPr>
              <a:t> </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Display data RAM(3) Character generator ROM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r>
              <a:rPr kumimoji="0" lang="en-US" altLang="en-US" sz="1200" b="0" i="0" u="none" strike="noStrike" cap="none" normalizeH="0" baseline="0">
                <a:ln>
                  <a:noFill/>
                </a:ln>
                <a:solidFill>
                  <a:srgbClr val="000000"/>
                </a:solidFill>
                <a:effectLst/>
                <a:latin typeface="Roboto" panose="02000000000000000000" pitchFamily="2" charset="0"/>
              </a:rPr>
              <a:t>  </a:t>
            </a:r>
            <a:r>
              <a:rPr kumimoji="0" lang="en-US" altLang="en-US" sz="17200" b="0" i="0" u="none" strike="noStrike" cap="none" normalizeH="0" baseline="0">
                <a:ln>
                  <a:noFill/>
                </a:ln>
                <a:solidFill>
                  <a:srgbClr val="000000"/>
                </a:solidFill>
                <a:effectLst/>
                <a:latin typeface="Roboto" panose="02000000000000000000" pitchFamily="2" charset="0"/>
              </a:rPr>
              <a:t>              </a:t>
            </a:r>
            <a:endParaRPr kumimoji="0" lang="en-US" altLang="en-US"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Roboto" panose="02000000000000000000" pitchFamily="2"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0" i="0" u="none" strike="noStrike" cap="none" normalizeH="0" baseline="0">
                <a:ln>
                  <a:noFill/>
                </a:ln>
                <a:solidFill>
                  <a:srgbClr val="000000"/>
                </a:solidFill>
                <a:effectLst/>
                <a:latin typeface="ff6"/>
              </a:rPr>
              <a:t>AUTOMATIC WATER GARDENING SYSTEM</a:t>
            </a:r>
            <a:endParaRPr kumimoji="0" lang="en-US" altLang="en-US" sz="12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0" i="0" u="none" strike="noStrike" cap="none" normalizeH="0" baseline="0">
                <a:ln>
                  <a:noFill/>
                </a:ln>
                <a:solidFill>
                  <a:srgbClr val="000000"/>
                </a:solidFill>
                <a:effectLst/>
                <a:latin typeface="ff6"/>
              </a:rPr>
              <a:t>Dept of ECE,ATRI Page no-13(4). 160 different 5 7 dot-matrix character patterns.(5) Numerous instructions(6).Clear Display, Cursor Home, Display ON/OFF, Cursor ON/OFF ,Blink Character,Cursor Shift, Display Shift.(7) Built-in reset circuit is triggered at power ON.(8). Built-in oscillator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52" name="Picture 4">
            <a:extLst>
              <a:ext uri="{FF2B5EF4-FFF2-40B4-BE49-F238E27FC236}">
                <a16:creationId xmlns="" xmlns:a16="http://schemas.microsoft.com/office/drawing/2014/main" id="{FED8BC5F-584E-4723-AAFA-CF9AC9EE3A43}"/>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386050" y="1782763"/>
            <a:ext cx="7429500" cy="2743200"/>
          </a:xfrm>
          <a:prstGeom prst="rect">
            <a:avLst/>
          </a:prstGeom>
          <a:noFill/>
          <a:extLst>
            <a:ext uri="{909E8E84-426E-40DD-AFC4-6F175D3DCCD1}">
              <a14:hiddenFill xmlns="" xmlns:a14="http://schemas.microsoft.com/office/drawing/2010/main">
                <a:solidFill>
                  <a:srgbClr val="FFFFFF"/>
                </a:solidFill>
              </a14:hiddenFill>
            </a:ext>
          </a:extLst>
        </p:spPr>
      </p:pic>
      <p:pic>
        <p:nvPicPr>
          <p:cNvPr id="3" name="Picture 2">
            <a:extLst>
              <a:ext uri="{FF2B5EF4-FFF2-40B4-BE49-F238E27FC236}">
                <a16:creationId xmlns="" xmlns:a16="http://schemas.microsoft.com/office/drawing/2014/main" id="{0B41F6C0-47F0-40D2-8F6E-42F71A2F2FA4}"/>
              </a:ext>
            </a:extLst>
          </p:cNvPr>
          <p:cNvPicPr>
            <a:picLocks noChangeAspect="1"/>
          </p:cNvPicPr>
          <p:nvPr/>
        </p:nvPicPr>
        <p:blipFill rotWithShape="1">
          <a:blip r:embed="rId3"/>
          <a:srcRect l="148" t="2689" r="64212" b="-8602"/>
          <a:stretch/>
        </p:blipFill>
        <p:spPr>
          <a:xfrm>
            <a:off x="2743200" y="4442914"/>
            <a:ext cx="2939143" cy="18764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2894864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p:txBody>
          <a:bodyPr>
            <a:normAutofit/>
          </a:bodyPr>
          <a:lstStyle/>
          <a:p>
            <a:r>
              <a:rPr lang="en-US" sz="2000" spc="25" dirty="0" smtClean="0">
                <a:latin typeface="RobotoRegular"/>
                <a:cs typeface="RobotoRegular"/>
              </a:rPr>
              <a:t>TECHNICAL DETAILS </a:t>
            </a:r>
            <a:r>
              <a:rPr lang="en-US" sz="3600" b="1" dirty="0" smtClean="0"/>
              <a:t/>
            </a:r>
            <a:br>
              <a:rPr lang="en-US" sz="3600" b="1" dirty="0" smtClean="0"/>
            </a:br>
            <a:r>
              <a:rPr lang="en-US" sz="4000" b="1" dirty="0" smtClean="0"/>
              <a:t>CIRCUIT </a:t>
            </a:r>
            <a:r>
              <a:rPr lang="en-US" sz="4000" b="1" dirty="0"/>
              <a:t>WORKING</a:t>
            </a:r>
            <a:endParaRPr lang="en-US" sz="3600" dirty="0"/>
          </a:p>
        </p:txBody>
      </p:sp>
      <p:sp>
        <p:nvSpPr>
          <p:cNvPr id="1048622" name="Date Placeholder 3"/>
          <p:cNvSpPr>
            <a:spLocks noGrp="1"/>
          </p:cNvSpPr>
          <p:nvPr>
            <p:ph type="dt" sz="half" idx="10"/>
          </p:nvPr>
        </p:nvSpPr>
        <p:spPr/>
        <p:txBody>
          <a:bodyPr/>
          <a:lstStyle/>
          <a:p>
            <a:fld id="{11589B79-28B0-4D12-A297-DE5897E9723E}" type="datetime1">
              <a:rPr lang="en-US" smtClean="0"/>
              <a:pPr/>
              <a:t>3/27/2020</a:t>
            </a:fld>
            <a:endParaRPr lang="en-US"/>
          </a:p>
        </p:txBody>
      </p:sp>
      <p:sp>
        <p:nvSpPr>
          <p:cNvPr id="1048623" name="Footer Placeholder 4"/>
          <p:cNvSpPr>
            <a:spLocks noGrp="1"/>
          </p:cNvSpPr>
          <p:nvPr>
            <p:ph type="ftr" sz="quarter" idx="11"/>
          </p:nvPr>
        </p:nvSpPr>
        <p:spPr/>
        <p:txBody>
          <a:bodyPr/>
          <a:lstStyle/>
          <a:p>
            <a:r>
              <a:rPr lang="en-US"/>
              <a:t>JEPPIAAR INSTITUTE OF TECHNOLOGY</a:t>
            </a:r>
          </a:p>
        </p:txBody>
      </p:sp>
      <p:sp>
        <p:nvSpPr>
          <p:cNvPr id="1048624"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1048625"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a:p>
            <a:pPr algn="ctr"/>
            <a:r>
              <a:rPr lang="en-US" dirty="0"/>
              <a:t>Pay 6000 fee also.. Review will be conducted as per </a:t>
            </a:r>
            <a:r>
              <a:rPr lang="en-US" dirty="0" err="1"/>
              <a:t>schedule.partial</a:t>
            </a:r>
            <a:r>
              <a:rPr lang="en-US" dirty="0"/>
              <a:t> output, 2 chapters of the report ( abstract, Introduction, Literature Review) without fail. </a:t>
            </a:r>
          </a:p>
          <a:p>
            <a:pPr algn="ctr"/>
            <a:r>
              <a:rPr lang="en-US" dirty="0"/>
              <a:t>Pay 6000 fee also.. Review will be conducted as per schedule.</a:t>
            </a:r>
          </a:p>
        </p:txBody>
      </p:sp>
      <p:sp>
        <p:nvSpPr>
          <p:cNvPr id="3" name="Content Placeholder 2">
            <a:extLst>
              <a:ext uri="{FF2B5EF4-FFF2-40B4-BE49-F238E27FC236}">
                <a16:creationId xmlns="" xmlns:a16="http://schemas.microsoft.com/office/drawing/2014/main" id="{08B593D5-564D-4A70-8C29-0420E8E66822}"/>
              </a:ext>
            </a:extLst>
          </p:cNvPr>
          <p:cNvSpPr>
            <a:spLocks noGrp="1"/>
          </p:cNvSpPr>
          <p:nvPr>
            <p:ph idx="1"/>
          </p:nvPr>
        </p:nvSpPr>
        <p:spPr/>
        <p:txBody>
          <a:bodyPr>
            <a:normAutofit fontScale="77500" lnSpcReduction="20000"/>
          </a:bodyPr>
          <a:lstStyle/>
          <a:p>
            <a:pPr marL="0" indent="0">
              <a:buNone/>
            </a:pPr>
            <a:r>
              <a:rPr lang="en-US" b="1" dirty="0"/>
              <a:t> </a:t>
            </a:r>
            <a:endParaRPr lang="en-US" dirty="0"/>
          </a:p>
          <a:p>
            <a:pPr marL="0" indent="0" algn="just">
              <a:buNone/>
            </a:pPr>
            <a:r>
              <a:rPr lang="en-US" sz="3100" dirty="0"/>
              <a:t>           When the soil is dry then there would be high resistance which will allow the flow of current and transistor T2 will get switch on, this will let the current flow towards the diode and thus relay will get switch on. When the relay gets switched on, 230V current will be supplied to water pump and water will be supplied to the plants. As soon as soil gets wet; two probes of the circuit will conduct electricity due to presence of the ions in the soil and soon transistor T1 will get switch on due to low resistance between probes, thus switches off the pump and water supply to be stopped. The circuit is also consists of a variable resistor through which sensitivity of probes can be adjusted.</a:t>
            </a:r>
          </a:p>
          <a:p>
            <a:endParaRPr lang="en-IN" dirty="0"/>
          </a:p>
        </p:txBody>
      </p:sp>
    </p:spTree>
    <p:extLst>
      <p:ext uri="{BB962C8B-B14F-4D97-AF65-F5344CB8AC3E}">
        <p14:creationId xmlns="" xmlns:p14="http://schemas.microsoft.com/office/powerpoint/2010/main" val="197524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E05EA0-2448-4B62-B697-266E40DBF3EB}"/>
              </a:ext>
            </a:extLst>
          </p:cNvPr>
          <p:cNvSpPr>
            <a:spLocks noGrp="1"/>
          </p:cNvSpPr>
          <p:nvPr>
            <p:ph type="title"/>
          </p:nvPr>
        </p:nvSpPr>
        <p:spPr>
          <a:xfrm>
            <a:off x="357158" y="-214338"/>
            <a:ext cx="8229600" cy="1143000"/>
          </a:xfrm>
        </p:spPr>
        <p:txBody>
          <a:bodyPr>
            <a:normAutofit/>
          </a:bodyPr>
          <a:lstStyle/>
          <a:p>
            <a:r>
              <a:rPr lang="en-US" sz="2000" dirty="0" smtClean="0"/>
              <a:t>TECHNICAL DETAILS</a:t>
            </a:r>
            <a:r>
              <a:rPr lang="en-US" dirty="0" smtClean="0"/>
              <a:t/>
            </a:r>
            <a:br>
              <a:rPr lang="en-US" dirty="0" smtClean="0"/>
            </a:br>
            <a:r>
              <a:rPr lang="en-US" sz="3200" b="1" dirty="0" smtClean="0"/>
              <a:t>CIRCUIT DIAGRAM</a:t>
            </a:r>
            <a:endParaRPr lang="en-IN" b="1" dirty="0"/>
          </a:p>
        </p:txBody>
      </p:sp>
      <p:pic>
        <p:nvPicPr>
          <p:cNvPr id="7" name="Content Placeholder 6">
            <a:extLst>
              <a:ext uri="{FF2B5EF4-FFF2-40B4-BE49-F238E27FC236}">
                <a16:creationId xmlns="" xmlns:a16="http://schemas.microsoft.com/office/drawing/2014/main" id="{15917F82-E7DF-4DF1-B467-49441553326B}"/>
              </a:ext>
            </a:extLst>
          </p:cNvPr>
          <p:cNvPicPr>
            <a:picLocks noGrp="1" noChangeAspect="1"/>
          </p:cNvPicPr>
          <p:nvPr>
            <p:ph idx="1"/>
          </p:nvPr>
        </p:nvPicPr>
        <p:blipFill rotWithShape="1">
          <a:blip r:embed="rId3"/>
          <a:srcRect l="-3649" t="-933" r="24820" b="-3991"/>
          <a:stretch/>
        </p:blipFill>
        <p:spPr>
          <a:xfrm>
            <a:off x="0" y="714356"/>
            <a:ext cx="9144000" cy="6316969"/>
          </a:xfrm>
          <a:prstGeom prst="rect">
            <a:avLst/>
          </a:prstGeom>
          <a:ln>
            <a:noFill/>
          </a:ln>
          <a:effectLst>
            <a:softEdge rad="112500"/>
          </a:effectLst>
        </p:spPr>
      </p:pic>
      <p:sp>
        <p:nvSpPr>
          <p:cNvPr id="4" name="Date Placeholder 3">
            <a:extLst>
              <a:ext uri="{FF2B5EF4-FFF2-40B4-BE49-F238E27FC236}">
                <a16:creationId xmlns="" xmlns:a16="http://schemas.microsoft.com/office/drawing/2014/main" id="{52A04062-4442-40ED-AE20-BC5ED955318B}"/>
              </a:ext>
            </a:extLst>
          </p:cNvPr>
          <p:cNvSpPr>
            <a:spLocks noGrp="1"/>
          </p:cNvSpPr>
          <p:nvPr>
            <p:ph type="dt" sz="half" idx="10"/>
          </p:nvPr>
        </p:nvSpPr>
        <p:spPr/>
        <p:txBody>
          <a:bodyPr/>
          <a:lstStyle/>
          <a:p>
            <a:fld id="{11589B79-28B0-4D12-A297-DE5897E9723E}" type="datetime1">
              <a:rPr lang="en-US" smtClean="0"/>
              <a:pPr/>
              <a:t>3/27/2020</a:t>
            </a:fld>
            <a:endParaRPr lang="en-US"/>
          </a:p>
        </p:txBody>
      </p:sp>
      <p:sp>
        <p:nvSpPr>
          <p:cNvPr id="5" name="Footer Placeholder 4">
            <a:extLst>
              <a:ext uri="{FF2B5EF4-FFF2-40B4-BE49-F238E27FC236}">
                <a16:creationId xmlns="" xmlns:a16="http://schemas.microsoft.com/office/drawing/2014/main" id="{2A17EFE1-6E5C-46E7-8BBC-3D616AFD0982}"/>
              </a:ext>
            </a:extLst>
          </p:cNvPr>
          <p:cNvSpPr>
            <a:spLocks noGrp="1"/>
          </p:cNvSpPr>
          <p:nvPr>
            <p:ph type="ftr" sz="quarter" idx="11"/>
          </p:nvPr>
        </p:nvSpPr>
        <p:spPr/>
        <p:txBody>
          <a:bodyPr/>
          <a:lstStyle/>
          <a:p>
            <a:r>
              <a:rPr lang="en-US"/>
              <a:t>JEPPIAAR INSTITUTE OF TECHNOLOGY</a:t>
            </a:r>
          </a:p>
        </p:txBody>
      </p:sp>
      <p:sp>
        <p:nvSpPr>
          <p:cNvPr id="6" name="Slide Number Placeholder 5">
            <a:extLst>
              <a:ext uri="{FF2B5EF4-FFF2-40B4-BE49-F238E27FC236}">
                <a16:creationId xmlns="" xmlns:a16="http://schemas.microsoft.com/office/drawing/2014/main" id="{23ED9323-18C8-4435-9DEA-8B8448D386C8}"/>
              </a:ext>
            </a:extLst>
          </p:cNvPr>
          <p:cNvSpPr>
            <a:spLocks noGrp="1"/>
          </p:cNvSpPr>
          <p:nvPr>
            <p:ph type="sldNum" sz="quarter" idx="12"/>
          </p:nvPr>
        </p:nvSpPr>
        <p:spPr/>
        <p:txBody>
          <a:bodyPr/>
          <a:lstStyle/>
          <a:p>
            <a:fld id="{E5CA2188-4EE7-4F69-AE19-AF999E6A737F}" type="slidenum">
              <a:rPr lang="en-US" smtClean="0"/>
              <a:pPr/>
              <a:t>9</a:t>
            </a:fld>
            <a:endParaRPr lang="en-US"/>
          </a:p>
        </p:txBody>
      </p:sp>
    </p:spTree>
    <p:extLst>
      <p:ext uri="{BB962C8B-B14F-4D97-AF65-F5344CB8AC3E}">
        <p14:creationId xmlns="" xmlns:p14="http://schemas.microsoft.com/office/powerpoint/2010/main" val="2846314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640</Words>
  <Application>Microsoft Office PowerPoint</Application>
  <PresentationFormat>On-screen Show (4:3)</PresentationFormat>
  <Paragraphs>201</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Subject: Microprocessor and Microcontroller Title: Automated water sprinkler using 8086 microprocessor</vt:lpstr>
      <vt:lpstr>OBJECTIVE</vt:lpstr>
      <vt:lpstr> BLOCK DIAGRAM OF AUTOMATIC WATERING SYSTEM</vt:lpstr>
      <vt:lpstr>LCD (Liquid Crystal Diode)</vt:lpstr>
      <vt:lpstr>TECHNICAL DETAILS  RELAYS</vt:lpstr>
      <vt:lpstr>TECHNICAL DETAILS  SOIL SENSOR</vt:lpstr>
      <vt:lpstr>TECHNICAL DETAILS  DC MOTOR</vt:lpstr>
      <vt:lpstr>TECHNICAL DETAILS  CIRCUIT WORKING</vt:lpstr>
      <vt:lpstr>TECHNICAL DETAILS CIRCUIT DIAGRAM</vt:lpstr>
      <vt:lpstr>Slide 10</vt:lpstr>
      <vt:lpstr>Slide 11</vt:lpstr>
      <vt:lpstr>FUTURE SCOPE</vt:lpstr>
      <vt:lpstr>REFERENCE</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ahilan</cp:lastModifiedBy>
  <cp:revision>19</cp:revision>
  <dcterms:created xsi:type="dcterms:W3CDTF">2015-04-06T06:42:07Z</dcterms:created>
  <dcterms:modified xsi:type="dcterms:W3CDTF">2020-03-27T14:50:19Z</dcterms:modified>
</cp:coreProperties>
</file>