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5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5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6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3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9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7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7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7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40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64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4D986-3ADC-4C6D-9F93-42B2C1206B3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94BC-45CD-478A-B857-F5E82D61B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:Wireless Networks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CONCEPT OF GPRS 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1.Thennarasu .P                                      210617106079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2.Adithyan.S                                           210617106001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3.  </a:t>
            </a:r>
            <a:r>
              <a:rPr lang="en-US" sz="2000" b="1" dirty="0" err="1" smtClean="0">
                <a:solidFill>
                  <a:schemeClr val="tx1"/>
                </a:solidFill>
                <a:latin typeface="Palatino Linotype" pitchFamily="18" charset="0"/>
              </a:rPr>
              <a:t>Siva.A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                                                 210617106075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4.Raj.O                                                      210617106065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5.Karunya.A                                            210617106047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6.Divya.R                                                 210617106027</a:t>
            </a: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Electronics </a:t>
            </a:r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and </a:t>
            </a:r>
            <a:r>
              <a:rPr lang="en-IN" sz="2200" b="1" dirty="0" smtClean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communication Engineering</a:t>
            </a:r>
            <a:endParaRPr lang="en-IN" sz="2200" b="1" dirty="0">
              <a:solidFill>
                <a:srgbClr val="0070C0"/>
              </a:solidFill>
              <a:latin typeface="Palatino Linotype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=""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17" name="TextBox 4"/>
          <p:cNvSpPr txBox="1"/>
          <p:nvPr/>
        </p:nvSpPr>
        <p:spPr>
          <a:xfrm>
            <a:off x="762000" y="792480"/>
            <a:ext cx="3128100" cy="1754326"/>
          </a:xfrm>
          <a:prstGeom prst="rect">
            <a:avLst/>
          </a:prstGeom>
          <a:solidFill>
            <a:schemeClr val="accent1">
              <a:alpha val="3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BASE STATION SYSTEM (BSS)</a:t>
            </a:r>
          </a:p>
          <a:p>
            <a:r>
              <a:rPr lang="en-US" dirty="0"/>
              <a:t>● BSS needs enhancement to</a:t>
            </a:r>
          </a:p>
          <a:p>
            <a:r>
              <a:rPr lang="en-US" dirty="0"/>
              <a:t>recognize and send packet </a:t>
            </a:r>
            <a:r>
              <a:rPr lang="en-US" dirty="0" smtClean="0"/>
              <a:t>data</a:t>
            </a:r>
          </a:p>
          <a:p>
            <a:r>
              <a:rPr lang="en-US" dirty="0"/>
              <a:t>● BSS includes BTS (Base</a:t>
            </a:r>
          </a:p>
          <a:p>
            <a:r>
              <a:rPr lang="en-US" dirty="0"/>
              <a:t>Transceiver Station) and MS</a:t>
            </a:r>
          </a:p>
          <a:p>
            <a:r>
              <a:rPr lang="en-US" dirty="0"/>
              <a:t>(Mobile Station)</a:t>
            </a:r>
          </a:p>
        </p:txBody>
      </p:sp>
      <p:sp>
        <p:nvSpPr>
          <p:cNvPr id="1048618" name="TextBox 5"/>
          <p:cNvSpPr txBox="1"/>
          <p:nvPr/>
        </p:nvSpPr>
        <p:spPr>
          <a:xfrm>
            <a:off x="4876800" y="816429"/>
            <a:ext cx="3581686" cy="2031325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NETWORK SUB-SYSTEM (NSS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● </a:t>
            </a:r>
            <a:r>
              <a:rPr lang="en-US" dirty="0"/>
              <a:t>It consists of a number of SGSN</a:t>
            </a:r>
          </a:p>
          <a:p>
            <a:r>
              <a:rPr lang="en-US" dirty="0"/>
              <a:t>(Serving GPRS Support Node)</a:t>
            </a:r>
          </a:p>
          <a:p>
            <a:r>
              <a:rPr lang="en-US" dirty="0"/>
              <a:t>● Also consists of a number of MSC</a:t>
            </a:r>
          </a:p>
          <a:p>
            <a:r>
              <a:rPr lang="en-US" dirty="0"/>
              <a:t>(Mobile-Service Switching Center)</a:t>
            </a:r>
          </a:p>
          <a:p>
            <a:r>
              <a:rPr lang="en-US" dirty="0"/>
              <a:t>● Helps in authentication, operation</a:t>
            </a:r>
          </a:p>
          <a:p>
            <a:r>
              <a:rPr lang="en-US" dirty="0"/>
              <a:t>and maintenance of subsystems</a:t>
            </a:r>
          </a:p>
        </p:txBody>
      </p:sp>
      <p:sp>
        <p:nvSpPr>
          <p:cNvPr id="1048619" name="TextBox 6"/>
          <p:cNvSpPr txBox="1"/>
          <p:nvPr/>
        </p:nvSpPr>
        <p:spPr>
          <a:xfrm>
            <a:off x="838200" y="3657600"/>
            <a:ext cx="3487430" cy="2308324"/>
          </a:xfrm>
          <a:prstGeom prst="rect">
            <a:avLst/>
          </a:prstGeom>
          <a:solidFill>
            <a:srgbClr val="92D050">
              <a:alpha val="53000"/>
            </a:srgb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RADIO STATION SUB-SYSTEM (RSS)</a:t>
            </a:r>
            <a:endParaRPr lang="en-US" b="1" dirty="0" smtClean="0"/>
          </a:p>
          <a:p>
            <a:r>
              <a:rPr lang="en-US" dirty="0" smtClean="0"/>
              <a:t>● </a:t>
            </a:r>
            <a:r>
              <a:rPr lang="en-US" dirty="0"/>
              <a:t>Consists of a number of MS</a:t>
            </a:r>
          </a:p>
          <a:p>
            <a:r>
              <a:rPr lang="en-US" dirty="0"/>
              <a:t>(Mobile Station), BTS (Base</a:t>
            </a:r>
          </a:p>
          <a:p>
            <a:r>
              <a:rPr lang="en-US" dirty="0"/>
              <a:t>Transceiver Station) and BSC (Base</a:t>
            </a:r>
          </a:p>
          <a:p>
            <a:r>
              <a:rPr lang="en-US" dirty="0"/>
              <a:t>Station Controller)</a:t>
            </a:r>
          </a:p>
          <a:p>
            <a:r>
              <a:rPr lang="en-US" dirty="0"/>
              <a:t>● Stores a CKSN (Cipher Key</a:t>
            </a:r>
          </a:p>
          <a:p>
            <a:r>
              <a:rPr lang="en-US" dirty="0"/>
              <a:t>Sequence Number - a logical</a:t>
            </a:r>
          </a:p>
          <a:p>
            <a:r>
              <a:rPr lang="en-US" dirty="0"/>
              <a:t>identity)</a:t>
            </a:r>
          </a:p>
        </p:txBody>
      </p:sp>
      <p:sp>
        <p:nvSpPr>
          <p:cNvPr id="1048620" name="TextBox 7"/>
          <p:cNvSpPr txBox="1"/>
          <p:nvPr/>
        </p:nvSpPr>
        <p:spPr>
          <a:xfrm>
            <a:off x="4876800" y="3657600"/>
            <a:ext cx="3512693" cy="2031325"/>
          </a:xfrm>
          <a:prstGeom prst="rect">
            <a:avLst/>
          </a:prstGeom>
          <a:solidFill>
            <a:srgbClr val="FF0000">
              <a:alpha val="37000"/>
            </a:srgb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GATEWAY SUB-SYSTEM (GSS</a:t>
            </a:r>
            <a:r>
              <a:rPr lang="en-US" b="1" dirty="0" smtClean="0"/>
              <a:t>)</a:t>
            </a:r>
          </a:p>
          <a:p>
            <a:r>
              <a:rPr lang="en-US" dirty="0"/>
              <a:t>● Consists of SGSN (Serving GPRS</a:t>
            </a:r>
          </a:p>
          <a:p>
            <a:r>
              <a:rPr lang="en-US" dirty="0"/>
              <a:t>Support Node) and GGSN (Gateway</a:t>
            </a:r>
          </a:p>
          <a:p>
            <a:r>
              <a:rPr lang="en-US" dirty="0"/>
              <a:t>GPRS Support Node)</a:t>
            </a:r>
          </a:p>
          <a:p>
            <a:r>
              <a:rPr lang="en-US" dirty="0"/>
              <a:t>● Provides connections to other</a:t>
            </a:r>
          </a:p>
          <a:p>
            <a:r>
              <a:rPr lang="en-US" dirty="0"/>
              <a:t>networks and PDA (Public Data</a:t>
            </a:r>
          </a:p>
          <a:p>
            <a:r>
              <a:rPr lang="en-US" dirty="0"/>
              <a:t>Network)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26" name="TextBox 5"/>
          <p:cNvSpPr txBox="1"/>
          <p:nvPr/>
        </p:nvSpPr>
        <p:spPr>
          <a:xfrm>
            <a:off x="914400" y="667940"/>
            <a:ext cx="6526723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           APPLICATIONS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CHAT</a:t>
            </a:r>
            <a:endParaRPr lang="en-US" sz="2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INFORMATION </a:t>
            </a:r>
            <a:r>
              <a:rPr lang="en-US" sz="2400" b="1" dirty="0"/>
              <a:t>SERVICES AS TEXT OR GRAPHICS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STILL </a:t>
            </a:r>
            <a:r>
              <a:rPr lang="en-US" sz="2400" b="1" dirty="0"/>
              <a:t>IMAGES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MOVING </a:t>
            </a:r>
            <a:r>
              <a:rPr lang="en-US" sz="2400" b="1" dirty="0"/>
              <a:t>IMAGES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WEB </a:t>
            </a:r>
            <a:r>
              <a:rPr lang="en-US" sz="2400" b="1" dirty="0"/>
              <a:t>BROWSING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AUDIO </a:t>
            </a:r>
            <a:r>
              <a:rPr lang="en-US" sz="2400" b="1" dirty="0"/>
              <a:t>REPORTS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DOCUMENT </a:t>
            </a:r>
            <a:r>
              <a:rPr lang="en-US" sz="2400" b="1" dirty="0"/>
              <a:t>SHARING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JOB </a:t>
            </a:r>
            <a:r>
              <a:rPr lang="en-US" sz="2400" b="1" dirty="0"/>
              <a:t>DISPATCH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CORPORATE </a:t>
            </a:r>
            <a:r>
              <a:rPr lang="en-US" sz="2400" b="1" dirty="0"/>
              <a:t>MAIL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LAN </a:t>
            </a:r>
            <a:r>
              <a:rPr lang="en-US" sz="2400" b="1" dirty="0"/>
              <a:t>APPLICATIONS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VEHICLE </a:t>
            </a:r>
            <a:r>
              <a:rPr lang="en-US" sz="2400" b="1" dirty="0"/>
              <a:t>POSITIONING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FILE </a:t>
            </a:r>
            <a:r>
              <a:rPr lang="en-US" sz="2400" b="1" dirty="0"/>
              <a:t>TRANSFER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28" name="TextBox 4"/>
          <p:cNvSpPr txBox="1"/>
          <p:nvPr/>
        </p:nvSpPr>
        <p:spPr>
          <a:xfrm>
            <a:off x="677046" y="762000"/>
            <a:ext cx="78922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                   CONCLUSION</a:t>
            </a:r>
          </a:p>
          <a:p>
            <a:endParaRPr lang="en-US" sz="3600" b="1" dirty="0"/>
          </a:p>
          <a:p>
            <a:r>
              <a:rPr lang="en-US" sz="3200" dirty="0"/>
              <a:t>● GPRS provides efficient access to Packet Data Networks</a:t>
            </a:r>
          </a:p>
          <a:p>
            <a:r>
              <a:rPr lang="en-US" sz="3200" dirty="0"/>
              <a:t>● </a:t>
            </a:r>
            <a:r>
              <a:rPr lang="en-US" sz="3200" dirty="0" err="1"/>
              <a:t>Multislot</a:t>
            </a:r>
            <a:r>
              <a:rPr lang="en-US" sz="3200" dirty="0"/>
              <a:t> operation in GPRS leads to efficient channel utilization</a:t>
            </a:r>
          </a:p>
          <a:p>
            <a:r>
              <a:rPr lang="en-US" sz="3200" dirty="0"/>
              <a:t>● GPRS is more effective for long data packet transmission than short ones.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extBox 3"/>
          <p:cNvSpPr txBox="1"/>
          <p:nvPr/>
        </p:nvSpPr>
        <p:spPr>
          <a:xfrm>
            <a:off x="685800" y="1752600"/>
            <a:ext cx="7696200" cy="3901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General Packet Radio Services (GPRS) is a packet-based wireless communication service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that  promises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data rates from 56 up to 114 Kbps and continuous connection to the Internet 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mobile phone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computer users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GPRS is based on Global System for Mobile (GSM) communication and complements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existing services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such as circuit-switched cellular phone connections and the Short Message Service (SMS).</a:t>
            </a:r>
          </a:p>
        </p:txBody>
      </p:sp>
      <p:sp>
        <p:nvSpPr>
          <p:cNvPr id="1048594" name="TextBox 5"/>
          <p:cNvSpPr txBox="1"/>
          <p:nvPr/>
        </p:nvSpPr>
        <p:spPr>
          <a:xfrm>
            <a:off x="1870350" y="685799"/>
            <a:ext cx="5123181" cy="472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General Packet Radio Services (GPRS)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595" name="Rectangle 6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2" name="Rectangle 5"/>
          <p:cNvSpPr/>
          <p:nvPr/>
        </p:nvSpPr>
        <p:spPr>
          <a:xfrm>
            <a:off x="1452154" y="1003663"/>
            <a:ext cx="6320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Difference Between GSM </a:t>
            </a:r>
            <a:r>
              <a:rPr lang="en-US" sz="2800" b="1" dirty="0" smtClean="0"/>
              <a:t>And GPRS</a:t>
            </a:r>
            <a:endParaRPr lang="en-US" sz="2800" dirty="0"/>
          </a:p>
        </p:txBody>
      </p:sp>
      <p:pic>
        <p:nvPicPr>
          <p:cNvPr id="2097154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4188" y="2133600"/>
            <a:ext cx="7496175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Rectangle 1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55" name="Picture 2"/>
          <p:cNvPicPr>
            <a:picLocks noChangeAspect="1"/>
          </p:cNvPicPr>
          <p:nvPr/>
        </p:nvPicPr>
        <p:blipFill rotWithShape="1">
          <a:blip r:embed="rId2" cstate="print"/>
          <a:srcRect l="6319" t="15760" r="15290"/>
          <a:stretch>
            <a:fillRect/>
          </a:stretch>
        </p:blipFill>
        <p:spPr>
          <a:xfrm>
            <a:off x="3124200" y="1752600"/>
            <a:ext cx="5428475" cy="4200935"/>
          </a:xfrm>
          <a:prstGeom prst="rect">
            <a:avLst/>
          </a:prstGeom>
        </p:spPr>
      </p:pic>
      <p:sp>
        <p:nvSpPr>
          <p:cNvPr id="1048604" name="TextBox 3"/>
          <p:cNvSpPr txBox="1"/>
          <p:nvPr/>
        </p:nvSpPr>
        <p:spPr>
          <a:xfrm>
            <a:off x="685800" y="946052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GPRS SUPPORT NODES</a:t>
            </a:r>
            <a:endParaRPr lang="en-US" sz="2800" b="1" dirty="0"/>
          </a:p>
        </p:txBody>
      </p:sp>
      <p:sp>
        <p:nvSpPr>
          <p:cNvPr id="1048605" name="TextBox 4"/>
          <p:cNvSpPr txBox="1"/>
          <p:nvPr/>
        </p:nvSpPr>
        <p:spPr>
          <a:xfrm>
            <a:off x="841791" y="2653937"/>
            <a:ext cx="2710179" cy="21361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GPRS supports</a:t>
            </a:r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Serving GPRS Support</a:t>
            </a:r>
          </a:p>
          <a:p>
            <a:r>
              <a:rPr lang="en-US" dirty="0"/>
              <a:t> </a:t>
            </a:r>
            <a:r>
              <a:rPr lang="en-US" dirty="0" smtClean="0"/>
              <a:t>     Node(SGSN)</a:t>
            </a:r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Gateway GPRS Support </a:t>
            </a:r>
          </a:p>
          <a:p>
            <a:r>
              <a:rPr lang="en-US" dirty="0"/>
              <a:t> </a:t>
            </a:r>
            <a:r>
              <a:rPr lang="en-US" dirty="0" smtClean="0"/>
              <a:t>     Node (GGSN)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7" name="Rectangle 4"/>
          <p:cNvSpPr/>
          <p:nvPr/>
        </p:nvSpPr>
        <p:spPr>
          <a:xfrm>
            <a:off x="647700" y="1066800"/>
            <a:ext cx="7924800" cy="5666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/>
              <a:t>SGSN( Serving GPRS Support Node </a:t>
            </a:r>
            <a:r>
              <a:rPr lang="en-US" sz="3600" b="1" dirty="0" smtClean="0"/>
              <a:t>)</a:t>
            </a:r>
            <a:endParaRPr lang="en-US" sz="3600" b="1" dirty="0"/>
          </a:p>
          <a:p>
            <a:pPr>
              <a:lnSpc>
                <a:spcPct val="150000"/>
              </a:lnSpc>
            </a:pPr>
            <a:r>
              <a:rPr lang="en-US" sz="2800" dirty="0"/>
              <a:t>● Routing the packet switched data to and from the </a:t>
            </a:r>
            <a:r>
              <a:rPr lang="en-US" sz="2800" dirty="0" smtClean="0"/>
              <a:t>   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mobile </a:t>
            </a:r>
            <a:r>
              <a:rPr lang="en-US" sz="2800" dirty="0"/>
              <a:t>station.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Mobility management.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Data management.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Authentication and charging for cells.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Stores the location information of the user.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09" name="TextBox 4"/>
          <p:cNvSpPr txBox="1"/>
          <p:nvPr/>
        </p:nvSpPr>
        <p:spPr>
          <a:xfrm>
            <a:off x="533400" y="838200"/>
            <a:ext cx="8000999" cy="6822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GGSN ( Gateway SPRS Support Node )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Provides a gateway between GPRS and PDN (Packet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Data </a:t>
            </a:r>
            <a:r>
              <a:rPr lang="en-US" sz="2800" dirty="0"/>
              <a:t>Networks).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Converts data from SGSN to PDP format (Packet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Data </a:t>
            </a:r>
            <a:r>
              <a:rPr lang="en-US" sz="2800" dirty="0"/>
              <a:t>Protocol).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Stores the current SGSN address.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Stores the location of user in it’s location register.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● Performs authentication and charging functions.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56" name="Picture 4"/>
          <p:cNvPicPr>
            <a:picLocks noChangeAspect="1"/>
          </p:cNvPicPr>
          <p:nvPr/>
        </p:nvPicPr>
        <p:blipFill rotWithShape="1">
          <a:blip r:embed="rId2" cstate="print"/>
          <a:srcRect l="14144" t="27715" r="35000" b="10800"/>
          <a:stretch>
            <a:fillRect/>
          </a:stretch>
        </p:blipFill>
        <p:spPr>
          <a:xfrm>
            <a:off x="2057400" y="1981200"/>
            <a:ext cx="4650377" cy="3513910"/>
          </a:xfrm>
          <a:prstGeom prst="rect">
            <a:avLst/>
          </a:prstGeom>
        </p:spPr>
      </p:pic>
      <p:sp>
        <p:nvSpPr>
          <p:cNvPr id="1048611" name="TextBox 5"/>
          <p:cNvSpPr txBox="1"/>
          <p:nvPr/>
        </p:nvSpPr>
        <p:spPr>
          <a:xfrm>
            <a:off x="1867700" y="1031910"/>
            <a:ext cx="50297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GPRS ARCHITECTURAL  COMPONENTS</a:t>
            </a:r>
            <a:endParaRPr lang="en-US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613" name="Rectangle 4"/>
          <p:cNvSpPr/>
          <p:nvPr/>
        </p:nvSpPr>
        <p:spPr>
          <a:xfrm>
            <a:off x="838200" y="990600"/>
            <a:ext cx="76962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                  HOW </a:t>
            </a:r>
            <a:r>
              <a:rPr lang="en-US" sz="2800" b="1" dirty="0"/>
              <a:t>GPRS WORK?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When </a:t>
            </a:r>
            <a:r>
              <a:rPr lang="en-US" sz="2400" dirty="0"/>
              <a:t>a user turns on a GPRS device,</a:t>
            </a:r>
          </a:p>
          <a:p>
            <a:r>
              <a:rPr lang="en-US" sz="2400" dirty="0"/>
              <a:t>typically it will automatically scan for a local</a:t>
            </a:r>
          </a:p>
          <a:p>
            <a:r>
              <a:rPr lang="en-US" sz="2400" dirty="0"/>
              <a:t>GPRS channel.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If </a:t>
            </a:r>
            <a:r>
              <a:rPr lang="en-US" sz="2400" dirty="0"/>
              <a:t>an appropriate channel is detected, the</a:t>
            </a:r>
          </a:p>
          <a:p>
            <a:r>
              <a:rPr lang="en-US" sz="2400" dirty="0"/>
              <a:t>device will attempt to attach to the network.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The SGSN receives the attach request,</a:t>
            </a:r>
          </a:p>
          <a:p>
            <a:r>
              <a:rPr lang="en-US" sz="2400" dirty="0"/>
              <a:t>fetches subscriber profile information from</a:t>
            </a:r>
          </a:p>
          <a:p>
            <a:r>
              <a:rPr lang="en-US" sz="2400" dirty="0"/>
              <a:t>the subscriber’s HLR node, and</a:t>
            </a:r>
          </a:p>
          <a:p>
            <a:r>
              <a:rPr lang="en-US" sz="2400" dirty="0"/>
              <a:t>authenticates the user.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Ciphering may be established at </a:t>
            </a:r>
            <a:r>
              <a:rPr lang="en-US" sz="2400" dirty="0" smtClean="0"/>
              <a:t>this </a:t>
            </a:r>
            <a:r>
              <a:rPr lang="en-US" sz="2400" dirty="0"/>
              <a:t>point.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Rectangle 3"/>
          <p:cNvSpPr/>
          <p:nvPr/>
        </p:nvSpPr>
        <p:spPr>
          <a:xfrm>
            <a:off x="381000" y="381000"/>
            <a:ext cx="8458200" cy="609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97157" name="Picture 4"/>
          <p:cNvPicPr>
            <a:picLocks noChangeAspect="1"/>
          </p:cNvPicPr>
          <p:nvPr/>
        </p:nvPicPr>
        <p:blipFill rotWithShape="1">
          <a:blip r:embed="rId2" cstate="print"/>
          <a:srcRect l="4165" t="34572" r="10714" b="10342"/>
          <a:stretch>
            <a:fillRect/>
          </a:stretch>
        </p:blipFill>
        <p:spPr>
          <a:xfrm>
            <a:off x="720634" y="2209800"/>
            <a:ext cx="7783285" cy="3148150"/>
          </a:xfrm>
          <a:prstGeom prst="rect">
            <a:avLst/>
          </a:prstGeom>
        </p:spPr>
      </p:pic>
      <p:sp>
        <p:nvSpPr>
          <p:cNvPr id="1048615" name="TextBox 5"/>
          <p:cNvSpPr txBox="1"/>
          <p:nvPr/>
        </p:nvSpPr>
        <p:spPr>
          <a:xfrm>
            <a:off x="3310992" y="1219200"/>
            <a:ext cx="2837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GPRS SUBSYSTEM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522</Words>
  <Application>Microsoft Office PowerPoint</Application>
  <PresentationFormat>On-screen Show (4:3)</PresentationFormat>
  <Paragraphs>101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:Wireless Networks  Presentation  Title: CONCEPT OF GPRS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Thennarasu8</dc:creator>
  <cp:lastModifiedBy>Parthi</cp:lastModifiedBy>
  <cp:revision>3</cp:revision>
  <dcterms:created xsi:type="dcterms:W3CDTF">2020-03-02T06:14:01Z</dcterms:created>
  <dcterms:modified xsi:type="dcterms:W3CDTF">2020-03-31T11:08:08Z</dcterms:modified>
</cp:coreProperties>
</file>