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305" r:id="rId4"/>
    <p:sldId id="306" r:id="rId5"/>
    <p:sldId id="314" r:id="rId6"/>
    <p:sldId id="315" r:id="rId7"/>
    <p:sldId id="312" r:id="rId8"/>
    <p:sldId id="313" r:id="rId9"/>
    <p:sldId id="316" r:id="rId10"/>
    <p:sldId id="307" r:id="rId11"/>
    <p:sldId id="311" r:id="rId12"/>
    <p:sldId id="310" r:id="rId13"/>
    <p:sldId id="318" r:id="rId14"/>
    <p:sldId id="317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7" autoAdjust="0"/>
    <p:restoredTop sz="94660"/>
  </p:normalViewPr>
  <p:slideViewPr>
    <p:cSldViewPr>
      <p:cViewPr varScale="1">
        <p:scale>
          <a:sx n="81" d="100"/>
          <a:sy n="81" d="100"/>
        </p:scale>
        <p:origin x="1522" y="9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B116C7-D313-44DF-851F-561AD0E84361}" type="datetimeFigureOut">
              <a:rPr lang="en-US" smtClean="0"/>
              <a:t>3/27/2020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81D8BA-2871-43B6-95E6-118CE4B588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240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81D8BA-2871-43B6-95E6-118CE4B588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46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E31E8E-FAA6-4768-80D1-5C1524358538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033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5FC90-A492-4A4D-B7DD-4720209C0258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86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34A3-00D5-4239-B904-80CC8FFE510A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4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11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15664-E27A-45EE-9E77-BA9FBD89D79B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696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564FE-F6E1-42EC-B67D-790612EBBF36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015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FA4E1-DA02-4FCB-8B33-871CA603B35F}" type="datetime1">
              <a:rPr lang="en-US" smtClean="0"/>
              <a:t>3/27/2020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13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835E8-8679-4E90-AFE0-0C67370685A8}" type="datetime1">
              <a:rPr lang="en-US" smtClean="0"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909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C47FD-2D86-4B6A-8B7C-09862E8557BB}" type="datetime1">
              <a:rPr lang="en-US" smtClean="0"/>
              <a:t>3/27/2020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405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4DCBB-5FBE-45F5-A7A0-DCD94C53A06B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130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4239DA-53D9-4AED-B699-60988A11F434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057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A4544-C7CE-44D8-992C-81FF0040C1FA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A2188-4EE7-4F69-AE19-AF999E6A73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391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" y="1239732"/>
            <a:ext cx="8663729" cy="2036868"/>
          </a:xfrm>
        </p:spPr>
        <p:txBody>
          <a:bodyPr>
            <a:normAutofit fontScale="90000"/>
          </a:bodyPr>
          <a:lstStyle/>
          <a:p>
            <a:pPr algn="l"/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   Subject Name :TRANSMISSION LINES AND RF SYSTEM</a:t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  <a:t>   Presentation  Title: Classification of Underground Cables</a:t>
            </a:r>
            <a:br>
              <a:rPr lang="en-US" sz="2400" b="1" dirty="0">
                <a:solidFill>
                  <a:schemeClr val="accent2"/>
                </a:solidFill>
                <a:latin typeface="Palatino Linotype" pitchFamily="18" charset="0"/>
              </a:rPr>
            </a:br>
            <a:endParaRPr lang="en-US" sz="2400" b="1" dirty="0">
              <a:solidFill>
                <a:schemeClr val="accent2"/>
              </a:solidFill>
              <a:latin typeface="Palatino Linotyp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" y="3162300"/>
            <a:ext cx="8839200" cy="3695700"/>
          </a:xfrm>
        </p:spPr>
        <p:txBody>
          <a:bodyPr>
            <a:noAutofit/>
          </a:bodyPr>
          <a:lstStyle/>
          <a:p>
            <a:pPr algn="l"/>
            <a:r>
              <a:rPr lang="en-US" sz="2000" b="1" dirty="0">
                <a:solidFill>
                  <a:schemeClr val="accent2"/>
                </a:solidFill>
                <a:latin typeface="Palatino Linotype" pitchFamily="18" charset="0"/>
              </a:rPr>
              <a:t>Team Members: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Students Name:	 	      Reg No: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1. ADITHYAN                                            210617106001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2. RAJ                                                           210617106065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3. THENNARASU                                     210617106079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4. SIVA                                                         210617106075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5. KARUNYA                                              210617106047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 6. DIVYA                                                     210617106027</a:t>
            </a:r>
          </a:p>
          <a:p>
            <a:pPr algn="l"/>
            <a:endParaRPr lang="en-US" sz="2000" b="1" dirty="0">
              <a:solidFill>
                <a:schemeClr val="tx1"/>
              </a:solidFill>
              <a:latin typeface="Palatino Linotype" pitchFamily="18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	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Palatino Linotype" pitchFamily="18" charset="0"/>
              </a:rPr>
              <a:t>             </a:t>
            </a:r>
          </a:p>
          <a:p>
            <a:endParaRPr lang="en-US" sz="2000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5ACCF2-8CAE-4B9E-99FA-55335EEA4352}"/>
              </a:ext>
            </a:extLst>
          </p:cNvPr>
          <p:cNvSpPr txBox="1"/>
          <p:nvPr/>
        </p:nvSpPr>
        <p:spPr>
          <a:xfrm>
            <a:off x="0" y="478691"/>
            <a:ext cx="9144000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latin typeface="Palatino Linotype" pitchFamily="18" charset="0"/>
                <a:cs typeface="Times New Roman" panose="02020603050405020304" pitchFamily="18" charset="0"/>
              </a:rPr>
              <a:t>  JEPPIAAR INSTITUTE OF TECHNOLOGY</a:t>
            </a:r>
          </a:p>
          <a:p>
            <a:pPr algn="ctr"/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“Self-Belief | Self Discipline | Self Respect”</a:t>
            </a:r>
          </a:p>
          <a:p>
            <a:pPr algn="ctr"/>
            <a:endParaRPr lang="en-US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2200" b="1" dirty="0">
                <a:solidFill>
                  <a:srgbClr val="0070C0"/>
                </a:solidFill>
                <a:latin typeface="Palatino Linotype" pitchFamily="18" charset="0"/>
                <a:cs typeface="Times New Roman" panose="02020603050405020304" pitchFamily="18" charset="0"/>
              </a:rPr>
              <a:t>Department of Electronics and Communication Engineering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F:\SUBJECTS\JIT_COURSE FILE CONTENTS\JIT_ISO _DNV GL_ISO 9001-2015\ISO_Images_Logo\ISO 9001-2015 (JPG).jpg">
            <a:extLst>
              <a:ext uri="{FF2B5EF4-FFF2-40B4-BE49-F238E27FC236}">
                <a16:creationId xmlns:a16="http://schemas.microsoft.com/office/drawing/2014/main" id="{00000000-0008-0000-0500-000003000000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381000"/>
            <a:ext cx="891329" cy="858732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993296E-B523-47A8-BEDB-E5FFD519EB0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870" y="381000"/>
            <a:ext cx="1119930" cy="90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593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itchFamily="18" charset="0"/>
              </a:rPr>
              <a:t>INSULATING MATERIALS FOR CABLES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Rubber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XLPE cable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Vulcanized India rubber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Impregnated paper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Varnished cambric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Polyvinyl chloride(PVC)</a:t>
            </a: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t>3/27/2020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95400"/>
            <a:ext cx="8229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2400" dirty="0">
              <a:latin typeface="Palatino Linotype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5533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itchFamily="18" charset="0"/>
              </a:rPr>
              <a:t>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006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Better general appearance.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 liable to damage through storms or lighting.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 maintenance cost.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 chance of faults.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Small voltage drops.</a:t>
            </a: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t>3/27/2020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1295400"/>
            <a:ext cx="8229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sz="2400" dirty="0">
              <a:latin typeface="Palatino Linotype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16267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itchFamily="18" charset="0"/>
              </a:rPr>
              <a:t>DISADVANTAGES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0308" y="1204531"/>
            <a:ext cx="8229600" cy="48006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14693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4BE21-05AB-4752-8E4C-86CEA05D0B31}" type="datetime1">
              <a:rPr lang="en-US" smtClean="0"/>
              <a:t>3/27/2020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14A721D-3A44-4A0C-B570-855C7ED03093}"/>
              </a:ext>
            </a:extLst>
          </p:cNvPr>
          <p:cNvSpPr/>
          <p:nvPr/>
        </p:nvSpPr>
        <p:spPr>
          <a:xfrm>
            <a:off x="504092" y="1378063"/>
            <a:ext cx="7244862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cost of underground cables are high.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introduce insulation problem at high    voltages compared with the equivalent overhead system.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Capacitance and charging current is high in case of underground cables.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that for long distance power transmission the charging current is very high results in over voltages problems.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106375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53D353-33F9-4FD5-8692-4F57B368E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FUTURE 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46410-C2F1-4E44-8030-052B25203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coming years there is an increasing demand for high voltage cables in the regions of North America and Europe.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evaluates the financial outlooks of these companies , their research and development statuses and their expansion strategies for the coming years.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E34A35-076C-4853-8BBF-5F3244A74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CD2E8E-04A4-45A9-8507-37E827467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671E6-0B98-47AA-8D30-B164B9C758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13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008A67-0378-4449-A76E-F68AEE5D78BD}"/>
              </a:ext>
            </a:extLst>
          </p:cNvPr>
          <p:cNvSpPr/>
          <p:nvPr/>
        </p:nvSpPr>
        <p:spPr>
          <a:xfrm>
            <a:off x="152400" y="114693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4068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83F78-FAF2-4D6F-ACF1-AD63A1D40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5DDAB-F10C-47C9-BE27-36C7914B7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30387"/>
            <a:ext cx="8229600" cy="4525963"/>
          </a:xfrm>
        </p:spPr>
        <p:txBody>
          <a:bodyPr>
            <a:normAutofit/>
          </a:bodyPr>
          <a:lstStyle/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RF Microelectronics, second edition ed. prentice hall,2011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Roshan and Jonathan Leary.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D.K. Shaeffer and T.H. Lee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CEE2DC-AECF-4CC7-A18B-C1D85E5C3F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89B79-28B0-4D12-A297-DE5897E9723E}" type="datetime1">
              <a:rPr lang="en-US" smtClean="0"/>
              <a:t>3/27/2020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4F01B9-CEDE-47FE-BA24-DDE5D2631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203DA-D2F1-4886-B222-81237A1AB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14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F79E3C3-25DA-4773-9468-718A2ABEAD56}"/>
              </a:ext>
            </a:extLst>
          </p:cNvPr>
          <p:cNvSpPr/>
          <p:nvPr/>
        </p:nvSpPr>
        <p:spPr>
          <a:xfrm>
            <a:off x="152400" y="114693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523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Palatino Linotype" pitchFamily="18" charset="0"/>
              </a:rPr>
              <a:t>CONTENT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8768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endParaRPr lang="en-US" sz="2000" dirty="0">
              <a:latin typeface="Palatino Linotype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000" dirty="0">
              <a:latin typeface="Palatino Linotype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813F31-0A43-4B4F-A83B-7F4B73EBF73F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2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838200"/>
            <a:ext cx="8229600" cy="52578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50000"/>
              </a:lnSpc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5713948-345C-4225-84DF-227267F0B12E}"/>
              </a:ext>
            </a:extLst>
          </p:cNvPr>
          <p:cNvSpPr/>
          <p:nvPr/>
        </p:nvSpPr>
        <p:spPr>
          <a:xfrm>
            <a:off x="762000" y="1447800"/>
            <a:ext cx="60960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Underground system introduction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Underground cables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Cable structure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Construction of cables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 of cables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Properties of insulating materials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Insulating materials for cables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Advantages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</a:t>
            </a:r>
          </a:p>
        </p:txBody>
      </p:sp>
    </p:spTree>
    <p:extLst>
      <p:ext uri="{BB962C8B-B14F-4D97-AF65-F5344CB8AC3E}">
        <p14:creationId xmlns:p14="http://schemas.microsoft.com/office/powerpoint/2010/main" val="3926158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br>
              <a:rPr lang="en-US" sz="2400" b="1" dirty="0">
                <a:latin typeface="Palatino Linotype" pitchFamily="18" charset="0"/>
              </a:rPr>
            </a:br>
            <a:br>
              <a:rPr lang="en-US" sz="2400" b="1" dirty="0">
                <a:latin typeface="Palatino Linotype" pitchFamily="18" charset="0"/>
              </a:rPr>
            </a:br>
            <a:r>
              <a:rPr lang="en-US" sz="2400" b="1" dirty="0">
                <a:latin typeface="Palatino Linotype" pitchFamily="18" charset="0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Electric power can be transmitted or distributed either by overhead     system or by underground cables.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underground system of electrical distribution of power in large cities in increasingly being adopted.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Although it is costly system of distribution as compared to overhead system</a:t>
            </a: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1000227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sz="2400" b="1" dirty="0">
                <a:latin typeface="Palatino Linotype" pitchFamily="18" charset="0"/>
              </a:rPr>
              <a:t>UNDERGROUND CABLES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800600"/>
          </a:xfrm>
        </p:spPr>
        <p:txBody>
          <a:bodyPr>
            <a:normAutofit/>
          </a:bodyPr>
          <a:lstStyle/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underground cable consist of one or more conductors covered with some suitable insulating material and surrounded by a protecting cover.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interference from external disturbances like storms ,lightening ,trees should be reduced to achieve trouble free service.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cables may be buried directly in the ground , or may be installed in ducts buried in the ground</a:t>
            </a:r>
            <a:endParaRPr lang="en-US" sz="24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1C762-A60B-4C36-9245-B0EACBDC4A0D}" type="datetime1">
              <a:rPr lang="en-US" smtClean="0"/>
              <a:t>3/27/2020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28724481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Palatino Linotype" pitchFamily="18" charset="0"/>
              </a:rPr>
              <a:t>CONSTRUCTION OF CABLES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pic>
        <p:nvPicPr>
          <p:cNvPr id="8" name="Content Placeholder 4">
            <a:extLst>
              <a:ext uri="{FF2B5EF4-FFF2-40B4-BE49-F238E27FC236}">
                <a16:creationId xmlns:a16="http://schemas.microsoft.com/office/drawing/2014/main" id="{9F4A5693-2BD2-4A67-B1A5-F574EED7E8AB}"/>
              </a:ext>
            </a:extLst>
          </p:cNvPr>
          <p:cNvPicPr>
            <a:picLocks noGrp="1"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4475" y="1704975"/>
            <a:ext cx="6115050" cy="3448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886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Palatino Linotype" pitchFamily="18" charset="0"/>
              </a:rPr>
              <a:t>CONSTRUCTION OF CABLES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9D8A282-D483-4423-83B4-C2B4737409CF}"/>
              </a:ext>
            </a:extLst>
          </p:cNvPr>
          <p:cNvSpPr/>
          <p:nvPr/>
        </p:nvSpPr>
        <p:spPr>
          <a:xfrm>
            <a:off x="1143000" y="1447800"/>
            <a:ext cx="5715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various parts cable are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Cores or conductors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Insulation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Metallic sheath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Bedding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Armouring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Serving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164012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Palatino Linotype" pitchFamily="18" charset="0"/>
              </a:rPr>
              <a:t>CLASSIFICATION OF CABLES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 tension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tension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 tension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Extra high tension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Extra super voltage cables</a:t>
            </a:r>
          </a:p>
          <a:p>
            <a:endParaRPr lang="en-US" sz="24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7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</p:spTree>
    <p:extLst>
      <p:ext uri="{BB962C8B-B14F-4D97-AF65-F5344CB8AC3E}">
        <p14:creationId xmlns:p14="http://schemas.microsoft.com/office/powerpoint/2010/main" val="18642365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C9561C54-3BB4-4938-97B5-8F11616311DF}"/>
              </a:ext>
            </a:extLst>
          </p:cNvPr>
          <p:cNvSpPr>
            <a:spLocks noGrp="1"/>
          </p:cNvSpPr>
          <p:nvPr/>
        </p:nvSpPr>
        <p:spPr>
          <a:xfrm>
            <a:off x="3098409" y="2522152"/>
            <a:ext cx="474679" cy="9881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IN" sz="32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Content Placeholder 7">
            <a:extLst>
              <a:ext uri="{FF2B5EF4-FFF2-40B4-BE49-F238E27FC236}">
                <a16:creationId xmlns:a16="http://schemas.microsoft.com/office/drawing/2014/main" id="{80A5183C-1C05-411D-82D0-D54DBA698EBB}"/>
              </a:ext>
            </a:extLst>
          </p:cNvPr>
          <p:cNvPicPr>
            <a:picLocks noGrp="1"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895600"/>
            <a:ext cx="1434735" cy="2532475"/>
          </a:xfrm>
          <a:prstGeom prst="rect">
            <a:avLst/>
          </a:prstGeom>
        </p:spPr>
      </p:pic>
      <p:sp>
        <p:nvSpPr>
          <p:cNvPr id="10" name="Text Placeholder 4">
            <a:extLst>
              <a:ext uri="{FF2B5EF4-FFF2-40B4-BE49-F238E27FC236}">
                <a16:creationId xmlns:a16="http://schemas.microsoft.com/office/drawing/2014/main" id="{2AAB17DB-59B2-48FE-8268-18B2CFCB6E5D}"/>
              </a:ext>
            </a:extLst>
          </p:cNvPr>
          <p:cNvSpPr>
            <a:spLocks noGrp="1"/>
          </p:cNvSpPr>
          <p:nvPr/>
        </p:nvSpPr>
        <p:spPr>
          <a:xfrm>
            <a:off x="8872991" y="1106309"/>
            <a:ext cx="435942" cy="6719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 TEI</a:t>
            </a:r>
          </a:p>
        </p:txBody>
      </p:sp>
      <p:pic>
        <p:nvPicPr>
          <p:cNvPr id="11" name="Content Placeholder 9">
            <a:extLst>
              <a:ext uri="{FF2B5EF4-FFF2-40B4-BE49-F238E27FC236}">
                <a16:creationId xmlns:a16="http://schemas.microsoft.com/office/drawing/2014/main" id="{9514C43C-216D-48AC-906B-49DBDB831AD3}"/>
              </a:ext>
            </a:extLst>
          </p:cNvPr>
          <p:cNvPicPr>
            <a:picLocks noGrp="1"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6497" y="3131168"/>
            <a:ext cx="2133600" cy="2532475"/>
          </a:xfrm>
          <a:prstGeom prst="rect">
            <a:avLst/>
          </a:prstGeom>
        </p:spPr>
      </p:pic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9561C54-3BB4-4938-97B5-8F11616311DF}"/>
              </a:ext>
            </a:extLst>
          </p:cNvPr>
          <p:cNvSpPr>
            <a:spLocks noGrp="1"/>
          </p:cNvSpPr>
          <p:nvPr/>
        </p:nvSpPr>
        <p:spPr>
          <a:xfrm>
            <a:off x="457200" y="782619"/>
            <a:ext cx="3657599" cy="160586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TENSION CABLE</a:t>
            </a:r>
          </a:p>
        </p:txBody>
      </p:sp>
      <p:pic>
        <p:nvPicPr>
          <p:cNvPr id="13" name="Content Placeholder 7">
            <a:extLst>
              <a:ext uri="{FF2B5EF4-FFF2-40B4-BE49-F238E27FC236}">
                <a16:creationId xmlns:a16="http://schemas.microsoft.com/office/drawing/2014/main" id="{80A5183C-1C05-411D-82D0-D54DBA698EBB}"/>
              </a:ext>
            </a:extLst>
          </p:cNvPr>
          <p:cNvPicPr>
            <a:picLocks noGrp="1"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185" y="2832491"/>
            <a:ext cx="3023237" cy="2729251"/>
          </a:xfrm>
          <a:prstGeom prst="rect">
            <a:avLst/>
          </a:prstGeom>
        </p:spPr>
      </p:pic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2AAB17DB-59B2-48FE-8268-18B2CFCB6E5D}"/>
              </a:ext>
            </a:extLst>
          </p:cNvPr>
          <p:cNvSpPr>
            <a:spLocks noGrp="1"/>
          </p:cNvSpPr>
          <p:nvPr/>
        </p:nvSpPr>
        <p:spPr>
          <a:xfrm>
            <a:off x="5334000" y="1130961"/>
            <a:ext cx="3352801" cy="10719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sz="32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LOW TENSION CABLE</a:t>
            </a:r>
          </a:p>
        </p:txBody>
      </p:sp>
      <p:pic>
        <p:nvPicPr>
          <p:cNvPr id="15" name="Content Placeholder 9">
            <a:extLst>
              <a:ext uri="{FF2B5EF4-FFF2-40B4-BE49-F238E27FC236}">
                <a16:creationId xmlns:a16="http://schemas.microsoft.com/office/drawing/2014/main" id="{9514C43C-216D-48AC-906B-49DBDB831AD3}"/>
              </a:ext>
            </a:extLst>
          </p:cNvPr>
          <p:cNvPicPr>
            <a:picLocks noGrp="1"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5096" y="2895599"/>
            <a:ext cx="2164904" cy="2768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4114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52400" y="228600"/>
            <a:ext cx="8915400" cy="715962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Palatino Linotype" pitchFamily="18" charset="0"/>
              </a:rPr>
              <a:t>PROPERTIES OF INSULATING MATERIAL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538" y="1828800"/>
            <a:ext cx="9002661" cy="5410200"/>
          </a:xfrm>
        </p:spPr>
        <p:txBody>
          <a:bodyPr>
            <a:normAutofit/>
          </a:bodyPr>
          <a:lstStyle/>
          <a:p>
            <a:endParaRPr lang="en-US" sz="2000" dirty="0">
              <a:latin typeface="Palatino Linotype" pitchFamily="18" charset="0"/>
            </a:endParaRPr>
          </a:p>
          <a:p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Palatino Linotype" pitchFamily="18" charset="0"/>
              </a:rPr>
              <a:t>        </a:t>
            </a: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  <a:p>
            <a:pPr marL="0" indent="0">
              <a:buNone/>
            </a:pPr>
            <a:endParaRPr lang="en-US" sz="2000" dirty="0">
              <a:latin typeface="Palatino Linotype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2400" y="152400"/>
            <a:ext cx="8839200" cy="62484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9D2392-8752-4557-BB6C-A2DD51BA7AE5}" type="datetime1">
              <a:rPr lang="en-US" smtClean="0"/>
              <a:t>3/27/2020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A2188-4EE7-4F69-AE19-AF999E6A737F}" type="slidenum">
              <a:rPr lang="en-US" smtClean="0"/>
              <a:t>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JEPPIAAR INSTITUTE OF TECHNOLOGY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7DD7DE-9BD2-4D18-82AC-1B485E992C00}"/>
              </a:ext>
            </a:extLst>
          </p:cNvPr>
          <p:cNvSpPr/>
          <p:nvPr/>
        </p:nvSpPr>
        <p:spPr>
          <a:xfrm>
            <a:off x="1295400" y="1447800"/>
            <a:ext cx="5562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High resistivity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High dielectric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High mechanical strength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Capability to withstand high rupturing voltage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High tensile strength and plasticity</a:t>
            </a:r>
          </a:p>
        </p:txBody>
      </p:sp>
    </p:spTree>
    <p:extLst>
      <p:ext uri="{BB962C8B-B14F-4D97-AF65-F5344CB8AC3E}">
        <p14:creationId xmlns:p14="http://schemas.microsoft.com/office/powerpoint/2010/main" val="2340990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1634</TotalTime>
  <Words>557</Words>
  <Application>Microsoft Office PowerPoint</Application>
  <PresentationFormat>On-screen Show (4:3)</PresentationFormat>
  <Paragraphs>193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Palatino Linotype</vt:lpstr>
      <vt:lpstr>Times New Roman</vt:lpstr>
      <vt:lpstr>Office Theme</vt:lpstr>
      <vt:lpstr>     Subject Name :TRANSMISSION LINES AND RF SYSTEM     Presentation  Title: Classification of Underground Cables </vt:lpstr>
      <vt:lpstr>CONTENT</vt:lpstr>
      <vt:lpstr>  INTRODUCTION</vt:lpstr>
      <vt:lpstr>UNDERGROUND CABLES</vt:lpstr>
      <vt:lpstr>CONSTRUCTION OF CABLES</vt:lpstr>
      <vt:lpstr>CONSTRUCTION OF CABLES</vt:lpstr>
      <vt:lpstr>CLASSIFICATION OF CABLES</vt:lpstr>
      <vt:lpstr>PowerPoint Presentation</vt:lpstr>
      <vt:lpstr>PROPERTIES OF INSULATING MATERIAL</vt:lpstr>
      <vt:lpstr>INSULATING MATERIALS FOR CABLES</vt:lpstr>
      <vt:lpstr>ADVANTAGES</vt:lpstr>
      <vt:lpstr>DISADVANTAGES</vt:lpstr>
      <vt:lpstr>FUTURE SCOPE</vt:lpstr>
      <vt:lpstr>REFERENCE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Millimeter - Wave Antenna for 5G Applications</dc:title>
  <dc:creator>PRABU</dc:creator>
  <cp:lastModifiedBy>Parimala A</cp:lastModifiedBy>
  <cp:revision>121</cp:revision>
  <dcterms:created xsi:type="dcterms:W3CDTF">2015-04-07T04:42:07Z</dcterms:created>
  <dcterms:modified xsi:type="dcterms:W3CDTF">2020-03-27T15:58:02Z</dcterms:modified>
</cp:coreProperties>
</file>