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305" r:id="rId4"/>
    <p:sldId id="322" r:id="rId5"/>
    <p:sldId id="306" r:id="rId6"/>
    <p:sldId id="314" r:id="rId7"/>
    <p:sldId id="315" r:id="rId8"/>
    <p:sldId id="312" r:id="rId9"/>
    <p:sldId id="313" r:id="rId10"/>
    <p:sldId id="316" r:id="rId11"/>
    <p:sldId id="324" r:id="rId12"/>
    <p:sldId id="327" r:id="rId13"/>
    <p:sldId id="326" r:id="rId14"/>
    <p:sldId id="307" r:id="rId15"/>
    <p:sldId id="31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76" d="100"/>
          <a:sy n="76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93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Subject Name :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EC8652- </a:t>
            </a:r>
            <a:r>
              <a:rPr lang="en-US" sz="2000" b="1" dirty="0">
                <a:ln/>
                <a:latin typeface="Times New Roman" pitchFamily="18" charset="0"/>
                <a:cs typeface="Times New Roman" pitchFamily="18" charset="0"/>
              </a:rPr>
              <a:t>COMMUNICATION THEORY</a:t>
            </a:r>
            <a:br>
              <a:rPr lang="en-US" sz="22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Presentation  Title: </a:t>
            </a:r>
            <a:r>
              <a:rPr lang="en-US" sz="2000" b="1" dirty="0">
                <a:ln/>
                <a:solidFill>
                  <a:schemeClr val="tx1"/>
                </a:solidFill>
                <a:latin typeface="Palatino Linotype" panose="02040502050505030304" pitchFamily="18" charset="0"/>
              </a:rPr>
              <a:t>Distributions Of Random Variable</a:t>
            </a:r>
            <a:br>
              <a:rPr lang="en-US" sz="20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endParaRPr lang="en-US" sz="2000" b="1" dirty="0">
              <a:solidFill>
                <a:schemeClr val="accent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Students Name	 		          </a:t>
            </a:r>
            <a:r>
              <a:rPr lang="en-US" sz="2000" b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</a:t>
            </a:r>
            <a:r>
              <a:rPr lang="en-US" sz="18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1.</a:t>
            </a:r>
            <a:r>
              <a:rPr lang="en-US" sz="1800" b="1" dirty="0">
                <a:latin typeface="Palatino Linotype" panose="02040502050505030304" pitchFamily="18" charset="0"/>
                <a:sym typeface="+mn-ea"/>
              </a:rPr>
              <a:t>.</a:t>
            </a:r>
            <a:r>
              <a:rPr lang="en-US" sz="1800" b="1" dirty="0">
                <a:solidFill>
                  <a:schemeClr val="accent1"/>
                </a:solidFill>
                <a:latin typeface="Palatino Linotype" panose="02040502050505030304" pitchFamily="18" charset="0"/>
                <a:sym typeface="+mn-ea"/>
              </a:rPr>
              <a:t>G.BHAVANA DEVI                              210618106008</a:t>
            </a:r>
            <a:endParaRPr lang="en-US" sz="1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	2.</a:t>
            </a:r>
            <a:r>
              <a:rPr lang="en-US" sz="1800" b="1" dirty="0">
                <a:solidFill>
                  <a:schemeClr val="accent1"/>
                </a:solidFill>
                <a:latin typeface="Palatino Linotype" panose="02040502050505030304" pitchFamily="18" charset="0"/>
                <a:sym typeface="+mn-ea"/>
              </a:rPr>
              <a:t>P.VAISHALI                                            210618106039</a:t>
            </a:r>
            <a:endParaRPr lang="en-US" sz="1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	3.</a:t>
            </a:r>
            <a:r>
              <a:rPr lang="en-US" sz="1800" b="1" dirty="0">
                <a:solidFill>
                  <a:schemeClr val="accent1"/>
                </a:solidFill>
                <a:latin typeface="Palatino Linotype" panose="02040502050505030304" pitchFamily="18" charset="0"/>
                <a:sym typeface="+mn-ea"/>
              </a:rPr>
              <a:t>K.SHANJAI                                             210618106034  </a:t>
            </a:r>
            <a:endParaRPr lang="en-US" sz="1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	4.</a:t>
            </a:r>
            <a:r>
              <a:rPr lang="en-US" sz="1800" b="1" dirty="0">
                <a:solidFill>
                  <a:schemeClr val="accent1"/>
                </a:solidFill>
                <a:latin typeface="Palatino Linotype" panose="02040502050505030304" pitchFamily="18" charset="0"/>
                <a:sym typeface="+mn-ea"/>
              </a:rPr>
              <a:t>M.MANOJ                                               210618106024</a:t>
            </a:r>
            <a:endParaRPr lang="en-US" sz="1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                5.</a:t>
            </a:r>
            <a:r>
              <a:rPr lang="en-US" sz="1800" b="1" dirty="0">
                <a:solidFill>
                  <a:schemeClr val="accent1"/>
                </a:solidFill>
                <a:latin typeface="Palatino Linotype" panose="02040502050505030304" pitchFamily="18" charset="0"/>
                <a:sym typeface="+mn-ea"/>
              </a:rPr>
              <a:t>R.SRIVATHASAN                                 210618106036</a:t>
            </a:r>
            <a:endParaRPr lang="en-US" sz="1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Palatino Linotype" panose="02040502050505030304" pitchFamily="18" charset="0"/>
                <a:sym typeface="+mn-ea"/>
              </a:rPr>
              <a:t>                6.</a:t>
            </a:r>
            <a:r>
              <a:rPr lang="en-US" sz="1800" b="1" dirty="0">
                <a:solidFill>
                  <a:schemeClr val="accent1"/>
                </a:solidFill>
                <a:latin typeface="Palatino Linotype" panose="02040502050505030304" pitchFamily="18" charset="0"/>
                <a:sym typeface="+mn-ea"/>
              </a:rPr>
              <a:t>S.HARIGOVIND                                   210618106015</a:t>
            </a:r>
            <a:endParaRPr lang="en-US" sz="18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            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              </a:t>
            </a:r>
          </a:p>
          <a:p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  <a:sym typeface="+mn-ea"/>
              </a:rPr>
              <a:t>Geometric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5745" y="775970"/>
            <a:ext cx="8441055" cy="646303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The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Geometric Distribution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represents the number of failures before you get a success in a series of Bernoulli trials. 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This discrete probability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is represented by the probability density function: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             f(x) = (1 − p)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  <a:sym typeface="+mn-ea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  <a:sym typeface="+mn-ea"/>
              </a:rPr>
              <a:t>−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  <a:sym typeface="+mn-ea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p.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    where,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    p is success and 1-p is failure.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83" y="304800"/>
            <a:ext cx="7444201" cy="472706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356870" y="890270"/>
            <a:ext cx="8329295" cy="31085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If a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Random Variable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is a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Continuous Variable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, its probability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is called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Continuous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probability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.</a:t>
            </a:r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A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Continuous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probability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differs from a discrete probability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in several ways. the probability that a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Continuous Random Variable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will assume a particular value is zero.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971800" y="271632"/>
            <a:ext cx="2313454" cy="6463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  <a:sym typeface="+mn-ea"/>
              </a:rPr>
              <a:t>Continuous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27" y="1371600"/>
            <a:ext cx="7039346" cy="40417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Palatino Linotype" panose="02040502050505030304" pitchFamily="18" charset="0"/>
              </a:rPr>
              <a:t>EXAMPLE OF RANDOM VARIBLE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/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/>
          <p:nvPr/>
        </p:nvSpPr>
        <p:spPr>
          <a:xfrm>
            <a:off x="584200" y="1422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/>
          <p:nvPr/>
        </p:nvSpPr>
        <p:spPr>
          <a:xfrm>
            <a:off x="711200" y="1549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/>
          <p:nvPr/>
        </p:nvSpPr>
        <p:spPr>
          <a:xfrm>
            <a:off x="838200" y="1676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457200" y="1793875"/>
            <a:ext cx="8229600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71500" indent="-571500" algn="just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Number of marbles in a jar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Number of students present 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Number of heads when tossing two coins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>www.wikipedia.org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>www.slideshsre.com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anose="02040502050505030304" pitchFamily="18" charset="0"/>
              </a:rPr>
              <a:t>Objective</a:t>
            </a:r>
            <a:endParaRPr lang="en-US" sz="28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/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threePt" dir="t"/>
            </a:scene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n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80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  <a:t>To </a:t>
            </a:r>
            <a:r>
              <a:rPr lang="en-US" sz="1800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  <a:t>analyse</a:t>
            </a:r>
            <a:r>
              <a:rPr lang="en-US" sz="18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  <a:t> of distribution of random variable and its types features of random variable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r>
              <a:rPr lang="en-US" sz="32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1765" y="944245"/>
            <a:ext cx="9068435" cy="6294755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152400" y="944245"/>
            <a:ext cx="906780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  <a:sym typeface="+mn-ea"/>
              </a:rPr>
              <a:t>The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  <a:sym typeface="+mn-ea"/>
              </a:rPr>
              <a:t>Distribution of a Variable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+mn-ea"/>
              </a:rPr>
              <a:t> is a description of the relative numbers of times each possible outcome will occur in a number of trials.</a:t>
            </a:r>
            <a:endParaRPr lang="en-US" sz="3200" cap="none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  <a:sym typeface="+mn-ea"/>
              </a:rPr>
              <a:t>There are two types of distribution.</a:t>
            </a:r>
            <a:endParaRPr lang="en-US" sz="3200" cap="none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  <a:sym typeface="+mn-ea"/>
              </a:rPr>
              <a:t>Discrete.</a:t>
            </a:r>
            <a:endParaRPr lang="en-US" sz="3200" cap="none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  <a:sym typeface="+mn-ea"/>
              </a:rPr>
              <a:t>Continuous.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TYPES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4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15" y="1795145"/>
            <a:ext cx="8257540" cy="444436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Block Diagram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t>3/11/2021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780" y="1015365"/>
            <a:ext cx="4283075" cy="20688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2764685"/>
            <a:ext cx="5486400" cy="34476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1765" y="944245"/>
            <a:ext cx="9068435" cy="62947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  <a:sym typeface="+mn-ea"/>
              </a:rPr>
              <a:t>Discrete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The probability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. of a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Discrete Random Variable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x is a list of each possible value of x together with the probability that x takes that value in one trial of the experiment.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There are Three types: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Binomial.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Poison.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Geometric.</a:t>
            </a:r>
            <a:endParaRPr lang="en-US" cap="none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  <a:sym typeface="+mn-ea"/>
              </a:rPr>
              <a:t>Binomial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1765" y="1131570"/>
            <a:ext cx="8687435" cy="6107430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A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Binomial Random Variable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is the number of successes x in n repeated trials of A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 Binomial Experiment. </a:t>
            </a:r>
            <a:endParaRPr lang="en-US" b="1" cap="none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The probability distribution of a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Binomial Random Variable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 is called a 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Binomial Distribution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525" y="5140325"/>
            <a:ext cx="463867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  <a:sym typeface="+mn-ea"/>
              </a:rPr>
              <a:t>POISON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13969" y="790575"/>
            <a:ext cx="8853170" cy="649097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The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Poisson Distribution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is a discrete probability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+mn-ea"/>
              </a:rPr>
              <a:t>Distribution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 for the counts of events that occur randomly in a given interval of time (or space). </a:t>
            </a:r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+mn-ea"/>
              </a:rPr>
              <a:t>If we let x = the number of events in a given interval. then, if the mean number of events per interval is λ&gt;0.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8" b="87532" l="21377" r="99819">
                        <a14:foregroundMark x1="35054" y1="27226" x2="35054" y2="27226"/>
                        <a14:foregroundMark x1="40670" y1="26463" x2="40670" y2="26463"/>
                        <a14:foregroundMark x1="46014" y1="30534" x2="46014" y2="30534"/>
                        <a14:foregroundMark x1="52174" y1="20611" x2="52174" y2="20611"/>
                        <a14:foregroundMark x1="66123" y1="23155" x2="66123" y2="23155"/>
                        <a14:foregroundMark x1="69384" y1="27990" x2="73822" y2="30534"/>
                        <a14:foregroundMark x1="84692" y1="29771" x2="84692" y2="29771"/>
                        <a14:foregroundMark x1="85054" y1="19847" x2="85054" y2="19847"/>
                        <a14:foregroundMark x1="60507" y1="18066" x2="60507" y2="18066"/>
                        <a14:foregroundMark x1="59873" y1="20611" x2="59873" y2="20611"/>
                        <a14:foregroundMark x1="65851" y1="25700" x2="70290" y2="27226"/>
                        <a14:foregroundMark x1="76449" y1="26463" x2="77899" y2="24682"/>
                        <a14:foregroundMark x1="78261" y1="24682" x2="80888" y2="22392"/>
                        <a14:foregroundMark x1="84692" y1="21374" x2="85598" y2="21374"/>
                        <a14:foregroundMark x1="90670" y1="17303" x2="90670" y2="17303"/>
                        <a14:foregroundMark x1="90942" y1="17303" x2="90942" y2="17303"/>
                        <a14:foregroundMark x1="90942" y1="17303" x2="90942" y2="17303"/>
                        <a14:foregroundMark x1="88587" y1="33842" x2="87138" y2="35623"/>
                        <a14:foregroundMark x1="82971" y1="31298" x2="82971" y2="31298"/>
                        <a14:foregroundMark x1="81522" y1="33079" x2="81522" y2="33079"/>
                        <a14:foregroundMark x1="80254" y1="32316" x2="80254" y2="32316"/>
                        <a14:foregroundMark x1="79076" y1="30534" x2="79076" y2="30534"/>
                        <a14:foregroundMark x1="79076" y1="29771" x2="79076" y2="29771"/>
                        <a14:foregroundMark x1="79076" y1="30534" x2="79076" y2="30534"/>
                        <a14:foregroundMark x1="78261" y1="29771" x2="78261" y2="29771"/>
                        <a14:foregroundMark x1="76178" y1="27226" x2="74638" y2="27226"/>
                        <a14:foregroundMark x1="72283" y1="26463" x2="70833" y2="26463"/>
                        <a14:foregroundMark x1="70833" y1="26463" x2="53714" y2="10687"/>
                        <a14:foregroundMark x1="52536" y1="20611" x2="63134" y2="23155"/>
                        <a14:foregroundMark x1="56341" y1="19847" x2="53714" y2="34860"/>
                        <a14:foregroundMark x1="30344" y1="19847" x2="77083" y2="33842"/>
                        <a14:foregroundMark x1="30344" y1="36387" x2="61413" y2="41476"/>
                        <a14:foregroundMark x1="68750" y1="41476" x2="87681" y2="37150"/>
                        <a14:foregroundMark x1="89493" y1="29008" x2="89493" y2="29008"/>
                        <a14:foregroundMark x1="93025" y1="20611" x2="93025" y2="20611"/>
                        <a14:foregroundMark x1="93025" y1="20611" x2="93025" y2="20611"/>
                        <a14:foregroundMark x1="91214" y1="16539" x2="91214" y2="16539"/>
                        <a14:foregroundMark x1="77627" y1="17303" x2="77627" y2="17303"/>
                        <a14:foregroundMark x1="77627" y1="17303" x2="77627" y2="17303"/>
                        <a14:foregroundMark x1="77355" y1="15522" x2="77355" y2="15522"/>
                        <a14:foregroundMark x1="76721" y1="13995" x2="76721" y2="13995"/>
                        <a14:foregroundMark x1="76449" y1="13232" x2="76449" y2="13232"/>
                        <a14:foregroundMark x1="75906" y1="12214" x2="75906" y2="12214"/>
                        <a14:foregroundMark x1="75906" y1="12214" x2="75906" y2="12214"/>
                        <a14:foregroundMark x1="61685" y1="7379" x2="61685" y2="7379"/>
                        <a14:foregroundMark x1="60236" y1="6616" x2="60236" y2="6616"/>
                        <a14:foregroundMark x1="60236" y1="6616" x2="60236" y2="6616"/>
                        <a14:foregroundMark x1="60236" y1="5598" x2="62228" y2="5598"/>
                        <a14:foregroundMark x1="72917" y1="19847" x2="72917" y2="19847"/>
                        <a14:foregroundMark x1="73460" y1="20611" x2="78804" y2="22392"/>
                        <a14:foregroundMark x1="85598" y1="22392" x2="89764" y2="22392"/>
                        <a14:foregroundMark x1="92120" y1="20611" x2="92120" y2="20611"/>
                        <a14:foregroundMark x1="92754" y1="20611" x2="92754" y2="20611"/>
                        <a14:foregroundMark x1="96558" y1="18066" x2="96558" y2="18066"/>
                        <a14:foregroundMark x1="96830" y1="14758" x2="96830" y2="14758"/>
                        <a14:foregroundMark x1="97464" y1="9924" x2="97464" y2="9924"/>
                        <a14:foregroundMark x1="97464" y1="9924" x2="97464" y2="9924"/>
                        <a14:foregroundMark x1="98370" y1="10687" x2="99185" y2="14758"/>
                        <a14:foregroundMark x1="99185" y1="14758" x2="99185" y2="14758"/>
                        <a14:foregroundMark x1="99547" y1="16539" x2="99547" y2="16539"/>
                        <a14:foregroundMark x1="99547" y1="17303" x2="99547" y2="17303"/>
                        <a14:foregroundMark x1="98370" y1="19084" x2="93297" y2="19847"/>
                        <a14:foregroundMark x1="93025" y1="37150" x2="93931" y2="37150"/>
                        <a14:foregroundMark x1="30616" y1="44784" x2="99819" y2="447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505200"/>
            <a:ext cx="4419600" cy="157328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FLOW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25" y="1214120"/>
            <a:ext cx="7278370" cy="3803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155</Words>
  <Application>Microsoft Office PowerPoint</Application>
  <PresentationFormat>On-screen Show (4:3)</PresentationFormat>
  <Paragraphs>135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Subject Name : EC8652- COMMUNICATION THEORY  Presentation  Title: Distributions Of Random Variable </vt:lpstr>
      <vt:lpstr>Objective</vt:lpstr>
      <vt:lpstr>DEFINITION</vt:lpstr>
      <vt:lpstr>TYPES</vt:lpstr>
      <vt:lpstr>Block Diagram </vt:lpstr>
      <vt:lpstr>PowerPoint Presentation</vt:lpstr>
      <vt:lpstr>Binomial </vt:lpstr>
      <vt:lpstr>POISON </vt:lpstr>
      <vt:lpstr>FLOW CHART</vt:lpstr>
      <vt:lpstr>Geometric </vt:lpstr>
      <vt:lpstr>PowerPoint Presentation</vt:lpstr>
      <vt:lpstr>PowerPoint Presentation</vt:lpstr>
      <vt:lpstr>PowerPoint Presentation</vt:lpstr>
      <vt:lpstr>EXAMPLE OF RANDOM VARIBLE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BENISHA</cp:lastModifiedBy>
  <cp:revision>110</cp:revision>
  <dcterms:created xsi:type="dcterms:W3CDTF">2015-04-07T04:42:00Z</dcterms:created>
  <dcterms:modified xsi:type="dcterms:W3CDTF">2021-03-11T18:15:02Z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