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6" r:id="rId2"/>
    <p:sldId id="257" r:id="rId3"/>
    <p:sldId id="305" r:id="rId4"/>
    <p:sldId id="306" r:id="rId5"/>
    <p:sldId id="314" r:id="rId6"/>
    <p:sldId id="315" r:id="rId7"/>
    <p:sldId id="312" r:id="rId8"/>
    <p:sldId id="313" r:id="rId9"/>
    <p:sldId id="316" r:id="rId10"/>
    <p:sldId id="307" r:id="rId11"/>
    <p:sldId id="311" r:id="rId12"/>
    <p:sldId id="31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660"/>
  </p:normalViewPr>
  <p:slideViewPr>
    <p:cSldViewPr>
      <p:cViewPr varScale="1">
        <p:scale>
          <a:sx n="70" d="100"/>
          <a:sy n="70" d="100"/>
        </p:scale>
        <p:origin x="-1182"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B116C7-D313-44DF-851F-561AD0E84361}" type="datetimeFigureOut">
              <a:rPr lang="en-US" smtClean="0"/>
              <a:pPr/>
              <a:t>3/31/2020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81D8BA-2871-43B6-95E6-118CE4B58879}" type="slidenum">
              <a:rPr lang="en-US" smtClean="0"/>
              <a:pPr/>
              <a:t>‹#›</a:t>
            </a:fld>
            <a:endParaRPr lang="en-US"/>
          </a:p>
        </p:txBody>
      </p:sp>
    </p:spTree>
    <p:extLst>
      <p:ext uri="{BB962C8B-B14F-4D97-AF65-F5344CB8AC3E}">
        <p14:creationId xmlns="" xmlns:p14="http://schemas.microsoft.com/office/powerpoint/2010/main" val="601240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81D8BA-2871-43B6-95E6-118CE4B58879}" type="slidenum">
              <a:rPr lang="en-US" smtClean="0"/>
              <a:pPr/>
              <a:t>1</a:t>
            </a:fld>
            <a:endParaRPr lang="en-US"/>
          </a:p>
        </p:txBody>
      </p:sp>
    </p:spTree>
    <p:extLst>
      <p:ext uri="{BB962C8B-B14F-4D97-AF65-F5344CB8AC3E}">
        <p14:creationId xmlns="" xmlns:p14="http://schemas.microsoft.com/office/powerpoint/2010/main" val="2602646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9E31E8E-FAA6-4768-80D1-5C1524358538}" type="datetime1">
              <a:rPr lang="en-US" smtClean="0"/>
              <a:pPr/>
              <a:t>3/31/2020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2348033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D5FC90-A492-4A4D-B7DD-4720209C0258}" type="datetime1">
              <a:rPr lang="en-US" smtClean="0"/>
              <a:pPr/>
              <a:t>3/31/2020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1569086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4434A3-00D5-4239-B904-80CC8FFE510A}" type="datetime1">
              <a:rPr lang="en-US" smtClean="0"/>
              <a:pPr/>
              <a:t>3/31/2020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933448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589B79-28B0-4D12-A297-DE5897E9723E}" type="datetime1">
              <a:rPr lang="en-US" smtClean="0"/>
              <a:pPr/>
              <a:t>3/31/2020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1097011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D15664-E27A-45EE-9E77-BA9FBD89D79B}" type="datetime1">
              <a:rPr lang="en-US" smtClean="0"/>
              <a:pPr/>
              <a:t>3/31/2020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1064696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BB564FE-F6E1-42EC-B67D-790612EBBF36}" type="datetime1">
              <a:rPr lang="en-US" smtClean="0"/>
              <a:pPr/>
              <a:t>3/31/2020</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504015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56FA4E1-DA02-4FCB-8B33-871CA603B35F}" type="datetime1">
              <a:rPr lang="en-US" smtClean="0"/>
              <a:pPr/>
              <a:t>3/31/2020</a:t>
            </a:fld>
            <a:endParaRPr lang="en-US"/>
          </a:p>
        </p:txBody>
      </p:sp>
      <p:sp>
        <p:nvSpPr>
          <p:cNvPr id="8" name="Footer Placeholder 7"/>
          <p:cNvSpPr>
            <a:spLocks noGrp="1"/>
          </p:cNvSpPr>
          <p:nvPr>
            <p:ph type="ftr" sz="quarter" idx="11"/>
          </p:nvPr>
        </p:nvSpPr>
        <p:spPr/>
        <p:txBody>
          <a:bodyPr/>
          <a:lstStyle/>
          <a:p>
            <a:r>
              <a:rPr lang="en-US"/>
              <a:t>JEPPIAAR INSTITUTE OF TECHNOLOGY</a:t>
            </a:r>
          </a:p>
        </p:txBody>
      </p:sp>
      <p:sp>
        <p:nvSpPr>
          <p:cNvPr id="9" name="Slide Number Placeholder 8"/>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1902137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19835E8-8679-4E90-AFE0-0C67370685A8}" type="datetime1">
              <a:rPr lang="en-US" smtClean="0"/>
              <a:pPr/>
              <a:t>3/31/2020</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5" name="Slide Number Placeholder 4"/>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4165790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6C47FD-2D86-4B6A-8B7C-09862E8557BB}" type="datetime1">
              <a:rPr lang="en-US" smtClean="0"/>
              <a:pPr/>
              <a:t>3/31/2020</a:t>
            </a:fld>
            <a:endParaRPr lang="en-US"/>
          </a:p>
        </p:txBody>
      </p:sp>
      <p:sp>
        <p:nvSpPr>
          <p:cNvPr id="3" name="Footer Placeholder 2"/>
          <p:cNvSpPr>
            <a:spLocks noGrp="1"/>
          </p:cNvSpPr>
          <p:nvPr>
            <p:ph type="ftr" sz="quarter" idx="11"/>
          </p:nvPr>
        </p:nvSpPr>
        <p:spPr/>
        <p:txBody>
          <a:bodyPr/>
          <a:lstStyle/>
          <a:p>
            <a:r>
              <a:rPr lang="en-US"/>
              <a:t>JEPPIAAR INSTITUTE OF TECHNOLOGY</a:t>
            </a:r>
          </a:p>
        </p:txBody>
      </p:sp>
      <p:sp>
        <p:nvSpPr>
          <p:cNvPr id="4" name="Slide Number Placeholder 3"/>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4092405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A4DCBB-5FBE-45F5-A7A0-DCD94C53A06B}" type="datetime1">
              <a:rPr lang="en-US" smtClean="0"/>
              <a:pPr/>
              <a:t>3/31/2020</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244913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4239DA-53D9-4AED-B699-60988A11F434}" type="datetime1">
              <a:rPr lang="en-US" smtClean="0"/>
              <a:pPr/>
              <a:t>3/31/2020</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2365057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4A4544-C7CE-44D8-992C-81FF0040C1FA}" type="datetime1">
              <a:rPr lang="en-US" smtClean="0"/>
              <a:pPr/>
              <a:t>3/31/2020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JEPPIAAR INSTITUTE OF TECHNOLOGY</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41473915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cholar.google.co.in/scholar_url?url=http://suraj.lums.edu.pk/~cs678/papers/17_routing_for_ad_hoc.pdf&amp;hl=en&amp;sa=X&amp;scisig=AAGBfm2E_ds4wfPuiymdPj3h0I0T2AW0Fg&amp;nossl=1&amp;oi=scholarr" TargetMode="External"/><Relationship Id="rId2" Type="http://schemas.openxmlformats.org/officeDocument/2006/relationships/hyperlink" Target="http://scholar.google.co.in/scholar?q=evolution+of+wireless+routing+protocol+reference&amp;hl=en&amp;as_sdt=0&amp;as_vis=1&amp;oi=scholart" TargetMode="External"/><Relationship Id="rId1" Type="http://schemas.openxmlformats.org/officeDocument/2006/relationships/slideLayout" Target="../slideLayouts/slideLayout2.xml"/><Relationship Id="rId5" Type="http://schemas.openxmlformats.org/officeDocument/2006/relationships/hyperlink" Target="http://scholar.google.co.in/scholar_url?url=https://journals.sagepub.com/doi/full/10.1155/2015/409503&amp;hl=en&amp;sa=X&amp;scisig=AAGBfm3RIPpwV3tc854zYU5C2i1cDgk2ig&amp;nossl=1&amp;oi=scholarr" TargetMode="External"/><Relationship Id="rId4" Type="http://schemas.openxmlformats.org/officeDocument/2006/relationships/hyperlink" Target="http://scholar.google.co.in/scholar_url?url=http://www.academia.edu/download/30770539/Cosmin_PID1323751.pdf&amp;hl=en&amp;sa=X&amp;scisig=AAGBfm0h4FyvHGt-FnCFNBzOTDcue8KoDg&amp;nossl=1&amp;oi=scholar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399" y="1239732"/>
            <a:ext cx="8663729" cy="2036868"/>
          </a:xfrm>
        </p:spPr>
        <p:txBody>
          <a:bodyPr>
            <a:normAutofit fontScale="90000"/>
          </a:bodyPr>
          <a:lstStyle/>
          <a:p>
            <a:pPr algn="l"/>
            <a:r>
              <a:rPr lang="en-US" sz="2400" b="1" dirty="0">
                <a:solidFill>
                  <a:schemeClr val="accent2"/>
                </a:solidFill>
                <a:latin typeface="Palatino Linotype" pitchFamily="18" charset="0"/>
              </a:rPr>
              <a:t/>
            </a: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
            </a: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Subject Name :WIRELESS NETWORK</a:t>
            </a: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
            </a: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Presentation </a:t>
            </a:r>
            <a:r>
              <a:rPr lang="en-US" sz="2400" b="1" dirty="0" err="1">
                <a:solidFill>
                  <a:schemeClr val="accent2"/>
                </a:solidFill>
                <a:latin typeface="Palatino Linotype" pitchFamily="18" charset="0"/>
              </a:rPr>
              <a:t>Title:</a:t>
            </a:r>
            <a:r>
              <a:rPr lang="en-US" sz="2000" b="1" dirty="0" err="1">
                <a:solidFill>
                  <a:schemeClr val="accent2"/>
                </a:solidFill>
                <a:latin typeface="Palatino Linotype" pitchFamily="18" charset="0"/>
              </a:rPr>
              <a:t>EVOLUTION</a:t>
            </a:r>
            <a:r>
              <a:rPr lang="en-US" sz="2000" b="1" dirty="0">
                <a:solidFill>
                  <a:schemeClr val="accent2"/>
                </a:solidFill>
                <a:latin typeface="Palatino Linotype" pitchFamily="18" charset="0"/>
              </a:rPr>
              <a:t> OF WIRELESS ROUTING PROTOCOLS</a:t>
            </a:r>
            <a:r>
              <a:rPr lang="en-US" sz="2400" b="1" dirty="0">
                <a:solidFill>
                  <a:schemeClr val="accent2"/>
                </a:solidFill>
                <a:latin typeface="Palatino Linotype" pitchFamily="18" charset="0"/>
              </a:rPr>
              <a:t/>
            </a:r>
            <a:br>
              <a:rPr lang="en-US" sz="2400" b="1" dirty="0">
                <a:solidFill>
                  <a:schemeClr val="accent2"/>
                </a:solidFill>
                <a:latin typeface="Palatino Linotype" pitchFamily="18" charset="0"/>
              </a:rPr>
            </a:br>
            <a:endParaRPr lang="en-US" sz="2400" b="1" dirty="0">
              <a:solidFill>
                <a:schemeClr val="accent2"/>
              </a:solidFill>
              <a:latin typeface="Palatino Linotype" pitchFamily="18" charset="0"/>
            </a:endParaRPr>
          </a:p>
        </p:txBody>
      </p:sp>
      <p:sp>
        <p:nvSpPr>
          <p:cNvPr id="3" name="Subtitle 2"/>
          <p:cNvSpPr>
            <a:spLocks noGrp="1"/>
          </p:cNvSpPr>
          <p:nvPr>
            <p:ph type="subTitle" idx="1"/>
          </p:nvPr>
        </p:nvSpPr>
        <p:spPr>
          <a:xfrm>
            <a:off x="152399" y="3162300"/>
            <a:ext cx="8839199" cy="1219200"/>
          </a:xfrm>
        </p:spPr>
        <p:txBody>
          <a:bodyPr>
            <a:noAutofit/>
          </a:bodyPr>
          <a:lstStyle/>
          <a:p>
            <a:pPr algn="l"/>
            <a:r>
              <a:rPr lang="en-US" sz="2000" b="1" dirty="0">
                <a:solidFill>
                  <a:schemeClr val="accent2"/>
                </a:solidFill>
                <a:latin typeface="Palatino Linotype" pitchFamily="18" charset="0"/>
              </a:rPr>
              <a:t>Team Members:</a:t>
            </a:r>
          </a:p>
          <a:p>
            <a:pPr algn="l"/>
            <a:r>
              <a:rPr lang="en-US" sz="2000" b="1" dirty="0">
                <a:solidFill>
                  <a:schemeClr val="tx1"/>
                </a:solidFill>
                <a:latin typeface="Palatino Linotype" pitchFamily="18" charset="0"/>
              </a:rPr>
              <a:t>	Students Name	 		  	</a:t>
            </a:r>
            <a:r>
              <a:rPr lang="en-US" sz="2000" b="1" dirty="0" smtClean="0">
                <a:solidFill>
                  <a:schemeClr val="tx1"/>
                </a:solidFill>
                <a:latin typeface="Palatino Linotype" pitchFamily="18" charset="0"/>
              </a:rPr>
              <a:t>                 </a:t>
            </a:r>
            <a:r>
              <a:rPr lang="en-US" sz="2000" b="1" dirty="0" err="1" smtClean="0">
                <a:solidFill>
                  <a:schemeClr val="tx1"/>
                </a:solidFill>
                <a:latin typeface="Palatino Linotype" pitchFamily="18" charset="0"/>
              </a:rPr>
              <a:t>Reg.No</a:t>
            </a:r>
            <a:r>
              <a:rPr lang="en-US" sz="2000" b="1" dirty="0">
                <a:solidFill>
                  <a:schemeClr val="tx1"/>
                </a:solidFill>
                <a:latin typeface="Palatino Linotype" pitchFamily="18" charset="0"/>
              </a:rPr>
              <a:t>:                                                                                               </a:t>
            </a:r>
          </a:p>
          <a:p>
            <a:pPr algn="l"/>
            <a:r>
              <a:rPr lang="en-US" sz="2000" b="1" dirty="0">
                <a:solidFill>
                  <a:schemeClr val="tx1"/>
                </a:solidFill>
                <a:latin typeface="Palatino Linotype" pitchFamily="18" charset="0"/>
              </a:rPr>
              <a:t>	1.Bala </a:t>
            </a:r>
            <a:r>
              <a:rPr lang="en-US" sz="2000" b="1" dirty="0" err="1">
                <a:solidFill>
                  <a:schemeClr val="tx1"/>
                </a:solidFill>
                <a:latin typeface="Palatino Linotype" pitchFamily="18" charset="0"/>
              </a:rPr>
              <a:t>kumar.A</a:t>
            </a:r>
            <a:r>
              <a:rPr lang="en-US" sz="2000" b="1" dirty="0">
                <a:solidFill>
                  <a:schemeClr val="tx1"/>
                </a:solidFill>
                <a:latin typeface="Palatino Linotype" pitchFamily="18" charset="0"/>
              </a:rPr>
              <a:t>                                                         210617106015 </a:t>
            </a:r>
          </a:p>
          <a:p>
            <a:pPr algn="l"/>
            <a:r>
              <a:rPr lang="en-US" sz="2000" b="1" dirty="0">
                <a:solidFill>
                  <a:schemeClr val="tx1"/>
                </a:solidFill>
                <a:latin typeface="Palatino Linotype" pitchFamily="18" charset="0"/>
              </a:rPr>
              <a:t>	2.Venkatesh.J                                                             210617106083</a:t>
            </a:r>
          </a:p>
          <a:p>
            <a:pPr algn="l"/>
            <a:r>
              <a:rPr lang="en-US" sz="2000" b="1" dirty="0">
                <a:solidFill>
                  <a:schemeClr val="tx1"/>
                </a:solidFill>
                <a:latin typeface="Palatino Linotype" pitchFamily="18" charset="0"/>
              </a:rPr>
              <a:t>	3.Karthik.G                                                                210617106046</a:t>
            </a:r>
          </a:p>
          <a:p>
            <a:pPr algn="l"/>
            <a:r>
              <a:rPr lang="en-US" sz="2000" b="1" dirty="0">
                <a:solidFill>
                  <a:schemeClr val="tx1"/>
                </a:solidFill>
                <a:latin typeface="Palatino Linotype" pitchFamily="18" charset="0"/>
              </a:rPr>
              <a:t>	4.Gopika.C.A                                                             210617106033</a:t>
            </a:r>
          </a:p>
          <a:p>
            <a:pPr algn="l"/>
            <a:r>
              <a:rPr lang="en-US" sz="2000" b="1" dirty="0">
                <a:solidFill>
                  <a:schemeClr val="tx1"/>
                </a:solidFill>
                <a:latin typeface="Palatino Linotype" pitchFamily="18" charset="0"/>
              </a:rPr>
              <a:t>              5.Preetha.S                                                                  210617106062</a:t>
            </a:r>
          </a:p>
          <a:p>
            <a:pPr algn="l"/>
            <a:r>
              <a:rPr lang="en-US" sz="2000" b="1" dirty="0">
                <a:solidFill>
                  <a:schemeClr val="tx1"/>
                </a:solidFill>
                <a:latin typeface="Palatino Linotype" pitchFamily="18" charset="0"/>
              </a:rPr>
              <a:t>              6.Bharath </a:t>
            </a:r>
            <a:r>
              <a:rPr lang="en-US" sz="2000" b="1" dirty="0" err="1">
                <a:solidFill>
                  <a:schemeClr val="tx1"/>
                </a:solidFill>
                <a:latin typeface="Palatino Linotype" pitchFamily="18" charset="0"/>
              </a:rPr>
              <a:t>kumar.S</a:t>
            </a:r>
            <a:r>
              <a:rPr lang="en-US" sz="2000" b="1" dirty="0">
                <a:solidFill>
                  <a:schemeClr val="tx1"/>
                </a:solidFill>
                <a:latin typeface="Palatino Linotype" pitchFamily="18" charset="0"/>
              </a:rPr>
              <a:t>                                                    210617106017</a:t>
            </a:r>
          </a:p>
          <a:p>
            <a:endParaRPr lang="en-US" sz="2000" b="1" dirty="0">
              <a:solidFill>
                <a:schemeClr val="tx1"/>
              </a:solidFill>
              <a:latin typeface="Palatino Linotype" pitchFamily="18" charset="0"/>
            </a:endParaRPr>
          </a:p>
          <a:p>
            <a:endParaRPr lang="en-US" sz="2000" dirty="0">
              <a:solidFill>
                <a:schemeClr val="tx1"/>
              </a:solidFill>
              <a:latin typeface="Palatino Linotype" pitchFamily="18" charset="0"/>
            </a:endParaRPr>
          </a:p>
        </p:txBody>
      </p:sp>
      <p:sp>
        <p:nvSpPr>
          <p:cNvPr id="4" name="TextBox 3">
            <a:extLst>
              <a:ext uri="{FF2B5EF4-FFF2-40B4-BE49-F238E27FC236}">
                <a16:creationId xmlns="" xmlns:a16="http://schemas.microsoft.com/office/drawing/2014/main" id="{EE5ACCF2-8CAE-4B9E-99FA-55335EEA4352}"/>
              </a:ext>
            </a:extLst>
          </p:cNvPr>
          <p:cNvSpPr txBox="1"/>
          <p:nvPr/>
        </p:nvSpPr>
        <p:spPr>
          <a:xfrm>
            <a:off x="0" y="478691"/>
            <a:ext cx="9144000" cy="1231106"/>
          </a:xfrm>
          <a:prstGeom prst="rect">
            <a:avLst/>
          </a:prstGeom>
          <a:noFill/>
        </p:spPr>
        <p:txBody>
          <a:bodyPr wrap="square" rtlCol="0">
            <a:spAutoFit/>
          </a:bodyPr>
          <a:lstStyle/>
          <a:p>
            <a:pPr algn="ctr"/>
            <a:r>
              <a:rPr lang="en-IN" sz="2400" b="1" dirty="0">
                <a:latin typeface="Palatino Linotype" pitchFamily="18" charset="0"/>
                <a:cs typeface="Times New Roman" panose="02020603050405020304" pitchFamily="18" charset="0"/>
              </a:rPr>
              <a:t>  JEPPIAAR INSTITUTE OF TECHNOLOGY</a:t>
            </a:r>
          </a:p>
          <a:p>
            <a:pPr algn="ctr"/>
            <a:r>
              <a:rPr lang="en-US" sz="1400" b="1" dirty="0">
                <a:latin typeface="Times New Roman" panose="02020603050405020304" pitchFamily="18" charset="0"/>
                <a:cs typeface="Times New Roman" panose="02020603050405020304" pitchFamily="18" charset="0"/>
              </a:rPr>
              <a:t>“Self-Belief | Self Discipline | Self Respect”</a:t>
            </a:r>
          </a:p>
          <a:p>
            <a:pPr algn="ctr"/>
            <a:endParaRPr lang="en-US" sz="1400" b="1" dirty="0">
              <a:latin typeface="Times New Roman" panose="02020603050405020304" pitchFamily="18" charset="0"/>
              <a:cs typeface="Times New Roman" panose="02020603050405020304" pitchFamily="18" charset="0"/>
            </a:endParaRPr>
          </a:p>
          <a:p>
            <a:pPr algn="ctr"/>
            <a:r>
              <a:rPr lang="en-IN" sz="2200" b="1" dirty="0">
                <a:solidFill>
                  <a:srgbClr val="0070C0"/>
                </a:solidFill>
                <a:latin typeface="Palatino Linotype" pitchFamily="18" charset="0"/>
                <a:cs typeface="Times New Roman" panose="02020603050405020304" pitchFamily="18" charset="0"/>
              </a:rPr>
              <a:t>Department of Electronics and communication Engineering</a:t>
            </a:r>
          </a:p>
        </p:txBody>
      </p:sp>
      <p:sp>
        <p:nvSpPr>
          <p:cNvPr id="5" name="Rectangle 4"/>
          <p:cNvSpPr/>
          <p:nvPr/>
        </p:nvSpPr>
        <p:spPr>
          <a:xfrm>
            <a:off x="152400" y="152400"/>
            <a:ext cx="8839200" cy="6553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F:\SUBJECTS\JIT_COURSE FILE CONTENTS\JIT_ISO _DNV GL_ISO 9001-2015\ISO_Images_Logo\ISO 9001-2015 (JPG).jpg">
            <a:extLst>
              <a:ext uri="{FF2B5EF4-FFF2-40B4-BE49-F238E27FC236}">
                <a16:creationId xmlns="" xmlns:a16="http://schemas.microsoft.com/office/drawing/2014/main" id="{00000000-0008-0000-0500-000003000000}"/>
              </a:ext>
            </a:extLst>
          </p:cNvPr>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924800" y="381000"/>
            <a:ext cx="891329" cy="858732"/>
          </a:xfrm>
          <a:prstGeom prst="rect">
            <a:avLst/>
          </a:prstGeom>
          <a:noFill/>
          <a:ln>
            <a:noFill/>
          </a:ln>
        </p:spPr>
      </p:pic>
      <p:pic>
        <p:nvPicPr>
          <p:cNvPr id="8" name="Picture 7">
            <a:extLst>
              <a:ext uri="{FF2B5EF4-FFF2-40B4-BE49-F238E27FC236}">
                <a16:creationId xmlns="" xmlns:a16="http://schemas.microsoft.com/office/drawing/2014/main" id="{F993296E-B523-47A8-BEDB-E5FFD519EB02}"/>
              </a:ext>
            </a:extLst>
          </p:cNvPr>
          <p:cNvPicPr/>
          <p:nvPr/>
        </p:nvPicPr>
        <p:blipFill>
          <a:blip r:embed="rId4" cstate="print">
            <a:extLst>
              <a:ext uri="{28A0092B-C50C-407E-A947-70E740481C1C}">
                <a14:useLocalDpi xmlns="" xmlns:a14="http://schemas.microsoft.com/office/drawing/2010/main" val="0"/>
              </a:ext>
            </a:extLst>
          </a:blip>
          <a:stretch>
            <a:fillRect/>
          </a:stretch>
        </p:blipFill>
        <p:spPr>
          <a:xfrm>
            <a:off x="327870" y="381000"/>
            <a:ext cx="1119930" cy="906999"/>
          </a:xfrm>
          <a:prstGeom prst="rect">
            <a:avLst/>
          </a:prstGeom>
        </p:spPr>
      </p:pic>
    </p:spTree>
    <p:extLst>
      <p:ext uri="{BB962C8B-B14F-4D97-AF65-F5344CB8AC3E}">
        <p14:creationId xmlns="" xmlns:p14="http://schemas.microsoft.com/office/powerpoint/2010/main" val="4015593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US" sz="2400" b="1" dirty="0">
                <a:latin typeface="Palatino Linotype" pitchFamily="18" charset="0"/>
              </a:rPr>
              <a:t>Result &amp; Discussion</a:t>
            </a:r>
          </a:p>
        </p:txBody>
      </p:sp>
      <p:sp>
        <p:nvSpPr>
          <p:cNvPr id="3" name="Content Placeholder 2"/>
          <p:cNvSpPr>
            <a:spLocks noGrp="1"/>
          </p:cNvSpPr>
          <p:nvPr>
            <p:ph idx="1"/>
          </p:nvPr>
        </p:nvSpPr>
        <p:spPr>
          <a:xfrm>
            <a:off x="457200" y="1447800"/>
            <a:ext cx="8229600" cy="48006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B4E4BE21-05AB-4752-8E4C-86CEA05D0B31}" type="datetime1">
              <a:rPr lang="en-US" smtClean="0"/>
              <a:pPr/>
              <a:t>3/31/2020</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pPr/>
              <a:t>10</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8" name="Content Placeholder 2"/>
          <p:cNvSpPr txBox="1">
            <a:spLocks/>
          </p:cNvSpPr>
          <p:nvPr/>
        </p:nvSpPr>
        <p:spPr>
          <a:xfrm>
            <a:off x="457200" y="1403350"/>
            <a:ext cx="8229600" cy="30924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en-US" sz="2400" dirty="0">
              <a:latin typeface="Palatino Linotype" pitchFamily="18" charset="0"/>
              <a:cs typeface="Times New Roman" pitchFamily="18" charset="0"/>
            </a:endParaRPr>
          </a:p>
        </p:txBody>
      </p:sp>
      <p:sp>
        <p:nvSpPr>
          <p:cNvPr id="9" name="Content Placeholder 2">
            <a:extLst>
              <a:ext uri="{FF2B5EF4-FFF2-40B4-BE49-F238E27FC236}">
                <a16:creationId xmlns="" xmlns:a16="http://schemas.microsoft.com/office/drawing/2014/main" id="{B317A9FF-6DFF-431A-8E1D-4B750DEAF130}"/>
              </a:ext>
            </a:extLst>
          </p:cNvPr>
          <p:cNvSpPr txBox="1">
            <a:spLocks/>
          </p:cNvSpPr>
          <p:nvPr/>
        </p:nvSpPr>
        <p:spPr>
          <a:xfrm>
            <a:off x="838200" y="1825625"/>
            <a:ext cx="7848600" cy="3736975"/>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Interior gateway protocols type 1</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                 *Linkstate routing routing protocol</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                           1.OSPF</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                           2.IS-IS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Interior gateway protocols type 2</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                    *Distance vector routing protocol</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                            1.Routing information protocol</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                            2.RIPv2</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                            3.IGRP                           </a:t>
            </a:r>
            <a:endParaRPr kumimoji="0" lang="en-IN"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10" name="Title 1">
            <a:extLst>
              <a:ext uri="{FF2B5EF4-FFF2-40B4-BE49-F238E27FC236}">
                <a16:creationId xmlns="" xmlns:a16="http://schemas.microsoft.com/office/drawing/2014/main" id="{31240127-FBFF-492E-983B-245800033959}"/>
              </a:ext>
            </a:extLst>
          </p:cNvPr>
          <p:cNvSpPr txBox="1">
            <a:spLocks/>
          </p:cNvSpPr>
          <p:nvPr/>
        </p:nvSpPr>
        <p:spPr>
          <a:xfrm>
            <a:off x="1295401" y="758825"/>
            <a:ext cx="7391400" cy="9318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N" sz="4400" b="0" i="0" u="none" strike="noStrike" kern="1200" cap="none" spc="0" normalizeH="0" baseline="0" noProof="0">
                <a:ln>
                  <a:noFill/>
                </a:ln>
                <a:solidFill>
                  <a:sysClr val="windowText" lastClr="000000"/>
                </a:solidFill>
                <a:effectLst/>
                <a:uLnTx/>
                <a:uFillTx/>
                <a:latin typeface="Calibri Light" panose="020F0302020204030204"/>
                <a:ea typeface="+mj-ea"/>
                <a:cs typeface="+mj-cs"/>
              </a:rPr>
              <a:t>TYPES OF ROUTING PROTOCOL</a:t>
            </a:r>
            <a:endParaRPr kumimoji="0" lang="en-IN" sz="4400" b="0" i="0" u="none" strike="noStrike" kern="1200" cap="none" spc="0" normalizeH="0" baseline="0" noProof="0" dirty="0">
              <a:ln>
                <a:noFill/>
              </a:ln>
              <a:solidFill>
                <a:sysClr val="windowText" lastClr="000000"/>
              </a:solidFill>
              <a:effectLst/>
              <a:uLnTx/>
              <a:uFillTx/>
              <a:latin typeface="Calibri Light" panose="020F0302020204030204"/>
              <a:ea typeface="+mj-ea"/>
              <a:cs typeface="+mj-cs"/>
            </a:endParaRPr>
          </a:p>
        </p:txBody>
      </p:sp>
    </p:spTree>
    <p:extLst>
      <p:ext uri="{BB962C8B-B14F-4D97-AF65-F5344CB8AC3E}">
        <p14:creationId xmlns="" xmlns:p14="http://schemas.microsoft.com/office/powerpoint/2010/main" val="3348553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US" sz="2400" b="1" dirty="0">
                <a:latin typeface="Palatino Linotype" pitchFamily="18" charset="0"/>
              </a:rPr>
              <a:t>Future Scope</a:t>
            </a:r>
          </a:p>
        </p:txBody>
      </p:sp>
      <p:sp>
        <p:nvSpPr>
          <p:cNvPr id="3" name="Content Placeholder 2"/>
          <p:cNvSpPr>
            <a:spLocks noGrp="1"/>
          </p:cNvSpPr>
          <p:nvPr>
            <p:ph idx="1"/>
          </p:nvPr>
        </p:nvSpPr>
        <p:spPr>
          <a:xfrm>
            <a:off x="457200" y="1447800"/>
            <a:ext cx="8229600" cy="48006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B4E4BE21-05AB-4752-8E4C-86CEA05D0B31}" type="datetime1">
              <a:rPr lang="en-US" smtClean="0"/>
              <a:pPr/>
              <a:t>3/31/2020</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pPr/>
              <a:t>11</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8" name="Content Placeholder 2"/>
          <p:cNvSpPr txBox="1">
            <a:spLocks/>
          </p:cNvSpPr>
          <p:nvPr/>
        </p:nvSpPr>
        <p:spPr>
          <a:xfrm>
            <a:off x="457200" y="1295400"/>
            <a:ext cx="8229600" cy="3200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en-US" sz="2400" dirty="0">
              <a:latin typeface="Palatino Linotype" pitchFamily="18" charset="0"/>
              <a:cs typeface="Times New Roman" pitchFamily="18" charset="0"/>
            </a:endParaRPr>
          </a:p>
        </p:txBody>
      </p:sp>
      <p:sp>
        <p:nvSpPr>
          <p:cNvPr id="9" name="Content Placeholder 2">
            <a:extLst>
              <a:ext uri="{FF2B5EF4-FFF2-40B4-BE49-F238E27FC236}">
                <a16:creationId xmlns="" xmlns:a16="http://schemas.microsoft.com/office/drawing/2014/main" id="{83D6D30E-4613-404F-A730-9BD48C63E954}"/>
              </a:ext>
            </a:extLst>
          </p:cNvPr>
          <p:cNvSpPr txBox="1">
            <a:spLocks/>
          </p:cNvSpPr>
          <p:nvPr/>
        </p:nvSpPr>
        <p:spPr>
          <a:xfrm>
            <a:off x="838200" y="1825625"/>
            <a:ext cx="7467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Bird internet routing daemon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Quagga</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GNU Zebra</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OpenBGPD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OpenOSPFD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XORP</a:t>
            </a:r>
            <a:endParaRPr kumimoji="0" lang="en-IN"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10" name="Title 1">
            <a:extLst>
              <a:ext uri="{FF2B5EF4-FFF2-40B4-BE49-F238E27FC236}">
                <a16:creationId xmlns="" xmlns:a16="http://schemas.microsoft.com/office/drawing/2014/main" id="{EE06F712-BBB6-48BA-BDEA-E0EDB5C5E9E8}"/>
              </a:ext>
            </a:extLst>
          </p:cNvPr>
          <p:cNvSpPr txBox="1">
            <a:spLocks/>
          </p:cNvSpPr>
          <p:nvPr/>
        </p:nvSpPr>
        <p:spPr>
          <a:xfrm>
            <a:off x="2645546" y="914400"/>
            <a:ext cx="5660254" cy="7762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N" sz="4400" b="0" i="0" u="none" strike="noStrike" kern="1200" cap="none" spc="0" normalizeH="0" baseline="0" noProof="0">
                <a:ln>
                  <a:noFill/>
                </a:ln>
                <a:solidFill>
                  <a:sysClr val="windowText" lastClr="000000"/>
                </a:solidFill>
                <a:effectLst/>
                <a:uLnTx/>
                <a:uFillTx/>
                <a:latin typeface="Calibri Light" panose="020F0302020204030204"/>
                <a:ea typeface="+mj-ea"/>
                <a:cs typeface="+mj-cs"/>
              </a:rPr>
              <a:t>ROUTING SOFTWARES </a:t>
            </a:r>
            <a:endParaRPr kumimoji="0" lang="en-IN" sz="4400" b="0" i="0" u="none" strike="noStrike" kern="1200" cap="none" spc="0" normalizeH="0" baseline="0" noProof="0" dirty="0">
              <a:ln>
                <a:noFill/>
              </a:ln>
              <a:solidFill>
                <a:sysClr val="windowText" lastClr="000000"/>
              </a:solidFill>
              <a:effectLst/>
              <a:uLnTx/>
              <a:uFillTx/>
              <a:latin typeface="Calibri Light" panose="020F0302020204030204"/>
              <a:ea typeface="+mj-ea"/>
              <a:cs typeface="+mj-cs"/>
            </a:endParaRPr>
          </a:p>
        </p:txBody>
      </p:sp>
    </p:spTree>
    <p:extLst>
      <p:ext uri="{BB962C8B-B14F-4D97-AF65-F5344CB8AC3E}">
        <p14:creationId xmlns="" xmlns:p14="http://schemas.microsoft.com/office/powerpoint/2010/main" val="1631626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US" sz="2400" b="1" dirty="0">
                <a:latin typeface="Palatino Linotype" pitchFamily="18" charset="0"/>
              </a:rPr>
              <a:t>Reference</a:t>
            </a:r>
          </a:p>
        </p:txBody>
      </p:sp>
      <p:sp>
        <p:nvSpPr>
          <p:cNvPr id="3" name="Content Placeholder 2"/>
          <p:cNvSpPr>
            <a:spLocks noGrp="1"/>
          </p:cNvSpPr>
          <p:nvPr>
            <p:ph idx="1"/>
          </p:nvPr>
        </p:nvSpPr>
        <p:spPr>
          <a:xfrm>
            <a:off x="419911" y="1905000"/>
            <a:ext cx="8229600" cy="48006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B4E4BE21-05AB-4752-8E4C-86CEA05D0B31}" type="datetime1">
              <a:rPr lang="en-US" smtClean="0"/>
              <a:pPr/>
              <a:t>3/31/2020</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pPr/>
              <a:t>12</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graphicFrame>
        <p:nvGraphicFramePr>
          <p:cNvPr id="8" name="Table 7">
            <a:extLst>
              <a:ext uri="{FF2B5EF4-FFF2-40B4-BE49-F238E27FC236}">
                <a16:creationId xmlns="" xmlns:a16="http://schemas.microsoft.com/office/drawing/2014/main" id="{42402352-0E78-40DC-9ADD-06000D13BD8E}"/>
              </a:ext>
            </a:extLst>
          </p:cNvPr>
          <p:cNvGraphicFramePr>
            <a:graphicFrameLocks noGrp="1"/>
          </p:cNvGraphicFramePr>
          <p:nvPr>
            <p:extLst>
              <p:ext uri="{D42A27DB-BD31-4B8C-83A1-F6EECF244321}">
                <p14:modId xmlns="" xmlns:p14="http://schemas.microsoft.com/office/powerpoint/2010/main" val="205581638"/>
              </p:ext>
            </p:extLst>
          </p:nvPr>
        </p:nvGraphicFramePr>
        <p:xfrm>
          <a:off x="457200" y="1600200"/>
          <a:ext cx="8229600" cy="3588861"/>
        </p:xfrm>
        <a:graphic>
          <a:graphicData uri="http://schemas.openxmlformats.org/drawingml/2006/table">
            <a:tbl>
              <a:tblPr/>
              <a:tblGrid>
                <a:gridCol w="4114800">
                  <a:extLst>
                    <a:ext uri="{9D8B030D-6E8A-4147-A177-3AD203B41FA5}">
                      <a16:colId xmlns="" xmlns:a16="http://schemas.microsoft.com/office/drawing/2014/main" val="999079983"/>
                    </a:ext>
                  </a:extLst>
                </a:gridCol>
                <a:gridCol w="4114800">
                  <a:extLst>
                    <a:ext uri="{9D8B030D-6E8A-4147-A177-3AD203B41FA5}">
                      <a16:colId xmlns="" xmlns:a16="http://schemas.microsoft.com/office/drawing/2014/main" val="3074332104"/>
                    </a:ext>
                  </a:extLst>
                </a:gridCol>
              </a:tblGrid>
              <a:tr h="495015">
                <a:tc gridSpan="2">
                  <a:txBody>
                    <a:bodyPr/>
                    <a:lstStyle/>
                    <a:p>
                      <a:r>
                        <a:rPr lang="en-US" b="0" u="none" strike="noStrike">
                          <a:solidFill>
                            <a:srgbClr val="660099"/>
                          </a:solidFill>
                          <a:effectLst/>
                          <a:hlinkClick r:id="rId2"/>
                        </a:rPr>
                        <a:t>Scholarly articles for </a:t>
                      </a:r>
                      <a:r>
                        <a:rPr lang="en-US" b="1" u="none" strike="noStrike">
                          <a:solidFill>
                            <a:srgbClr val="660099"/>
                          </a:solidFill>
                          <a:effectLst/>
                          <a:hlinkClick r:id="rId2"/>
                        </a:rPr>
                        <a:t>evolution of wireless routing protocol reference</a:t>
                      </a:r>
                      <a:endParaRPr lang="en-US" b="0">
                        <a:effectLst/>
                      </a:endParaRPr>
                    </a:p>
                  </a:txBody>
                  <a:tcPr>
                    <a:lnL>
                      <a:noFill/>
                    </a:lnL>
                    <a:lnR>
                      <a:noFill/>
                    </a:lnR>
                    <a:lnT>
                      <a:noFill/>
                    </a:lnT>
                    <a:lnB>
                      <a:noFill/>
                    </a:lnB>
                  </a:tcPr>
                </a:tc>
                <a:tc hMerge="1">
                  <a:txBody>
                    <a:bodyPr/>
                    <a:lstStyle/>
                    <a:p>
                      <a:endParaRPr lang="en-IN"/>
                    </a:p>
                  </a:txBody>
                  <a:tcPr/>
                </a:tc>
                <a:extLst>
                  <a:ext uri="{0D108BD9-81ED-4DB2-BD59-A6C34878D82A}">
                    <a16:rowId xmlns="" xmlns:a16="http://schemas.microsoft.com/office/drawing/2014/main" val="895412255"/>
                  </a:ext>
                </a:extLst>
              </a:tr>
              <a:tr h="3093846">
                <a:tc>
                  <a:txBody>
                    <a:bodyPr/>
                    <a:lstStyle/>
                    <a:p>
                      <a:r>
                        <a:rPr lang="en-US" b="1" u="none" strike="noStrike" dirty="0">
                          <a:solidFill>
                            <a:srgbClr val="660099"/>
                          </a:solidFill>
                          <a:effectLst/>
                          <a:hlinkClick r:id="rId3"/>
                        </a:rPr>
                        <a:t>Routing protocols </a:t>
                      </a:r>
                      <a:r>
                        <a:rPr lang="en-US" u="none" strike="noStrike" dirty="0">
                          <a:solidFill>
                            <a:srgbClr val="660099"/>
                          </a:solidFill>
                          <a:effectLst/>
                          <a:hlinkClick r:id="rId3"/>
                        </a:rPr>
                        <a:t>for ad hoc mobile </a:t>
                      </a:r>
                      <a:r>
                        <a:rPr lang="en-US" b="1" u="none" strike="noStrike" dirty="0">
                          <a:solidFill>
                            <a:srgbClr val="660099"/>
                          </a:solidFill>
                          <a:effectLst/>
                          <a:hlinkClick r:id="rId3"/>
                        </a:rPr>
                        <a:t>wireless </a:t>
                      </a:r>
                      <a:r>
                        <a:rPr lang="en-US" u="none" strike="noStrike" dirty="0">
                          <a:solidFill>
                            <a:srgbClr val="660099"/>
                          </a:solidFill>
                          <a:effectLst/>
                          <a:hlinkClick r:id="rId3"/>
                        </a:rPr>
                        <a:t>networks</a:t>
                      </a:r>
                      <a:r>
                        <a:rPr lang="en-US" dirty="0">
                          <a:solidFill>
                            <a:srgbClr val="70757A"/>
                          </a:solidFill>
                          <a:effectLst/>
                        </a:rPr>
                        <a:t> - </a:t>
                      </a:r>
                      <a:r>
                        <a:rPr lang="en-US" i="0" dirty="0">
                          <a:solidFill>
                            <a:srgbClr val="3C4043"/>
                          </a:solidFill>
                          <a:effectLst/>
                        </a:rPr>
                        <a:t>‎</a:t>
                      </a:r>
                      <a:r>
                        <a:rPr lang="en-US" i="0" dirty="0" err="1">
                          <a:solidFill>
                            <a:srgbClr val="3C4043"/>
                          </a:solidFill>
                          <a:effectLst/>
                        </a:rPr>
                        <a:t>Misra</a:t>
                      </a:r>
                      <a:r>
                        <a:rPr lang="en-US" dirty="0">
                          <a:solidFill>
                            <a:srgbClr val="70757A"/>
                          </a:solidFill>
                          <a:effectLst/>
                        </a:rPr>
                        <a:t> - Cited by 159</a:t>
                      </a:r>
                      <a:endParaRPr lang="en-US" dirty="0">
                        <a:effectLst/>
                      </a:endParaRPr>
                    </a:p>
                    <a:p>
                      <a:r>
                        <a:rPr lang="en-US" u="none" strike="noStrike" dirty="0">
                          <a:solidFill>
                            <a:srgbClr val="660099"/>
                          </a:solidFill>
                          <a:effectLst/>
                          <a:hlinkClick r:id="rId4"/>
                        </a:rPr>
                        <a:t>… </a:t>
                      </a:r>
                      <a:r>
                        <a:rPr lang="en-US" b="1" u="none" strike="noStrike" dirty="0">
                          <a:solidFill>
                            <a:srgbClr val="660099"/>
                          </a:solidFill>
                          <a:effectLst/>
                          <a:hlinkClick r:id="rId4"/>
                        </a:rPr>
                        <a:t>protocol </a:t>
                      </a:r>
                      <a:r>
                        <a:rPr lang="en-US" u="none" strike="noStrike" dirty="0">
                          <a:solidFill>
                            <a:srgbClr val="660099"/>
                          </a:solidFill>
                          <a:effectLst/>
                          <a:hlinkClick r:id="rId4"/>
                        </a:rPr>
                        <a:t>based on </a:t>
                      </a:r>
                      <a:r>
                        <a:rPr lang="en-US" b="1" u="none" strike="noStrike" dirty="0">
                          <a:solidFill>
                            <a:srgbClr val="660099"/>
                          </a:solidFill>
                          <a:effectLst/>
                          <a:hlinkClick r:id="rId4"/>
                        </a:rPr>
                        <a:t>evolutionary </a:t>
                      </a:r>
                      <a:r>
                        <a:rPr lang="en-US" u="none" strike="noStrike" dirty="0">
                          <a:solidFill>
                            <a:srgbClr val="660099"/>
                          </a:solidFill>
                          <a:effectLst/>
                          <a:hlinkClick r:id="rId4"/>
                        </a:rPr>
                        <a:t>algorithms for </a:t>
                      </a:r>
                      <a:r>
                        <a:rPr lang="en-US" b="1" u="none" strike="noStrike" dirty="0">
                          <a:solidFill>
                            <a:srgbClr val="660099"/>
                          </a:solidFill>
                          <a:effectLst/>
                          <a:hlinkClick r:id="rId4"/>
                        </a:rPr>
                        <a:t>wireless </a:t>
                      </a:r>
                      <a:r>
                        <a:rPr lang="en-US" u="none" strike="noStrike" dirty="0">
                          <a:solidFill>
                            <a:srgbClr val="660099"/>
                          </a:solidFill>
                          <a:effectLst/>
                          <a:hlinkClick r:id="rId4"/>
                        </a:rPr>
                        <a:t>…</a:t>
                      </a:r>
                      <a:r>
                        <a:rPr lang="en-US" dirty="0">
                          <a:solidFill>
                            <a:srgbClr val="70757A"/>
                          </a:solidFill>
                          <a:effectLst/>
                        </a:rPr>
                        <a:t> - </a:t>
                      </a:r>
                      <a:r>
                        <a:rPr lang="en-US" i="0" dirty="0">
                          <a:solidFill>
                            <a:srgbClr val="3C4043"/>
                          </a:solidFill>
                          <a:effectLst/>
                        </a:rPr>
                        <a:t>‎</a:t>
                      </a:r>
                      <a:r>
                        <a:rPr lang="en-US" i="0" dirty="0" err="1">
                          <a:solidFill>
                            <a:srgbClr val="3C4043"/>
                          </a:solidFill>
                          <a:effectLst/>
                        </a:rPr>
                        <a:t>Huruială</a:t>
                      </a:r>
                      <a:r>
                        <a:rPr lang="en-US" dirty="0">
                          <a:solidFill>
                            <a:srgbClr val="70757A"/>
                          </a:solidFill>
                          <a:effectLst/>
                        </a:rPr>
                        <a:t> - Cited by 34</a:t>
                      </a:r>
                      <a:endParaRPr lang="en-US" dirty="0">
                        <a:effectLst/>
                      </a:endParaRPr>
                    </a:p>
                    <a:p>
                      <a:r>
                        <a:rPr lang="en-US" u="none" strike="noStrike" dirty="0">
                          <a:solidFill>
                            <a:srgbClr val="660099"/>
                          </a:solidFill>
                          <a:effectLst/>
                          <a:hlinkClick r:id="rId5"/>
                        </a:rPr>
                        <a:t>… </a:t>
                      </a:r>
                      <a:r>
                        <a:rPr lang="en-US" b="1" u="none" strike="noStrike" dirty="0">
                          <a:solidFill>
                            <a:srgbClr val="660099"/>
                          </a:solidFill>
                          <a:effectLst/>
                          <a:hlinkClick r:id="rId5"/>
                        </a:rPr>
                        <a:t>protocol </a:t>
                      </a:r>
                      <a:r>
                        <a:rPr lang="en-US" u="none" strike="noStrike" dirty="0">
                          <a:solidFill>
                            <a:srgbClr val="660099"/>
                          </a:solidFill>
                          <a:effectLst/>
                          <a:hlinkClick r:id="rId5"/>
                        </a:rPr>
                        <a:t>based on </a:t>
                      </a:r>
                      <a:r>
                        <a:rPr lang="en-US" b="1" u="none" strike="noStrike" dirty="0">
                          <a:solidFill>
                            <a:srgbClr val="660099"/>
                          </a:solidFill>
                          <a:effectLst/>
                          <a:hlinkClick r:id="rId5"/>
                        </a:rPr>
                        <a:t>evolutionary </a:t>
                      </a:r>
                      <a:r>
                        <a:rPr lang="en-US" u="none" strike="noStrike" dirty="0">
                          <a:solidFill>
                            <a:srgbClr val="660099"/>
                          </a:solidFill>
                          <a:effectLst/>
                          <a:hlinkClick r:id="rId5"/>
                        </a:rPr>
                        <a:t>game theory in </a:t>
                      </a:r>
                      <a:r>
                        <a:rPr lang="en-US" b="1" u="none" strike="noStrike" dirty="0">
                          <a:solidFill>
                            <a:srgbClr val="660099"/>
                          </a:solidFill>
                          <a:effectLst/>
                          <a:hlinkClick r:id="rId5"/>
                        </a:rPr>
                        <a:t>wireless</a:t>
                      </a:r>
                      <a:r>
                        <a:rPr lang="en-US" u="none" strike="noStrike" dirty="0">
                          <a:solidFill>
                            <a:srgbClr val="660099"/>
                          </a:solidFill>
                          <a:effectLst/>
                          <a:hlinkClick r:id="rId5"/>
                        </a:rPr>
                        <a:t> …</a:t>
                      </a:r>
                      <a:r>
                        <a:rPr lang="en-US" dirty="0">
                          <a:solidFill>
                            <a:srgbClr val="70757A"/>
                          </a:solidFill>
                          <a:effectLst/>
                        </a:rPr>
                        <a:t> - </a:t>
                      </a:r>
                      <a:r>
                        <a:rPr lang="en-US" i="0" dirty="0">
                          <a:solidFill>
                            <a:srgbClr val="3C4043"/>
                          </a:solidFill>
                          <a:effectLst/>
                        </a:rPr>
                        <a:t>‎Lin</a:t>
                      </a:r>
                      <a:r>
                        <a:rPr lang="en-US" dirty="0">
                          <a:solidFill>
                            <a:srgbClr val="70757A"/>
                          </a:solidFill>
                          <a:effectLst/>
                        </a:rPr>
                        <a:t> - Cited by 27</a:t>
                      </a:r>
                      <a:endParaRPr lang="en-US" dirty="0">
                        <a:effectLst/>
                      </a:endParaRPr>
                    </a:p>
                  </a:txBody>
                  <a:tcPr>
                    <a:lnL>
                      <a:noFill/>
                    </a:lnL>
                    <a:lnR>
                      <a:noFill/>
                    </a:lnR>
                    <a:lnT>
                      <a:noFill/>
                    </a:lnT>
                    <a:lnB>
                      <a:noFill/>
                    </a:lnB>
                  </a:tcPr>
                </a:tc>
                <a:tc>
                  <a:txBody>
                    <a:bodyPr/>
                    <a:lstStyle/>
                    <a:p>
                      <a:endParaRPr lang="en-IN" dirty="0"/>
                    </a:p>
                  </a:txBody>
                  <a:tcPr>
                    <a:lnL>
                      <a:noFill/>
                    </a:lnL>
                    <a:lnT>
                      <a:noFill/>
                    </a:lnT>
                  </a:tcPr>
                </a:tc>
                <a:extLst>
                  <a:ext uri="{0D108BD9-81ED-4DB2-BD59-A6C34878D82A}">
                    <a16:rowId xmlns="" xmlns:a16="http://schemas.microsoft.com/office/drawing/2014/main" val="3669302402"/>
                  </a:ext>
                </a:extLst>
              </a:tr>
            </a:tbl>
          </a:graphicData>
        </a:graphic>
      </p:graphicFrame>
      <p:sp>
        <p:nvSpPr>
          <p:cNvPr id="9" name="Rectangle 1">
            <a:extLst>
              <a:ext uri="{FF2B5EF4-FFF2-40B4-BE49-F238E27FC236}">
                <a16:creationId xmlns="" xmlns:a16="http://schemas.microsoft.com/office/drawing/2014/main" id="{C4ABD892-1023-4DC4-A38C-1962C192202D}"/>
              </a:ext>
            </a:extLst>
          </p:cNvPr>
          <p:cNvSpPr>
            <a:spLocks noChangeArrowheads="1"/>
          </p:cNvSpPr>
          <p:nvPr/>
        </p:nvSpPr>
        <p:spPr bwMode="auto">
          <a:xfrm>
            <a:off x="457200" y="2357621"/>
            <a:ext cx="65" cy="815608"/>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500" b="1" i="0" u="none" strike="noStrike" cap="none" normalizeH="0" baseline="0" dirty="0">
              <a:ln>
                <a:noFill/>
              </a:ln>
              <a:solidFill>
                <a:srgbClr val="2222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222222"/>
                </a:solidFill>
                <a:effectLst/>
                <a:latin typeface="Arial" panose="020B0604020202020204" pitchFamily="34" charset="0"/>
                <a:cs typeface="Arial" panose="020B0604020202020204" pitchFamily="34" charset="0"/>
              </a:rPr>
              <a:t/>
            </a:r>
            <a:br>
              <a:rPr kumimoji="0" lang="en-US" altLang="en-US" sz="1000" b="0" i="0" u="none" strike="noStrike" cap="none" normalizeH="0" baseline="0" dirty="0">
                <a:ln>
                  <a:noFill/>
                </a:ln>
                <a:solidFill>
                  <a:srgbClr val="222222"/>
                </a:solidFill>
                <a:effectLst/>
                <a:latin typeface="Arial" panose="020B0604020202020204" pitchFamily="34" charset="0"/>
                <a:cs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 xmlns:p14="http://schemas.microsoft.com/office/powerpoint/2010/main" val="2410637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762000"/>
          </a:xfrm>
        </p:spPr>
        <p:txBody>
          <a:bodyPr>
            <a:normAutofit/>
          </a:bodyPr>
          <a:lstStyle/>
          <a:p>
            <a:r>
              <a:rPr lang="en-US" sz="2800" b="1" dirty="0">
                <a:latin typeface="Palatino Linotype" pitchFamily="18" charset="0"/>
              </a:rPr>
              <a:t>Objective</a:t>
            </a:r>
            <a:endParaRPr lang="en-US" sz="2800" dirty="0">
              <a:latin typeface="Palatino Linotype" pitchFamily="18" charset="0"/>
            </a:endParaRPr>
          </a:p>
        </p:txBody>
      </p:sp>
      <p:sp>
        <p:nvSpPr>
          <p:cNvPr id="3" name="Content Placeholder 2"/>
          <p:cNvSpPr>
            <a:spLocks noGrp="1"/>
          </p:cNvSpPr>
          <p:nvPr>
            <p:ph idx="1"/>
          </p:nvPr>
        </p:nvSpPr>
        <p:spPr>
          <a:xfrm>
            <a:off x="457200" y="1447800"/>
            <a:ext cx="8458200" cy="4876800"/>
          </a:xfrm>
        </p:spPr>
        <p:txBody>
          <a:bodyPr>
            <a:noAutofit/>
          </a:bodyPr>
          <a:lstStyle/>
          <a:p>
            <a:pPr algn="just">
              <a:lnSpc>
                <a:spcPct val="150000"/>
              </a:lnSpc>
            </a:pPr>
            <a:endParaRPr lang="en-US" sz="2000" dirty="0">
              <a:latin typeface="Palatino Linotype" pitchFamily="18" charset="0"/>
              <a:cs typeface="Times New Roman" pitchFamily="18" charset="0"/>
            </a:endParaRPr>
          </a:p>
          <a:p>
            <a:pPr algn="just">
              <a:lnSpc>
                <a:spcPct val="150000"/>
              </a:lnSpc>
            </a:pPr>
            <a:endParaRPr lang="en-US" sz="2000" dirty="0">
              <a:latin typeface="Palatino Linotype" pitchFamily="18" charset="0"/>
              <a:cs typeface="Times New Roman" pitchFamily="18" charset="0"/>
            </a:endParaRPr>
          </a:p>
        </p:txBody>
      </p:sp>
      <p:sp>
        <p:nvSpPr>
          <p:cNvPr id="4" name="Rectangle 3"/>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E813F31-0A43-4B4F-A83B-7F4B73EBF73F}" type="datetime1">
              <a:rPr lang="en-US" smtClean="0"/>
              <a:pPr/>
              <a:t>3/31/2020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2</a:t>
            </a:fld>
            <a:endParaRPr lang="en-US"/>
          </a:p>
        </p:txBody>
      </p:sp>
      <p:sp>
        <p:nvSpPr>
          <p:cNvPr id="7" name="Content Placeholder 2"/>
          <p:cNvSpPr txBox="1">
            <a:spLocks/>
          </p:cNvSpPr>
          <p:nvPr/>
        </p:nvSpPr>
        <p:spPr>
          <a:xfrm>
            <a:off x="457200" y="838200"/>
            <a:ext cx="8229600" cy="52578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lnSpc>
                <a:spcPct val="150000"/>
              </a:lnSpc>
            </a:pPr>
            <a:r>
              <a:rPr lang="en-US" sz="2000" dirty="0">
                <a:latin typeface="Palatino Linotype" pitchFamily="18" charset="0"/>
                <a:cs typeface="Times New Roman" pitchFamily="18" charset="0"/>
              </a:rPr>
              <a:t>To Design/ Analyze/ Evaluate</a:t>
            </a:r>
            <a:endParaRPr lang="en-US" sz="2000" dirty="0">
              <a:latin typeface="Palatino Linotype" pitchFamily="18" charset="0"/>
            </a:endParaRPr>
          </a:p>
        </p:txBody>
      </p:sp>
      <p:sp>
        <p:nvSpPr>
          <p:cNvPr id="8" name="Footer Placeholder 7"/>
          <p:cNvSpPr>
            <a:spLocks noGrp="1"/>
          </p:cNvSpPr>
          <p:nvPr>
            <p:ph type="ftr" sz="quarter" idx="11"/>
          </p:nvPr>
        </p:nvSpPr>
        <p:spPr/>
        <p:txBody>
          <a:bodyPr/>
          <a:lstStyle/>
          <a:p>
            <a:r>
              <a:rPr lang="en-US"/>
              <a:t>JEPPIAAR INSTITUTE OF TECHNOLOGY</a:t>
            </a:r>
          </a:p>
        </p:txBody>
      </p:sp>
      <p:sp>
        <p:nvSpPr>
          <p:cNvPr id="9" name="Rectangle 8">
            <a:extLst>
              <a:ext uri="{FF2B5EF4-FFF2-40B4-BE49-F238E27FC236}">
                <a16:creationId xmlns="" xmlns:a16="http://schemas.microsoft.com/office/drawing/2014/main" id="{7412DD10-F818-4B59-A31C-94E2EECA22AC}"/>
              </a:ext>
            </a:extLst>
          </p:cNvPr>
          <p:cNvSpPr/>
          <p:nvPr/>
        </p:nvSpPr>
        <p:spPr>
          <a:xfrm>
            <a:off x="609600" y="1483151"/>
            <a:ext cx="7696200" cy="3693319"/>
          </a:xfrm>
          <a:prstGeom prst="rect">
            <a:avLst/>
          </a:prstGeom>
        </p:spPr>
        <p:txBody>
          <a:bodyPr wrap="square">
            <a:spAutoFit/>
          </a:bodyPr>
          <a:lstStyle/>
          <a:p>
            <a:r>
              <a:rPr lang="en-US" dirty="0">
                <a:solidFill>
                  <a:srgbClr val="111111"/>
                </a:solidFill>
                <a:latin typeface="Roboto"/>
              </a:rPr>
              <a:t>An ad-hoc network is the cooperative engagement of a collection of mobile nodes without the required intervention of any centralized access point or existing infrastructure. We present Ad-hoc On Demand Distance Vector Routing (AODV), a novel algorithm for the operation of such ad-hoc networks. Each mobile host operates as a specialized router, and routes are obtained as needed (i.e., on-demand) with little or no reliance on periodic advertisements. Our new routing algorithm is quite suitable for a dynamic self starting network, as required by users wishing to utilize ad-hoc networks. AODV provides loop-free routes even while repairing broken links. Because the protocol does not require global periodic routing advertisements, the demand on the overall bandwidth available to the mobile nodes is substantially less than in those protocols that do necessitate such advertisements. </a:t>
            </a:r>
            <a:endParaRPr lang="en-IN" dirty="0"/>
          </a:p>
        </p:txBody>
      </p:sp>
    </p:spTree>
    <p:extLst>
      <p:ext uri="{BB962C8B-B14F-4D97-AF65-F5344CB8AC3E}">
        <p14:creationId xmlns="" xmlns:p14="http://schemas.microsoft.com/office/powerpoint/2010/main" val="3926158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sz="2400" b="1" dirty="0">
                <a:latin typeface="Palatino Linotype" pitchFamily="18" charset="0"/>
              </a:rPr>
              <a:t>Technical Details</a:t>
            </a:r>
          </a:p>
        </p:txBody>
      </p:sp>
      <p:sp>
        <p:nvSpPr>
          <p:cNvPr id="3" name="Content Placeholder 2"/>
          <p:cNvSpPr>
            <a:spLocks noGrp="1"/>
          </p:cNvSpPr>
          <p:nvPr>
            <p:ph sz="quarter" idx="1"/>
          </p:nvPr>
        </p:nvSpPr>
        <p:spPr>
          <a:xfrm>
            <a:off x="217538" y="1828800"/>
            <a:ext cx="9002661" cy="54102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3/31/2020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3</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
        <p:nvSpPr>
          <p:cNvPr id="8" name="Content Placeholder 2">
            <a:extLst>
              <a:ext uri="{FF2B5EF4-FFF2-40B4-BE49-F238E27FC236}">
                <a16:creationId xmlns="" xmlns:a16="http://schemas.microsoft.com/office/drawing/2014/main" id="{F94F9242-2BD8-4733-82CA-5FCDCA8D27FA}"/>
              </a:ext>
            </a:extLst>
          </p:cNvPr>
          <p:cNvSpPr txBox="1">
            <a:spLocks/>
          </p:cNvSpPr>
          <p:nvPr/>
        </p:nvSpPr>
        <p:spPr>
          <a:xfrm>
            <a:off x="457201" y="1219201"/>
            <a:ext cx="8077200" cy="26669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From the AD HOC ERA and the MESH ERA</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  New design goals</a:t>
            </a:r>
          </a:p>
          <a:p>
            <a:pPr marL="0" marR="0" lvl="0" indent="0" algn="l" defTabSz="914400" rtl="0" eaLnBrk="1" fontAlgn="auto" latinLnBrk="0" hangingPunct="1">
              <a:lnSpc>
                <a:spcPct val="90000"/>
              </a:lnSpc>
              <a:spcBef>
                <a:spcPts val="1000"/>
              </a:spcBef>
              <a:spcAft>
                <a:spcPts val="0"/>
              </a:spcAft>
              <a:buClrTx/>
              <a:buSzTx/>
              <a:buNone/>
              <a:tabLst/>
              <a:defRPr/>
            </a:pPr>
            <a:r>
              <a:rPr kumimoji="0" lang="en-IN"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      -high throughput vs. connectivity</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New “EXOTIC” </a:t>
            </a:r>
            <a:r>
              <a:rPr kumimoji="0" lang="en-IN" sz="2800" b="0" i="0" u="none" strike="noStrike" kern="1200" cap="none" spc="0" normalizeH="0" baseline="0" noProof="0" dirty="0" err="1">
                <a:ln>
                  <a:noFill/>
                </a:ln>
                <a:solidFill>
                  <a:sysClr val="windowText" lastClr="000000"/>
                </a:solidFill>
                <a:effectLst/>
                <a:uLnTx/>
                <a:uFillTx/>
                <a:latin typeface="Calibri" panose="020F0502020204030204"/>
                <a:ea typeface="+mn-ea"/>
                <a:cs typeface="+mn-cs"/>
              </a:rPr>
              <a:t>optimaization</a:t>
            </a:r>
            <a:r>
              <a:rPr kumimoji="0" lang="en-IN"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 techniques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Cross-layer design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Tree>
    <p:extLst>
      <p:ext uri="{BB962C8B-B14F-4D97-AF65-F5344CB8AC3E}">
        <p14:creationId xmlns="" xmlns:p14="http://schemas.microsoft.com/office/powerpoint/2010/main" val="1000227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2400" b="1" dirty="0">
                <a:latin typeface="Palatino Linotype" pitchFamily="18" charset="0"/>
              </a:rPr>
              <a:t>Block Diagram/ Work Flow/  Flow Chart </a:t>
            </a:r>
          </a:p>
        </p:txBody>
      </p:sp>
      <p:sp>
        <p:nvSpPr>
          <p:cNvPr id="3" name="Content Placeholder 2"/>
          <p:cNvSpPr>
            <a:spLocks noGrp="1"/>
          </p:cNvSpPr>
          <p:nvPr>
            <p:ph idx="1"/>
          </p:nvPr>
        </p:nvSpPr>
        <p:spPr>
          <a:xfrm>
            <a:off x="457200" y="1905000"/>
            <a:ext cx="8229600" cy="48006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CDC1C762-A60B-4C36-9245-B0EACBDC4A0D}" type="datetime1">
              <a:rPr lang="en-US" smtClean="0"/>
              <a:pPr/>
              <a:t>3/31/2020</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pPr/>
              <a:t>4</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pic>
        <p:nvPicPr>
          <p:cNvPr id="8" name="Picture 7">
            <a:extLst>
              <a:ext uri="{FF2B5EF4-FFF2-40B4-BE49-F238E27FC236}">
                <a16:creationId xmlns="" xmlns:a16="http://schemas.microsoft.com/office/drawing/2014/main" id="{BC772F33-B551-46D0-B11D-3F499491F384}"/>
              </a:ext>
            </a:extLst>
          </p:cNvPr>
          <p:cNvPicPr>
            <a:picLocks noChangeAspect="1"/>
          </p:cNvPicPr>
          <p:nvPr/>
        </p:nvPicPr>
        <p:blipFill>
          <a:blip r:embed="rId2" cstate="print"/>
          <a:stretch>
            <a:fillRect/>
          </a:stretch>
        </p:blipFill>
        <p:spPr>
          <a:xfrm>
            <a:off x="685800" y="1481350"/>
            <a:ext cx="7528432" cy="3581400"/>
          </a:xfrm>
          <a:prstGeom prst="rect">
            <a:avLst/>
          </a:prstGeom>
        </p:spPr>
      </p:pic>
    </p:spTree>
    <p:extLst>
      <p:ext uri="{BB962C8B-B14F-4D97-AF65-F5344CB8AC3E}">
        <p14:creationId xmlns="" xmlns:p14="http://schemas.microsoft.com/office/powerpoint/2010/main" val="2872448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sz="2400" b="1" dirty="0">
                <a:latin typeface="Palatino Linotype" pitchFamily="18" charset="0"/>
              </a:rPr>
              <a:t>Technical Details</a:t>
            </a:r>
          </a:p>
        </p:txBody>
      </p:sp>
      <p:sp>
        <p:nvSpPr>
          <p:cNvPr id="3" name="Content Placeholder 2"/>
          <p:cNvSpPr>
            <a:spLocks noGrp="1"/>
          </p:cNvSpPr>
          <p:nvPr>
            <p:ph sz="quarter" idx="1"/>
          </p:nvPr>
        </p:nvSpPr>
        <p:spPr>
          <a:xfrm>
            <a:off x="217538" y="1828800"/>
            <a:ext cx="9002661" cy="54102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3/31/2020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5</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
        <p:nvSpPr>
          <p:cNvPr id="12" name="Content Placeholder 2">
            <a:extLst>
              <a:ext uri="{FF2B5EF4-FFF2-40B4-BE49-F238E27FC236}">
                <a16:creationId xmlns="" xmlns:a16="http://schemas.microsoft.com/office/drawing/2014/main" id="{2941217C-3E90-498F-948F-0D143CBBAE12}"/>
              </a:ext>
            </a:extLst>
          </p:cNvPr>
          <p:cNvSpPr txBox="1">
            <a:spLocks/>
          </p:cNvSpPr>
          <p:nvPr/>
        </p:nvSpPr>
        <p:spPr>
          <a:xfrm>
            <a:off x="932155" y="1358283"/>
            <a:ext cx="7373645" cy="3975717"/>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Primary challenge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        *deal with route breaks due to host mobility</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Layering principles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         *Routing protocols discovers route.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        *802.11 unicast transmits packets to next hop</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               #ACK/RETX, exponential backoff</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Evaluation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          *PDR,control overhead,tradeoffs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           *Low constant offered load</a:t>
            </a:r>
            <a:endParaRPr kumimoji="0" lang="en-IN"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13" name="Title 1">
            <a:extLst>
              <a:ext uri="{FF2B5EF4-FFF2-40B4-BE49-F238E27FC236}">
                <a16:creationId xmlns="" xmlns:a16="http://schemas.microsoft.com/office/drawing/2014/main" id="{15649409-1E1D-404E-B6D2-A199B1C6C946}"/>
              </a:ext>
            </a:extLst>
          </p:cNvPr>
          <p:cNvSpPr txBox="1">
            <a:spLocks/>
          </p:cNvSpPr>
          <p:nvPr/>
        </p:nvSpPr>
        <p:spPr>
          <a:xfrm>
            <a:off x="1447801" y="762000"/>
            <a:ext cx="8504068" cy="596284"/>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N" sz="4400" b="0" i="0" u="none" strike="noStrike" kern="1200" cap="none" spc="0" normalizeH="0" baseline="0" noProof="0" dirty="0">
                <a:ln>
                  <a:noFill/>
                </a:ln>
                <a:solidFill>
                  <a:sysClr val="windowText" lastClr="000000"/>
                </a:solidFill>
                <a:effectLst/>
                <a:uLnTx/>
                <a:uFillTx/>
                <a:latin typeface="Calibri Light" panose="020F0302020204030204"/>
                <a:ea typeface="+mj-ea"/>
                <a:cs typeface="+mj-cs"/>
              </a:rPr>
              <a:t>AD HOC NETWORKING ERA</a:t>
            </a:r>
          </a:p>
        </p:txBody>
      </p:sp>
    </p:spTree>
    <p:extLst>
      <p:ext uri="{BB962C8B-B14F-4D97-AF65-F5344CB8AC3E}">
        <p14:creationId xmlns="" xmlns:p14="http://schemas.microsoft.com/office/powerpoint/2010/main" val="1858886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sz="2400" b="1" dirty="0">
                <a:latin typeface="Palatino Linotype" pitchFamily="18" charset="0"/>
              </a:rPr>
              <a:t>Technical Details</a:t>
            </a:r>
          </a:p>
        </p:txBody>
      </p:sp>
      <p:sp>
        <p:nvSpPr>
          <p:cNvPr id="3" name="Content Placeholder 2"/>
          <p:cNvSpPr>
            <a:spLocks noGrp="1"/>
          </p:cNvSpPr>
          <p:nvPr>
            <p:ph sz="quarter" idx="1"/>
          </p:nvPr>
        </p:nvSpPr>
        <p:spPr>
          <a:xfrm>
            <a:off x="217538" y="1828800"/>
            <a:ext cx="9002661" cy="54102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3/31/2020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6</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pic>
        <p:nvPicPr>
          <p:cNvPr id="8" name="Picture 7">
            <a:extLst>
              <a:ext uri="{FF2B5EF4-FFF2-40B4-BE49-F238E27FC236}">
                <a16:creationId xmlns="" xmlns:a16="http://schemas.microsoft.com/office/drawing/2014/main" id="{FA5FDF2C-DD24-4673-8E42-27998B3CEBF5}"/>
              </a:ext>
            </a:extLst>
          </p:cNvPr>
          <p:cNvPicPr>
            <a:picLocks noChangeAspect="1"/>
          </p:cNvPicPr>
          <p:nvPr/>
        </p:nvPicPr>
        <p:blipFill>
          <a:blip r:embed="rId2" cstate="print"/>
          <a:stretch>
            <a:fillRect/>
          </a:stretch>
        </p:blipFill>
        <p:spPr>
          <a:xfrm>
            <a:off x="325768" y="1776841"/>
            <a:ext cx="8492464" cy="3304318"/>
          </a:xfrm>
          <a:prstGeom prst="rect">
            <a:avLst/>
          </a:prstGeom>
        </p:spPr>
      </p:pic>
      <p:sp>
        <p:nvSpPr>
          <p:cNvPr id="9" name="Title 1">
            <a:extLst>
              <a:ext uri="{FF2B5EF4-FFF2-40B4-BE49-F238E27FC236}">
                <a16:creationId xmlns="" xmlns:a16="http://schemas.microsoft.com/office/drawing/2014/main" id="{DA3C0247-C462-4B34-80FC-65F0444FE97B}"/>
              </a:ext>
            </a:extLst>
          </p:cNvPr>
          <p:cNvSpPr txBox="1">
            <a:spLocks/>
          </p:cNvSpPr>
          <p:nvPr/>
        </p:nvSpPr>
        <p:spPr>
          <a:xfrm>
            <a:off x="1828800" y="762000"/>
            <a:ext cx="6844683" cy="8448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N" sz="4400" b="0" i="0" u="none" strike="noStrike" kern="1200" cap="none" spc="0" normalizeH="0" baseline="0" noProof="0" dirty="0">
                <a:ln>
                  <a:noFill/>
                </a:ln>
                <a:solidFill>
                  <a:sysClr val="windowText" lastClr="000000"/>
                </a:solidFill>
                <a:effectLst/>
                <a:uLnTx/>
                <a:uFillTx/>
                <a:latin typeface="Calibri Light" panose="020F0302020204030204"/>
                <a:ea typeface="+mj-ea"/>
                <a:cs typeface="+mj-cs"/>
              </a:rPr>
              <a:t>MESH NETWORKING ERA</a:t>
            </a:r>
          </a:p>
        </p:txBody>
      </p:sp>
    </p:spTree>
    <p:extLst>
      <p:ext uri="{BB962C8B-B14F-4D97-AF65-F5344CB8AC3E}">
        <p14:creationId xmlns="" xmlns:p14="http://schemas.microsoft.com/office/powerpoint/2010/main" val="1164012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sz="2400" b="1" dirty="0">
                <a:latin typeface="Palatino Linotype" pitchFamily="18" charset="0"/>
              </a:rPr>
              <a:t>Technical Details</a:t>
            </a:r>
          </a:p>
        </p:txBody>
      </p:sp>
      <p:sp>
        <p:nvSpPr>
          <p:cNvPr id="3" name="Content Placeholder 2"/>
          <p:cNvSpPr>
            <a:spLocks noGrp="1"/>
          </p:cNvSpPr>
          <p:nvPr>
            <p:ph sz="quarter" idx="1"/>
          </p:nvPr>
        </p:nvSpPr>
        <p:spPr>
          <a:xfrm>
            <a:off x="217538" y="1828800"/>
            <a:ext cx="9002661" cy="54102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3/31/2020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7</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
        <p:nvSpPr>
          <p:cNvPr id="8" name="Content Placeholder 2">
            <a:extLst>
              <a:ext uri="{FF2B5EF4-FFF2-40B4-BE49-F238E27FC236}">
                <a16:creationId xmlns="" xmlns:a16="http://schemas.microsoft.com/office/drawing/2014/main" id="{D17A7134-8C07-4F79-BA3C-BAAE1A9512C9}"/>
              </a:ext>
            </a:extLst>
          </p:cNvPr>
          <p:cNvSpPr txBox="1">
            <a:spLocks/>
          </p:cNvSpPr>
          <p:nvPr/>
        </p:nvSpPr>
        <p:spPr>
          <a:xfrm>
            <a:off x="838200" y="1825625"/>
            <a:ext cx="7696200" cy="36925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First demonstrated in ExOR[SIGCOMM ‘05]</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Packets broadcast at each hop,all neighbors can receive it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Neighbors closest to destination rebroadcasts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          *Coordination required</a:t>
            </a:r>
            <a:endParaRPr kumimoji="0" lang="en-IN"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9" name="Title 1">
            <a:extLst>
              <a:ext uri="{FF2B5EF4-FFF2-40B4-BE49-F238E27FC236}">
                <a16:creationId xmlns="" xmlns:a16="http://schemas.microsoft.com/office/drawing/2014/main" id="{8FD524B3-DC9E-4D6D-B292-695112BB238E}"/>
              </a:ext>
            </a:extLst>
          </p:cNvPr>
          <p:cNvSpPr txBox="1">
            <a:spLocks/>
          </p:cNvSpPr>
          <p:nvPr/>
        </p:nvSpPr>
        <p:spPr>
          <a:xfrm>
            <a:off x="1600201" y="609600"/>
            <a:ext cx="7233082" cy="97455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N" sz="4400" b="0" i="0" u="none" strike="noStrike" kern="1200" cap="none" spc="0" normalizeH="0" baseline="0" noProof="0">
                <a:ln>
                  <a:noFill/>
                </a:ln>
                <a:solidFill>
                  <a:sysClr val="windowText" lastClr="000000"/>
                </a:solidFill>
                <a:effectLst/>
                <a:uLnTx/>
                <a:uFillTx/>
                <a:latin typeface="Calibri Light" panose="020F0302020204030204"/>
                <a:ea typeface="+mj-ea"/>
                <a:cs typeface="+mj-cs"/>
              </a:rPr>
              <a:t>OPPOURTNISTIC ROUTING</a:t>
            </a:r>
            <a:endParaRPr kumimoji="0" lang="en-IN" sz="4400" b="0" i="0" u="none" strike="noStrike" kern="1200" cap="none" spc="0" normalizeH="0" baseline="0" noProof="0" dirty="0">
              <a:ln>
                <a:noFill/>
              </a:ln>
              <a:solidFill>
                <a:sysClr val="windowText" lastClr="000000"/>
              </a:solidFill>
              <a:effectLst/>
              <a:uLnTx/>
              <a:uFillTx/>
              <a:latin typeface="Calibri Light" panose="020F0302020204030204"/>
              <a:ea typeface="+mj-ea"/>
              <a:cs typeface="+mj-cs"/>
            </a:endParaRPr>
          </a:p>
        </p:txBody>
      </p:sp>
      <p:pic>
        <p:nvPicPr>
          <p:cNvPr id="10" name="Picture 9">
            <a:extLst>
              <a:ext uri="{FF2B5EF4-FFF2-40B4-BE49-F238E27FC236}">
                <a16:creationId xmlns="" xmlns:a16="http://schemas.microsoft.com/office/drawing/2014/main" id="{6E495BEB-82CD-4E52-81DC-2DE7FDA8D512}"/>
              </a:ext>
            </a:extLst>
          </p:cNvPr>
          <p:cNvPicPr>
            <a:picLocks noChangeAspect="1"/>
          </p:cNvPicPr>
          <p:nvPr/>
        </p:nvPicPr>
        <p:blipFill>
          <a:blip r:embed="rId2" cstate="print"/>
          <a:stretch>
            <a:fillRect/>
          </a:stretch>
        </p:blipFill>
        <p:spPr>
          <a:xfrm>
            <a:off x="2895600" y="4243040"/>
            <a:ext cx="4876800" cy="2082346"/>
          </a:xfrm>
          <a:prstGeom prst="rect">
            <a:avLst/>
          </a:prstGeom>
        </p:spPr>
      </p:pic>
    </p:spTree>
    <p:extLst>
      <p:ext uri="{BB962C8B-B14F-4D97-AF65-F5344CB8AC3E}">
        <p14:creationId xmlns="" xmlns:p14="http://schemas.microsoft.com/office/powerpoint/2010/main" val="1864236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sz="2400" b="1" dirty="0">
                <a:latin typeface="Palatino Linotype" pitchFamily="18" charset="0"/>
              </a:rPr>
              <a:t>Technical Details</a:t>
            </a:r>
          </a:p>
        </p:txBody>
      </p:sp>
      <p:sp>
        <p:nvSpPr>
          <p:cNvPr id="3" name="Content Placeholder 2"/>
          <p:cNvSpPr>
            <a:spLocks noGrp="1"/>
          </p:cNvSpPr>
          <p:nvPr>
            <p:ph sz="quarter" idx="1"/>
          </p:nvPr>
        </p:nvSpPr>
        <p:spPr>
          <a:xfrm>
            <a:off x="217538" y="1828800"/>
            <a:ext cx="9002661" cy="54102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3/31/2020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8</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pic>
        <p:nvPicPr>
          <p:cNvPr id="8" name="Content Placeholder 3">
            <a:extLst>
              <a:ext uri="{FF2B5EF4-FFF2-40B4-BE49-F238E27FC236}">
                <a16:creationId xmlns="" xmlns:a16="http://schemas.microsoft.com/office/drawing/2014/main" id="{0FBA542D-A8AE-4973-A7DD-83D684B11CE1}"/>
              </a:ext>
            </a:extLst>
          </p:cNvPr>
          <p:cNvPicPr>
            <a:picLocks noChangeAspect="1"/>
          </p:cNvPicPr>
          <p:nvPr/>
        </p:nvPicPr>
        <p:blipFill>
          <a:blip r:embed="rId2" cstate="print"/>
          <a:stretch>
            <a:fillRect/>
          </a:stretch>
        </p:blipFill>
        <p:spPr>
          <a:xfrm>
            <a:off x="2667001" y="1615737"/>
            <a:ext cx="4038600" cy="4518734"/>
          </a:xfrm>
          <a:prstGeom prst="rect">
            <a:avLst/>
          </a:prstGeom>
        </p:spPr>
      </p:pic>
      <p:sp>
        <p:nvSpPr>
          <p:cNvPr id="9" name="Title 1">
            <a:extLst>
              <a:ext uri="{FF2B5EF4-FFF2-40B4-BE49-F238E27FC236}">
                <a16:creationId xmlns="" xmlns:a16="http://schemas.microsoft.com/office/drawing/2014/main" id="{47C585E6-886C-44A0-A873-52161AB059E5}"/>
              </a:ext>
            </a:extLst>
          </p:cNvPr>
          <p:cNvSpPr txBox="1">
            <a:spLocks/>
          </p:cNvSpPr>
          <p:nvPr/>
        </p:nvSpPr>
        <p:spPr>
          <a:xfrm>
            <a:off x="1828800" y="752212"/>
            <a:ext cx="7553634" cy="537100"/>
          </a:xfrm>
          <a:prstGeom prst="rect">
            <a:avLst/>
          </a:prstGeom>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N" sz="14400" b="1" i="0" strike="noStrike" kern="1200" cap="none" spc="0" normalizeH="0" baseline="0" noProof="0" dirty="0">
                <a:ln>
                  <a:noFill/>
                </a:ln>
                <a:solidFill>
                  <a:sysClr val="windowText" lastClr="000000"/>
                </a:solidFill>
                <a:effectLst/>
                <a:uLnTx/>
                <a:uFillTx/>
                <a:latin typeface="Calibri Light" panose="020F0302020204030204"/>
                <a:ea typeface="+mj-ea"/>
                <a:cs typeface="+mj-cs"/>
              </a:rPr>
              <a:t>EVOLUTION</a:t>
            </a:r>
            <a:r>
              <a:rPr kumimoji="0" lang="en-IN" sz="4400" b="0" i="0" u="none" strike="noStrike" kern="1200" cap="none" spc="0" normalizeH="0" baseline="0" noProof="0" dirty="0">
                <a:ln>
                  <a:noFill/>
                </a:ln>
                <a:solidFill>
                  <a:sysClr val="windowText" lastClr="000000"/>
                </a:solidFill>
                <a:effectLst/>
                <a:uLnTx/>
                <a:uFillTx/>
                <a:latin typeface="Calibri Light" panose="020F0302020204030204"/>
                <a:ea typeface="+mj-ea"/>
                <a:cs typeface="+mj-cs"/>
              </a:rPr>
              <a:t> </a:t>
            </a:r>
            <a:r>
              <a:rPr kumimoji="0" lang="en-IN" sz="14400" b="1" i="0" u="none" strike="noStrike" kern="1200" cap="none" spc="0" normalizeH="0" baseline="0" noProof="0" dirty="0">
                <a:ln>
                  <a:noFill/>
                </a:ln>
                <a:solidFill>
                  <a:sysClr val="windowText" lastClr="000000"/>
                </a:solidFill>
                <a:effectLst/>
                <a:uLnTx/>
                <a:uFillTx/>
                <a:latin typeface="Calibri Light" panose="020F0302020204030204"/>
                <a:ea typeface="+mj-ea"/>
                <a:cs typeface="+mj-cs"/>
              </a:rPr>
              <a:t>OF</a:t>
            </a:r>
            <a:r>
              <a:rPr kumimoji="0" lang="en-IN" sz="4400" b="0" i="0" u="none" strike="noStrike" kern="1200" cap="none" spc="0" normalizeH="0" baseline="0" noProof="0" dirty="0">
                <a:ln>
                  <a:noFill/>
                </a:ln>
                <a:solidFill>
                  <a:sysClr val="windowText" lastClr="000000"/>
                </a:solidFill>
                <a:effectLst/>
                <a:uLnTx/>
                <a:uFillTx/>
                <a:latin typeface="Calibri Light" panose="020F0302020204030204"/>
                <a:ea typeface="+mj-ea"/>
                <a:cs typeface="+mj-cs"/>
              </a:rPr>
              <a:t> </a:t>
            </a:r>
            <a:r>
              <a:rPr kumimoji="0" lang="en-IN" sz="14400" b="1" i="0" u="none" strike="noStrike" kern="1200" cap="none" spc="0" normalizeH="0" baseline="0" noProof="0" dirty="0">
                <a:ln>
                  <a:noFill/>
                </a:ln>
                <a:solidFill>
                  <a:sysClr val="windowText" lastClr="000000"/>
                </a:solidFill>
                <a:effectLst/>
                <a:uLnTx/>
                <a:uFillTx/>
                <a:latin typeface="Calibri Light" panose="020F0302020204030204"/>
                <a:ea typeface="+mj-ea"/>
                <a:cs typeface="+mj-cs"/>
              </a:rPr>
              <a:t>PROTOCOL</a:t>
            </a:r>
            <a:r>
              <a:rPr kumimoji="0" lang="en-IN" sz="4400" b="0" i="0" u="none" strike="noStrike" kern="1200" cap="none" spc="0" normalizeH="0" baseline="0" noProof="0" dirty="0">
                <a:ln>
                  <a:noFill/>
                </a:ln>
                <a:solidFill>
                  <a:sysClr val="windowText" lastClr="000000"/>
                </a:solidFill>
                <a:effectLst/>
                <a:uLnTx/>
                <a:uFillTx/>
                <a:latin typeface="Calibri Light" panose="020F0302020204030204"/>
                <a:ea typeface="+mj-ea"/>
                <a:cs typeface="+mj-cs"/>
              </a:rPr>
              <a:t>   </a:t>
            </a:r>
            <a:r>
              <a:rPr kumimoji="0" lang="en-IN" sz="14400" b="1" i="0" u="none" strike="noStrike" kern="1200" cap="none" spc="0" normalizeH="0" baseline="0" noProof="0" dirty="0">
                <a:ln>
                  <a:noFill/>
                </a:ln>
                <a:solidFill>
                  <a:sysClr val="windowText" lastClr="000000"/>
                </a:solidFill>
                <a:effectLst/>
                <a:uLnTx/>
                <a:uFillTx/>
                <a:latin typeface="Calibri Light" panose="020F0302020204030204"/>
                <a:ea typeface="+mj-ea"/>
                <a:cs typeface="+mj-cs"/>
              </a:rPr>
              <a:t>STACK</a:t>
            </a:r>
            <a:r>
              <a:rPr kumimoji="0" lang="en-IN" sz="4400" b="0" i="0" u="none" strike="noStrike" kern="1200" cap="none" spc="0" normalizeH="0" baseline="0" noProof="0" dirty="0">
                <a:ln>
                  <a:noFill/>
                </a:ln>
                <a:solidFill>
                  <a:sysClr val="windowText" lastClr="000000"/>
                </a:solidFill>
                <a:effectLst/>
                <a:uLnTx/>
                <a:uFillTx/>
                <a:latin typeface="Calibri Light" panose="020F0302020204030204"/>
                <a:ea typeface="+mj-ea"/>
                <a:cs typeface="+mj-cs"/>
              </a:rPr>
              <a:t/>
            </a:r>
            <a:br>
              <a:rPr kumimoji="0" lang="en-IN" sz="4400" b="0" i="0" u="none" strike="noStrike" kern="1200" cap="none" spc="0" normalizeH="0" baseline="0" noProof="0" dirty="0">
                <a:ln>
                  <a:noFill/>
                </a:ln>
                <a:solidFill>
                  <a:sysClr val="windowText" lastClr="000000"/>
                </a:solidFill>
                <a:effectLst/>
                <a:uLnTx/>
                <a:uFillTx/>
                <a:latin typeface="Calibri Light" panose="020F0302020204030204"/>
                <a:ea typeface="+mj-ea"/>
                <a:cs typeface="+mj-cs"/>
              </a:rPr>
            </a:br>
            <a:endParaRPr kumimoji="0" lang="en-IN" sz="4400" b="0" i="0" u="none" strike="noStrike" kern="1200" cap="none" spc="0" normalizeH="0" baseline="0" noProof="0" dirty="0">
              <a:ln>
                <a:noFill/>
              </a:ln>
              <a:solidFill>
                <a:sysClr val="windowText" lastClr="000000"/>
              </a:solidFill>
              <a:effectLst/>
              <a:uLnTx/>
              <a:uFillTx/>
              <a:latin typeface="Calibri Light" panose="020F0302020204030204"/>
              <a:ea typeface="+mj-ea"/>
              <a:cs typeface="+mj-cs"/>
            </a:endParaRPr>
          </a:p>
        </p:txBody>
      </p:sp>
    </p:spTree>
    <p:extLst>
      <p:ext uri="{BB962C8B-B14F-4D97-AF65-F5344CB8AC3E}">
        <p14:creationId xmlns="" xmlns:p14="http://schemas.microsoft.com/office/powerpoint/2010/main" val="822411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sz="2400" b="1" dirty="0">
                <a:latin typeface="Palatino Linotype" pitchFamily="18" charset="0"/>
              </a:rPr>
              <a:t>Technical Details</a:t>
            </a:r>
          </a:p>
        </p:txBody>
      </p:sp>
      <p:sp>
        <p:nvSpPr>
          <p:cNvPr id="3" name="Content Placeholder 2"/>
          <p:cNvSpPr>
            <a:spLocks noGrp="1"/>
          </p:cNvSpPr>
          <p:nvPr>
            <p:ph sz="quarter" idx="1"/>
          </p:nvPr>
        </p:nvSpPr>
        <p:spPr>
          <a:xfrm>
            <a:off x="217538" y="1828800"/>
            <a:ext cx="9002661" cy="54102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3/31/2020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9</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
        <p:nvSpPr>
          <p:cNvPr id="8" name="Content Placeholder 2">
            <a:extLst>
              <a:ext uri="{FF2B5EF4-FFF2-40B4-BE49-F238E27FC236}">
                <a16:creationId xmlns="" xmlns:a16="http://schemas.microsoft.com/office/drawing/2014/main" id="{79F535AB-A693-4044-8BAB-E419262CDD37}"/>
              </a:ext>
            </a:extLst>
          </p:cNvPr>
          <p:cNvSpPr txBox="1">
            <a:spLocks/>
          </p:cNvSpPr>
          <p:nvPr/>
        </p:nvSpPr>
        <p:spPr>
          <a:xfrm>
            <a:off x="838201" y="1825625"/>
            <a:ext cx="7467600" cy="376730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Evaluation becomes a much subtler task</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       *Possible conficts between new and old mechanisms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       *Inter flow network coding vs. rate control</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Current state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        *Diverse set of evaluation methodologies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800" b="0" i="0" u="none" strike="noStrike" kern="1200" cap="none" spc="0" normalizeH="0" baseline="0" noProof="0">
                <a:ln>
                  <a:noFill/>
                </a:ln>
                <a:solidFill>
                  <a:sysClr val="windowText" lastClr="000000"/>
                </a:solidFill>
                <a:effectLst/>
                <a:uLnTx/>
                <a:uFillTx/>
                <a:latin typeface="Calibri" panose="020F0502020204030204"/>
                <a:ea typeface="+mn-ea"/>
                <a:cs typeface="+mn-cs"/>
              </a:rPr>
              <a:t>         *Lack of clear guidelines</a:t>
            </a:r>
            <a:endParaRPr kumimoji="0" lang="en-IN"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9" name="Title 1">
            <a:extLst>
              <a:ext uri="{FF2B5EF4-FFF2-40B4-BE49-F238E27FC236}">
                <a16:creationId xmlns="" xmlns:a16="http://schemas.microsoft.com/office/drawing/2014/main" id="{965CB10E-3C58-4EBD-B695-80EE51CFD82D}"/>
              </a:ext>
            </a:extLst>
          </p:cNvPr>
          <p:cNvSpPr txBox="1">
            <a:spLocks/>
          </p:cNvSpPr>
          <p:nvPr/>
        </p:nvSpPr>
        <p:spPr>
          <a:xfrm>
            <a:off x="1066800" y="838200"/>
            <a:ext cx="7924800" cy="852488"/>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N" sz="4400" b="0" i="0" u="none" strike="noStrike" kern="1200" cap="none" spc="0" normalizeH="0" baseline="0" noProof="0">
                <a:ln>
                  <a:noFill/>
                </a:ln>
                <a:solidFill>
                  <a:sysClr val="windowText" lastClr="000000"/>
                </a:solidFill>
                <a:effectLst/>
                <a:uLnTx/>
                <a:uFillTx/>
                <a:latin typeface="Calibri Light" panose="020F0302020204030204"/>
                <a:ea typeface="+mj-ea"/>
                <a:cs typeface="+mj-cs"/>
              </a:rPr>
              <a:t>IMPLIMENTATIONS ON PROTOCOL              EVALUATION</a:t>
            </a:r>
            <a:endParaRPr kumimoji="0" lang="en-IN" sz="4400" b="0" i="0" u="none" strike="noStrike" kern="1200" cap="none" spc="0" normalizeH="0" baseline="0" noProof="0" dirty="0">
              <a:ln>
                <a:noFill/>
              </a:ln>
              <a:solidFill>
                <a:sysClr val="windowText" lastClr="000000"/>
              </a:solidFill>
              <a:effectLst/>
              <a:uLnTx/>
              <a:uFillTx/>
              <a:latin typeface="Calibri Light" panose="020F0302020204030204"/>
              <a:ea typeface="+mj-ea"/>
              <a:cs typeface="+mj-cs"/>
            </a:endParaRPr>
          </a:p>
        </p:txBody>
      </p:sp>
    </p:spTree>
    <p:extLst>
      <p:ext uri="{BB962C8B-B14F-4D97-AF65-F5344CB8AC3E}">
        <p14:creationId xmlns="" xmlns:p14="http://schemas.microsoft.com/office/powerpoint/2010/main" val="23409907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1597</TotalTime>
  <Words>481</Words>
  <Application>Microsoft Office PowerPoint</Application>
  <PresentationFormat>On-screen Show (4:3)</PresentationFormat>
  <Paragraphs>187</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  Subject Name :WIRELESS NETWORK  Presentation Title:EVOLUTION OF WIRELESS ROUTING PROTOCOLS </vt:lpstr>
      <vt:lpstr>Objective</vt:lpstr>
      <vt:lpstr>Technical Details</vt:lpstr>
      <vt:lpstr>Block Diagram/ Work Flow/  Flow Chart </vt:lpstr>
      <vt:lpstr>Technical Details</vt:lpstr>
      <vt:lpstr>Technical Details</vt:lpstr>
      <vt:lpstr>Technical Details</vt:lpstr>
      <vt:lpstr>Technical Details</vt:lpstr>
      <vt:lpstr>Technical Details</vt:lpstr>
      <vt:lpstr>Result &amp; Discussion</vt:lpstr>
      <vt:lpstr>Future Scope</vt:lpstr>
      <vt:lpstr>Reference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Millimeter - Wave Antenna for 5G Applications</dc:title>
  <dc:creator>PRABU</dc:creator>
  <cp:lastModifiedBy>Parthi</cp:lastModifiedBy>
  <cp:revision>116</cp:revision>
  <dcterms:created xsi:type="dcterms:W3CDTF">2015-04-07T04:42:07Z</dcterms:created>
  <dcterms:modified xsi:type="dcterms:W3CDTF">2020-03-31T11:28:51Z</dcterms:modified>
</cp:coreProperties>
</file>