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0083800" cy="7556500"/>
  <p:notesSz cx="100838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9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6285" y="2342515"/>
            <a:ext cx="857123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12570" y="4231640"/>
            <a:ext cx="705866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350"/>
              </a:lnSpc>
            </a:pPr>
            <a:r>
              <a:rPr dirty="0"/>
              <a:t>3</a:t>
            </a:r>
            <a:r>
              <a:rPr spc="45" dirty="0"/>
              <a:t>/</a:t>
            </a:r>
            <a:r>
              <a:rPr dirty="0"/>
              <a:t>27</a:t>
            </a:r>
            <a:r>
              <a:rPr spc="45" dirty="0"/>
              <a:t>/</a:t>
            </a:r>
            <a:r>
              <a:rPr dirty="0"/>
              <a:t>202</a:t>
            </a:r>
            <a:r>
              <a:rPr spc="10" dirty="0"/>
              <a:t>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350"/>
              </a:lnSpc>
            </a:pPr>
            <a:r>
              <a:rPr spc="20" dirty="0"/>
              <a:t>JEPPIAAR </a:t>
            </a:r>
            <a:r>
              <a:rPr spc="50" dirty="0"/>
              <a:t>INSTITUTE </a:t>
            </a:r>
            <a:r>
              <a:rPr spc="15" dirty="0"/>
              <a:t>OF</a:t>
            </a:r>
            <a:r>
              <a:rPr spc="125" dirty="0"/>
              <a:t> </a:t>
            </a:r>
            <a:r>
              <a:rPr spc="20" dirty="0"/>
              <a:t>TECHNOLOGY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350"/>
              </a:lnSpc>
            </a:pPr>
            <a:fld id="{81D60167-4931-47E6-BA6A-407CBD079E47}" type="slidenum">
              <a:rPr spc="10" dirty="0"/>
              <a:pPr marL="38100">
                <a:lnSpc>
                  <a:spcPts val="1350"/>
                </a:lnSpc>
              </a:pPr>
              <a:t>‹#›</a:t>
            </a:fld>
            <a:endParaRPr spc="1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06F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350"/>
              </a:lnSpc>
            </a:pPr>
            <a:r>
              <a:rPr dirty="0"/>
              <a:t>3</a:t>
            </a:r>
            <a:r>
              <a:rPr spc="45" dirty="0"/>
              <a:t>/</a:t>
            </a:r>
            <a:r>
              <a:rPr dirty="0"/>
              <a:t>27</a:t>
            </a:r>
            <a:r>
              <a:rPr spc="45" dirty="0"/>
              <a:t>/</a:t>
            </a:r>
            <a:r>
              <a:rPr dirty="0"/>
              <a:t>202</a:t>
            </a:r>
            <a:r>
              <a:rPr spc="10" dirty="0"/>
              <a:t>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350"/>
              </a:lnSpc>
            </a:pPr>
            <a:r>
              <a:rPr spc="20" dirty="0"/>
              <a:t>JEPPIAAR </a:t>
            </a:r>
            <a:r>
              <a:rPr spc="50" dirty="0"/>
              <a:t>INSTITUTE </a:t>
            </a:r>
            <a:r>
              <a:rPr spc="15" dirty="0"/>
              <a:t>OF</a:t>
            </a:r>
            <a:r>
              <a:rPr spc="125" dirty="0"/>
              <a:t> </a:t>
            </a:r>
            <a:r>
              <a:rPr spc="20" dirty="0"/>
              <a:t>TECHNOLOGY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350"/>
              </a:lnSpc>
            </a:pPr>
            <a:fld id="{81D60167-4931-47E6-BA6A-407CBD079E47}" type="slidenum">
              <a:rPr spc="10" dirty="0"/>
              <a:pPr marL="38100">
                <a:lnSpc>
                  <a:spcPts val="1350"/>
                </a:lnSpc>
              </a:pPr>
              <a:t>‹#›</a:t>
            </a:fld>
            <a:endParaRPr spc="1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4190" y="1737995"/>
            <a:ext cx="4386453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93157" y="1737995"/>
            <a:ext cx="4386453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350"/>
              </a:lnSpc>
            </a:pPr>
            <a:r>
              <a:rPr dirty="0"/>
              <a:t>3</a:t>
            </a:r>
            <a:r>
              <a:rPr spc="45" dirty="0"/>
              <a:t>/</a:t>
            </a:r>
            <a:r>
              <a:rPr dirty="0"/>
              <a:t>27</a:t>
            </a:r>
            <a:r>
              <a:rPr spc="45" dirty="0"/>
              <a:t>/</a:t>
            </a:r>
            <a:r>
              <a:rPr dirty="0"/>
              <a:t>202</a:t>
            </a:r>
            <a:r>
              <a:rPr spc="10" dirty="0"/>
              <a:t>0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350"/>
              </a:lnSpc>
            </a:pPr>
            <a:r>
              <a:rPr spc="20" dirty="0"/>
              <a:t>JEPPIAAR </a:t>
            </a:r>
            <a:r>
              <a:rPr spc="50" dirty="0"/>
              <a:t>INSTITUTE </a:t>
            </a:r>
            <a:r>
              <a:rPr spc="15" dirty="0"/>
              <a:t>OF</a:t>
            </a:r>
            <a:r>
              <a:rPr spc="125" dirty="0"/>
              <a:t> </a:t>
            </a:r>
            <a:r>
              <a:rPr spc="20" dirty="0"/>
              <a:t>TECHNOLOGY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350"/>
              </a:lnSpc>
            </a:pPr>
            <a:fld id="{81D60167-4931-47E6-BA6A-407CBD079E47}" type="slidenum">
              <a:rPr spc="10" dirty="0"/>
              <a:pPr marL="38100">
                <a:lnSpc>
                  <a:spcPts val="1350"/>
                </a:lnSpc>
              </a:pPr>
              <a:t>‹#›</a:t>
            </a:fld>
            <a:endParaRPr spc="1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350"/>
              </a:lnSpc>
            </a:pPr>
            <a:r>
              <a:rPr dirty="0"/>
              <a:t>3</a:t>
            </a:r>
            <a:r>
              <a:rPr spc="45" dirty="0"/>
              <a:t>/</a:t>
            </a:r>
            <a:r>
              <a:rPr dirty="0"/>
              <a:t>27</a:t>
            </a:r>
            <a:r>
              <a:rPr spc="45" dirty="0"/>
              <a:t>/</a:t>
            </a:r>
            <a:r>
              <a:rPr dirty="0"/>
              <a:t>202</a:t>
            </a:r>
            <a:r>
              <a:rPr spc="10" dirty="0"/>
              <a:t>0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350"/>
              </a:lnSpc>
            </a:pPr>
            <a:r>
              <a:rPr spc="20" dirty="0"/>
              <a:t>JEPPIAAR </a:t>
            </a:r>
            <a:r>
              <a:rPr spc="50" dirty="0"/>
              <a:t>INSTITUTE </a:t>
            </a:r>
            <a:r>
              <a:rPr spc="15" dirty="0"/>
              <a:t>OF</a:t>
            </a:r>
            <a:r>
              <a:rPr spc="125" dirty="0"/>
              <a:t> </a:t>
            </a:r>
            <a:r>
              <a:rPr spc="20" dirty="0"/>
              <a:t>TECHNOLOGY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350"/>
              </a:lnSpc>
            </a:pPr>
            <a:fld id="{81D60167-4931-47E6-BA6A-407CBD079E47}" type="slidenum">
              <a:rPr spc="10" dirty="0"/>
              <a:pPr marL="38100">
                <a:lnSpc>
                  <a:spcPts val="1350"/>
                </a:lnSpc>
              </a:pPr>
              <a:t>‹#›</a:t>
            </a:fld>
            <a:endParaRPr spc="1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07999" y="302610"/>
            <a:ext cx="9067800" cy="64475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350"/>
              </a:lnSpc>
            </a:pPr>
            <a:r>
              <a:rPr dirty="0"/>
              <a:t>3</a:t>
            </a:r>
            <a:r>
              <a:rPr spc="45" dirty="0"/>
              <a:t>/</a:t>
            </a:r>
            <a:r>
              <a:rPr dirty="0"/>
              <a:t>27</a:t>
            </a:r>
            <a:r>
              <a:rPr spc="45" dirty="0"/>
              <a:t>/</a:t>
            </a:r>
            <a:r>
              <a:rPr dirty="0"/>
              <a:t>202</a:t>
            </a:r>
            <a:r>
              <a:rPr spc="10" dirty="0"/>
              <a:t>0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350"/>
              </a:lnSpc>
            </a:pPr>
            <a:r>
              <a:rPr spc="20" dirty="0"/>
              <a:t>JEPPIAAR </a:t>
            </a:r>
            <a:r>
              <a:rPr spc="50" dirty="0"/>
              <a:t>INSTITUTE </a:t>
            </a:r>
            <a:r>
              <a:rPr spc="15" dirty="0"/>
              <a:t>OF</a:t>
            </a:r>
            <a:r>
              <a:rPr spc="125" dirty="0"/>
              <a:t> </a:t>
            </a:r>
            <a:r>
              <a:rPr spc="20" dirty="0"/>
              <a:t>TECHNOLOGY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350"/>
              </a:lnSpc>
            </a:pPr>
            <a:fld id="{81D60167-4931-47E6-BA6A-407CBD079E47}" type="slidenum">
              <a:rPr spc="10" dirty="0"/>
              <a:pPr marL="38100">
                <a:lnSpc>
                  <a:spcPts val="1350"/>
                </a:lnSpc>
              </a:pPr>
              <a:t>‹#›</a:t>
            </a:fld>
            <a:endParaRPr spc="1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01567" y="468747"/>
            <a:ext cx="2880665" cy="764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0207" y="1191796"/>
            <a:ext cx="8808720" cy="2677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6F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96053" y="7114408"/>
            <a:ext cx="754380" cy="193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350"/>
              </a:lnSpc>
            </a:pPr>
            <a:r>
              <a:rPr dirty="0"/>
              <a:t>3</a:t>
            </a:r>
            <a:r>
              <a:rPr spc="45" dirty="0"/>
              <a:t>/</a:t>
            </a:r>
            <a:r>
              <a:rPr dirty="0"/>
              <a:t>27</a:t>
            </a:r>
            <a:r>
              <a:rPr spc="45" dirty="0"/>
              <a:t>/</a:t>
            </a:r>
            <a:r>
              <a:rPr dirty="0"/>
              <a:t>202</a:t>
            </a:r>
            <a:r>
              <a:rPr spc="10" dirty="0"/>
              <a:t>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678825" y="7114408"/>
            <a:ext cx="2724150" cy="193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350"/>
              </a:lnSpc>
            </a:pPr>
            <a:r>
              <a:rPr spc="20" dirty="0"/>
              <a:t>JEPPIAAR </a:t>
            </a:r>
            <a:r>
              <a:rPr spc="50" dirty="0"/>
              <a:t>INSTITUTE </a:t>
            </a:r>
            <a:r>
              <a:rPr spc="15" dirty="0"/>
              <a:t>OF</a:t>
            </a:r>
            <a:r>
              <a:rPr spc="125" dirty="0"/>
              <a:t> </a:t>
            </a:r>
            <a:r>
              <a:rPr spc="20" dirty="0"/>
              <a:t>TECHNOLOGY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69025" y="7114408"/>
            <a:ext cx="245745" cy="193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350"/>
              </a:lnSpc>
            </a:pPr>
            <a:fld id="{81D60167-4931-47E6-BA6A-407CBD079E47}" type="slidenum">
              <a:rPr spc="10" dirty="0"/>
              <a:pPr marL="38100">
                <a:lnSpc>
                  <a:spcPts val="1350"/>
                </a:lnSpc>
              </a:pPr>
              <a:t>‹#›</a:t>
            </a:fld>
            <a:endParaRPr spc="1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utorialspoint.com/enhanced-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97557" y="537136"/>
            <a:ext cx="6049010" cy="428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50" spc="-80" dirty="0">
                <a:latin typeface="Arial"/>
                <a:cs typeface="Arial"/>
              </a:rPr>
              <a:t>JEPPIAAR </a:t>
            </a:r>
            <a:r>
              <a:rPr sz="2650" spc="-100" dirty="0">
                <a:latin typeface="Arial"/>
                <a:cs typeface="Arial"/>
              </a:rPr>
              <a:t>INSTITUTE </a:t>
            </a:r>
            <a:r>
              <a:rPr sz="2650" spc="-175" dirty="0">
                <a:latin typeface="Arial"/>
                <a:cs typeface="Arial"/>
              </a:rPr>
              <a:t>OF</a:t>
            </a:r>
            <a:r>
              <a:rPr sz="2650" spc="-40" dirty="0">
                <a:latin typeface="Arial"/>
                <a:cs typeface="Arial"/>
              </a:rPr>
              <a:t> </a:t>
            </a:r>
            <a:r>
              <a:rPr sz="2650" spc="-160" dirty="0">
                <a:latin typeface="Arial"/>
                <a:cs typeface="Arial"/>
              </a:rPr>
              <a:t>TECHNOLOGY</a:t>
            </a:r>
            <a:endParaRPr sz="26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87006" y="942948"/>
            <a:ext cx="3510279" cy="260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550" spc="-30" dirty="0">
                <a:latin typeface="Arial"/>
                <a:cs typeface="Arial"/>
              </a:rPr>
              <a:t>“Self-Belief</a:t>
            </a:r>
            <a:r>
              <a:rPr sz="1550" spc="-95" dirty="0">
                <a:latin typeface="Arial"/>
                <a:cs typeface="Arial"/>
              </a:rPr>
              <a:t> </a:t>
            </a:r>
            <a:r>
              <a:rPr sz="1550" spc="-30" dirty="0">
                <a:latin typeface="Arial"/>
                <a:cs typeface="Arial"/>
              </a:rPr>
              <a:t>|</a:t>
            </a:r>
            <a:r>
              <a:rPr sz="1550" spc="-155" dirty="0">
                <a:latin typeface="Arial"/>
                <a:cs typeface="Arial"/>
              </a:rPr>
              <a:t> </a:t>
            </a:r>
            <a:r>
              <a:rPr sz="1550" spc="-40" dirty="0">
                <a:latin typeface="Arial"/>
                <a:cs typeface="Arial"/>
              </a:rPr>
              <a:t>Self</a:t>
            </a:r>
            <a:r>
              <a:rPr sz="1550" spc="-95" dirty="0">
                <a:latin typeface="Arial"/>
                <a:cs typeface="Arial"/>
              </a:rPr>
              <a:t> </a:t>
            </a:r>
            <a:r>
              <a:rPr sz="1550" spc="-25" dirty="0">
                <a:latin typeface="Arial"/>
                <a:cs typeface="Arial"/>
              </a:rPr>
              <a:t>Discipline</a:t>
            </a:r>
            <a:r>
              <a:rPr sz="1550" spc="-150" dirty="0">
                <a:latin typeface="Arial"/>
                <a:cs typeface="Arial"/>
              </a:rPr>
              <a:t> </a:t>
            </a:r>
            <a:r>
              <a:rPr sz="1550" spc="-30" dirty="0">
                <a:latin typeface="Arial"/>
                <a:cs typeface="Arial"/>
              </a:rPr>
              <a:t>|</a:t>
            </a:r>
            <a:r>
              <a:rPr sz="1550" spc="-155" dirty="0">
                <a:latin typeface="Arial"/>
                <a:cs typeface="Arial"/>
              </a:rPr>
              <a:t> </a:t>
            </a:r>
            <a:r>
              <a:rPr sz="1550" spc="-40" dirty="0">
                <a:latin typeface="Arial"/>
                <a:cs typeface="Arial"/>
              </a:rPr>
              <a:t>Self</a:t>
            </a:r>
            <a:r>
              <a:rPr sz="1550" spc="-95" dirty="0">
                <a:latin typeface="Arial"/>
                <a:cs typeface="Arial"/>
              </a:rPr>
              <a:t> </a:t>
            </a:r>
            <a:r>
              <a:rPr sz="1550" spc="-20" dirty="0">
                <a:latin typeface="Arial"/>
                <a:cs typeface="Arial"/>
              </a:rPr>
              <a:t>Respect”</a:t>
            </a:r>
            <a:endParaRPr sz="155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393700" y="1111250"/>
            <a:ext cx="8808720" cy="3016210"/>
          </a:xfrm>
          <a:prstGeom prst="rect">
            <a:avLst/>
          </a:prstGeom>
        </p:spPr>
        <p:txBody>
          <a:bodyPr vert="horz" wrap="square" lIns="0" tIns="200660" rIns="0" bIns="0" rtlCol="0">
            <a:spAutoFit/>
          </a:bodyPr>
          <a:lstStyle/>
          <a:p>
            <a:pPr marL="772160">
              <a:lnSpc>
                <a:spcPct val="100000"/>
              </a:lnSpc>
              <a:spcBef>
                <a:spcPts val="1580"/>
              </a:spcBef>
            </a:pPr>
            <a:r>
              <a:rPr spc="10" dirty="0"/>
              <a:t>Department</a:t>
            </a:r>
            <a:r>
              <a:rPr spc="-135" dirty="0"/>
              <a:t> </a:t>
            </a:r>
            <a:r>
              <a:rPr spc="130" dirty="0"/>
              <a:t>of</a:t>
            </a:r>
            <a:r>
              <a:rPr spc="-75" dirty="0"/>
              <a:t> </a:t>
            </a:r>
            <a:r>
              <a:rPr spc="25" dirty="0"/>
              <a:t>Electronics</a:t>
            </a:r>
            <a:r>
              <a:rPr spc="-150" dirty="0"/>
              <a:t> </a:t>
            </a:r>
            <a:r>
              <a:rPr dirty="0"/>
              <a:t>and</a:t>
            </a:r>
            <a:r>
              <a:rPr spc="-160" dirty="0"/>
              <a:t> </a:t>
            </a:r>
            <a:r>
              <a:rPr spc="50" dirty="0"/>
              <a:t>communication</a:t>
            </a:r>
            <a:r>
              <a:rPr spc="-125" dirty="0"/>
              <a:t> </a:t>
            </a:r>
            <a:r>
              <a:rPr spc="-25" dirty="0"/>
              <a:t>Engineering</a:t>
            </a:r>
          </a:p>
          <a:p>
            <a:pPr marL="12700">
              <a:lnSpc>
                <a:spcPct val="100000"/>
              </a:lnSpc>
              <a:spcBef>
                <a:spcPts val="1410"/>
              </a:spcBef>
            </a:pPr>
            <a:r>
              <a:rPr sz="2300" dirty="0">
                <a:solidFill>
                  <a:srgbClr val="C0504D"/>
                </a:solidFill>
              </a:rPr>
              <a:t>Subject </a:t>
            </a:r>
            <a:r>
              <a:rPr sz="2300" spc="-20" dirty="0">
                <a:solidFill>
                  <a:srgbClr val="C0504D"/>
                </a:solidFill>
              </a:rPr>
              <a:t>Name </a:t>
            </a:r>
            <a:r>
              <a:rPr sz="2300" spc="-140" dirty="0">
                <a:solidFill>
                  <a:srgbClr val="C0504D"/>
                </a:solidFill>
              </a:rPr>
              <a:t>:WIRELESS</a:t>
            </a:r>
            <a:r>
              <a:rPr sz="2300" spc="-305" dirty="0">
                <a:solidFill>
                  <a:srgbClr val="C0504D"/>
                </a:solidFill>
              </a:rPr>
              <a:t> </a:t>
            </a:r>
            <a:r>
              <a:rPr sz="2300" spc="-120" dirty="0">
                <a:solidFill>
                  <a:srgbClr val="C0504D"/>
                </a:solidFill>
              </a:rPr>
              <a:t>NETWORK</a:t>
            </a:r>
            <a:endParaRPr sz="2300"/>
          </a:p>
          <a:p>
            <a:pPr marL="12700">
              <a:lnSpc>
                <a:spcPct val="100000"/>
              </a:lnSpc>
              <a:spcBef>
                <a:spcPts val="1985"/>
              </a:spcBef>
              <a:tabLst>
                <a:tab pos="1817370" algn="l"/>
              </a:tabLst>
            </a:pPr>
            <a:r>
              <a:rPr sz="2300" spc="10" dirty="0">
                <a:solidFill>
                  <a:srgbClr val="C0504D"/>
                </a:solidFill>
              </a:rPr>
              <a:t>Presentation	</a:t>
            </a:r>
            <a:r>
              <a:rPr sz="2300" spc="35" dirty="0">
                <a:solidFill>
                  <a:srgbClr val="C0504D"/>
                </a:solidFill>
              </a:rPr>
              <a:t>Title </a:t>
            </a:r>
            <a:r>
              <a:rPr sz="2300" spc="-25" dirty="0">
                <a:solidFill>
                  <a:srgbClr val="C0504D"/>
                </a:solidFill>
              </a:rPr>
              <a:t>:</a:t>
            </a:r>
            <a:r>
              <a:rPr sz="2950" spc="-25" dirty="0">
                <a:solidFill>
                  <a:srgbClr val="000000"/>
                </a:solidFill>
                <a:latin typeface="Calibri"/>
                <a:cs typeface="Calibri"/>
              </a:rPr>
              <a:t>Enhanced </a:t>
            </a:r>
            <a:r>
              <a:rPr sz="2950" spc="20" dirty="0">
                <a:solidFill>
                  <a:srgbClr val="000000"/>
                </a:solidFill>
                <a:latin typeface="Calibri"/>
                <a:cs typeface="Calibri"/>
              </a:rPr>
              <a:t>Data </a:t>
            </a:r>
            <a:r>
              <a:rPr sz="2950" spc="5" dirty="0">
                <a:solidFill>
                  <a:srgbClr val="000000"/>
                </a:solidFill>
                <a:latin typeface="Calibri"/>
                <a:cs typeface="Calibri"/>
              </a:rPr>
              <a:t>Rates </a:t>
            </a:r>
            <a:r>
              <a:rPr sz="2950" spc="-50" dirty="0">
                <a:solidFill>
                  <a:srgbClr val="000000"/>
                </a:solidFill>
                <a:latin typeface="Calibri"/>
                <a:cs typeface="Calibri"/>
              </a:rPr>
              <a:t>for </a:t>
            </a:r>
            <a:r>
              <a:rPr sz="2950" spc="-5" dirty="0">
                <a:solidFill>
                  <a:srgbClr val="000000"/>
                </a:solidFill>
                <a:latin typeface="Calibri"/>
                <a:cs typeface="Calibri"/>
              </a:rPr>
              <a:t>GSM</a:t>
            </a:r>
            <a:r>
              <a:rPr sz="2950" spc="-1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950" spc="-25" dirty="0">
                <a:solidFill>
                  <a:srgbClr val="000000"/>
                </a:solidFill>
                <a:latin typeface="Calibri"/>
                <a:cs typeface="Calibri"/>
              </a:rPr>
              <a:t>Evolution</a:t>
            </a:r>
            <a:endParaRPr sz="2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400" smtClean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spc="-20" smtClean="0">
                <a:solidFill>
                  <a:srgbClr val="C0504D"/>
                </a:solidFill>
              </a:rPr>
              <a:t>Team</a:t>
            </a:r>
            <a:r>
              <a:rPr sz="2200" spc="-15" smtClean="0">
                <a:solidFill>
                  <a:srgbClr val="C0504D"/>
                </a:solidFill>
              </a:rPr>
              <a:t> </a:t>
            </a:r>
            <a:r>
              <a:rPr sz="2200" spc="10">
                <a:solidFill>
                  <a:srgbClr val="C0504D"/>
                </a:solidFill>
              </a:rPr>
              <a:t>Members</a:t>
            </a:r>
            <a:r>
              <a:rPr sz="2200" spc="10" smtClean="0">
                <a:solidFill>
                  <a:srgbClr val="C0504D"/>
                </a:solidFill>
              </a:rPr>
              <a:t>:</a:t>
            </a:r>
            <a:endParaRPr lang="en-US" sz="2200" spc="10" dirty="0" smtClean="0">
              <a:solidFill>
                <a:srgbClr val="C0504D"/>
              </a:solidFill>
            </a:endParaRPr>
          </a:p>
          <a:p>
            <a:pPr marL="12700">
              <a:lnSpc>
                <a:spcPct val="100000"/>
              </a:lnSpc>
            </a:pPr>
            <a:endParaRPr sz="2200"/>
          </a:p>
        </p:txBody>
      </p:sp>
      <p:grpSp>
        <p:nvGrpSpPr>
          <p:cNvPr id="6" name="object 6"/>
          <p:cNvGrpSpPr/>
          <p:nvPr/>
        </p:nvGrpSpPr>
        <p:grpSpPr>
          <a:xfrm>
            <a:off x="158161" y="153928"/>
            <a:ext cx="9767570" cy="7249159"/>
            <a:chOff x="158161" y="153928"/>
            <a:chExt cx="9767570" cy="7249159"/>
          </a:xfrm>
        </p:grpSpPr>
        <p:sp>
          <p:nvSpPr>
            <p:cNvPr id="7" name="object 7"/>
            <p:cNvSpPr/>
            <p:nvPr/>
          </p:nvSpPr>
          <p:spPr>
            <a:xfrm>
              <a:off x="172155" y="167922"/>
              <a:ext cx="9739630" cy="7221220"/>
            </a:xfrm>
            <a:custGeom>
              <a:avLst/>
              <a:gdLst/>
              <a:ahLst/>
              <a:cxnLst/>
              <a:rect l="l" t="t" r="r" b="b"/>
              <a:pathLst>
                <a:path w="9739630" h="7221220">
                  <a:moveTo>
                    <a:pt x="0" y="0"/>
                  </a:moveTo>
                  <a:lnTo>
                    <a:pt x="9739489" y="0"/>
                  </a:lnTo>
                  <a:lnTo>
                    <a:pt x="9739489" y="7220655"/>
                  </a:lnTo>
                  <a:lnTo>
                    <a:pt x="0" y="7220655"/>
                  </a:lnTo>
                  <a:lnTo>
                    <a:pt x="0" y="0"/>
                  </a:lnTo>
                  <a:close/>
                </a:path>
              </a:pathLst>
            </a:custGeom>
            <a:ln w="279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736189" y="419805"/>
              <a:ext cx="982112" cy="90980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65497" y="419805"/>
              <a:ext cx="1233996" cy="99937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927100" y="3930652"/>
          <a:ext cx="8077200" cy="2819397"/>
        </p:xfrm>
        <a:graphic>
          <a:graphicData uri="http://schemas.openxmlformats.org/drawingml/2006/table">
            <a:tbl>
              <a:tblPr/>
              <a:tblGrid>
                <a:gridCol w="4038600"/>
                <a:gridCol w="4038600"/>
              </a:tblGrid>
              <a:tr h="4027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STUDENTS NAME 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Times New Roman"/>
                          <a:cs typeface="Times New Roman"/>
                        </a:rPr>
                        <a:t>REG.NO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7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1.HARITHA R 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210617106038 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7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2.HARI PRIYA H V 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210617106037 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7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3.ELAYAVATHI E 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210617106031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7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4.BENIL RICHARDS R 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210617106016 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7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5.BARATH RAJ S 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210617106018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7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6.DILSIAN 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210617106024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dirty="0"/>
              <a:t>3</a:t>
            </a:r>
            <a:r>
              <a:rPr spc="45" dirty="0"/>
              <a:t>/</a:t>
            </a:r>
            <a:r>
              <a:rPr dirty="0"/>
              <a:t>27</a:t>
            </a:r>
            <a:r>
              <a:rPr spc="45" dirty="0"/>
              <a:t>/</a:t>
            </a:r>
            <a:r>
              <a:rPr dirty="0"/>
              <a:t>202</a:t>
            </a:r>
            <a:r>
              <a:rPr spc="10" dirty="0"/>
              <a:t>0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20" dirty="0"/>
              <a:t>JEPPIAAR </a:t>
            </a:r>
            <a:r>
              <a:rPr spc="50" dirty="0"/>
              <a:t>INSTITUTE </a:t>
            </a:r>
            <a:r>
              <a:rPr spc="15" dirty="0"/>
              <a:t>OF</a:t>
            </a:r>
            <a:r>
              <a:rPr spc="125" dirty="0"/>
              <a:t> </a:t>
            </a:r>
            <a:r>
              <a:rPr spc="20" dirty="0"/>
              <a:t>TECHNOLOGY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50"/>
              </a:lnSpc>
            </a:pPr>
            <a:fld id="{81D60167-4931-47E6-BA6A-407CBD079E47}" type="slidenum">
              <a:rPr spc="10" dirty="0"/>
              <a:pPr marL="38100">
                <a:lnSpc>
                  <a:spcPts val="1350"/>
                </a:lnSpc>
              </a:pPr>
              <a:t>10</a:t>
            </a:fld>
            <a:endParaRPr spc="1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05091" y="513806"/>
            <a:ext cx="3879215" cy="7645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5" dirty="0">
                <a:latin typeface="Arial"/>
                <a:cs typeface="Arial"/>
              </a:rPr>
              <a:t>A</a:t>
            </a:r>
            <a:r>
              <a:rPr spc="-155" dirty="0">
                <a:latin typeface="Arial"/>
                <a:cs typeface="Arial"/>
              </a:rPr>
              <a:t>PP</a:t>
            </a:r>
            <a:r>
              <a:rPr spc="-60" dirty="0">
                <a:latin typeface="Arial"/>
                <a:cs typeface="Arial"/>
              </a:rPr>
              <a:t>L</a:t>
            </a:r>
            <a:r>
              <a:rPr spc="-30" dirty="0">
                <a:latin typeface="Arial"/>
                <a:cs typeface="Arial"/>
              </a:rPr>
              <a:t>I</a:t>
            </a:r>
            <a:r>
              <a:rPr spc="-315" dirty="0">
                <a:latin typeface="Arial"/>
                <a:cs typeface="Arial"/>
              </a:rPr>
              <a:t>C</a:t>
            </a:r>
            <a:r>
              <a:rPr spc="-375" dirty="0">
                <a:latin typeface="Arial"/>
                <a:cs typeface="Arial"/>
              </a:rPr>
              <a:t>A</a:t>
            </a:r>
            <a:r>
              <a:rPr spc="-100" dirty="0">
                <a:latin typeface="Arial"/>
                <a:cs typeface="Arial"/>
              </a:rPr>
              <a:t>T</a:t>
            </a:r>
            <a:r>
              <a:rPr spc="-30" dirty="0">
                <a:latin typeface="Arial"/>
                <a:cs typeface="Arial"/>
              </a:rPr>
              <a:t>I</a:t>
            </a:r>
            <a:r>
              <a:rPr spc="-470" dirty="0">
                <a:latin typeface="Arial"/>
                <a:cs typeface="Arial"/>
              </a:rPr>
              <a:t>O</a:t>
            </a:r>
            <a:r>
              <a:rPr spc="-45" dirty="0">
                <a:latin typeface="Arial"/>
                <a:cs typeface="Arial"/>
              </a:rPr>
              <a:t>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0046" y="1678612"/>
            <a:ext cx="7686040" cy="4737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06070" indent="-294005">
              <a:lnSpc>
                <a:spcPct val="100000"/>
              </a:lnSpc>
              <a:spcBef>
                <a:spcPts val="114"/>
              </a:spcBef>
              <a:buFont typeface="Arial"/>
              <a:buChar char="•"/>
              <a:tabLst>
                <a:tab pos="306705" algn="l"/>
              </a:tabLst>
            </a:pPr>
            <a:r>
              <a:rPr sz="3400" spc="10" dirty="0">
                <a:latin typeface="Calibri"/>
                <a:cs typeface="Calibri"/>
              </a:rPr>
              <a:t>It </a:t>
            </a:r>
            <a:r>
              <a:rPr sz="3400" spc="-5" dirty="0">
                <a:latin typeface="Calibri"/>
                <a:cs typeface="Calibri"/>
              </a:rPr>
              <a:t>is </a:t>
            </a:r>
            <a:r>
              <a:rPr sz="3400" spc="-20" dirty="0">
                <a:latin typeface="Calibri"/>
                <a:cs typeface="Calibri"/>
              </a:rPr>
              <a:t>used </a:t>
            </a:r>
            <a:r>
              <a:rPr sz="3400" spc="-5" dirty="0">
                <a:latin typeface="Calibri"/>
                <a:cs typeface="Calibri"/>
              </a:rPr>
              <a:t>in </a:t>
            </a:r>
            <a:r>
              <a:rPr sz="3400" spc="-15" dirty="0">
                <a:latin typeface="Calibri"/>
                <a:cs typeface="Calibri"/>
              </a:rPr>
              <a:t>transmission of </a:t>
            </a:r>
            <a:r>
              <a:rPr sz="3400" spc="-10" dirty="0">
                <a:latin typeface="Calibri"/>
                <a:cs typeface="Calibri"/>
              </a:rPr>
              <a:t>data </a:t>
            </a:r>
            <a:r>
              <a:rPr sz="3400" dirty="0">
                <a:latin typeface="Calibri"/>
                <a:cs typeface="Calibri"/>
              </a:rPr>
              <a:t>and</a:t>
            </a:r>
            <a:r>
              <a:rPr sz="3400" spc="-185" dirty="0">
                <a:latin typeface="Calibri"/>
                <a:cs typeface="Calibri"/>
              </a:rPr>
              <a:t> </a:t>
            </a:r>
            <a:r>
              <a:rPr sz="3400" spc="-10" dirty="0">
                <a:latin typeface="Calibri"/>
                <a:cs typeface="Calibri"/>
              </a:rPr>
              <a:t>voice</a:t>
            </a:r>
            <a:endParaRPr sz="3400">
              <a:latin typeface="Calibri"/>
              <a:cs typeface="Calibri"/>
            </a:endParaRPr>
          </a:p>
          <a:p>
            <a:pPr marL="306070" indent="-294005">
              <a:lnSpc>
                <a:spcPct val="100000"/>
              </a:lnSpc>
              <a:spcBef>
                <a:spcPts val="45"/>
              </a:spcBef>
              <a:buFont typeface="Arial"/>
              <a:buChar char="•"/>
              <a:tabLst>
                <a:tab pos="306705" algn="l"/>
              </a:tabLst>
            </a:pPr>
            <a:r>
              <a:rPr sz="3400" spc="-20" dirty="0">
                <a:latin typeface="Calibri"/>
                <a:cs typeface="Calibri"/>
              </a:rPr>
              <a:t>Internet</a:t>
            </a:r>
            <a:endParaRPr sz="3400">
              <a:latin typeface="Calibri"/>
              <a:cs typeface="Calibri"/>
            </a:endParaRPr>
          </a:p>
          <a:p>
            <a:pPr marL="306070" indent="-294005">
              <a:lnSpc>
                <a:spcPct val="100000"/>
              </a:lnSpc>
              <a:spcBef>
                <a:spcPts val="45"/>
              </a:spcBef>
              <a:buFont typeface="Arial"/>
              <a:buChar char="•"/>
              <a:tabLst>
                <a:tab pos="306705" algn="l"/>
              </a:tabLst>
            </a:pPr>
            <a:r>
              <a:rPr sz="3400" spc="-5" dirty="0">
                <a:latin typeface="Calibri"/>
                <a:cs typeface="Calibri"/>
              </a:rPr>
              <a:t>Online</a:t>
            </a:r>
            <a:r>
              <a:rPr sz="3400" spc="-50" dirty="0">
                <a:latin typeface="Calibri"/>
                <a:cs typeface="Calibri"/>
              </a:rPr>
              <a:t> </a:t>
            </a:r>
            <a:r>
              <a:rPr sz="3400" spc="-20" dirty="0">
                <a:latin typeface="Calibri"/>
                <a:cs typeface="Calibri"/>
              </a:rPr>
              <a:t>transactions</a:t>
            </a:r>
            <a:endParaRPr sz="3400">
              <a:latin typeface="Calibri"/>
              <a:cs typeface="Calibri"/>
            </a:endParaRPr>
          </a:p>
          <a:p>
            <a:pPr marL="306070" indent="-294005">
              <a:lnSpc>
                <a:spcPct val="100000"/>
              </a:lnSpc>
              <a:spcBef>
                <a:spcPts val="45"/>
              </a:spcBef>
              <a:buFont typeface="Arial"/>
              <a:buChar char="•"/>
              <a:tabLst>
                <a:tab pos="306705" algn="l"/>
              </a:tabLst>
            </a:pPr>
            <a:r>
              <a:rPr sz="3400" spc="-15" dirty="0">
                <a:latin typeface="Calibri"/>
                <a:cs typeface="Calibri"/>
              </a:rPr>
              <a:t>Long </a:t>
            </a:r>
            <a:r>
              <a:rPr sz="3400" spc="-10" dirty="0">
                <a:latin typeface="Calibri"/>
                <a:cs typeface="Calibri"/>
              </a:rPr>
              <a:t>range communication </a:t>
            </a:r>
            <a:r>
              <a:rPr sz="3400" spc="-25" dirty="0">
                <a:latin typeface="Calibri"/>
                <a:cs typeface="Calibri"/>
              </a:rPr>
              <a:t>systems</a:t>
            </a:r>
            <a:endParaRPr sz="3400">
              <a:latin typeface="Calibri"/>
              <a:cs typeface="Calibri"/>
            </a:endParaRPr>
          </a:p>
          <a:p>
            <a:pPr marL="306070" indent="-294005">
              <a:lnSpc>
                <a:spcPct val="100000"/>
              </a:lnSpc>
              <a:spcBef>
                <a:spcPts val="45"/>
              </a:spcBef>
              <a:buFont typeface="Arial"/>
              <a:buChar char="•"/>
              <a:tabLst>
                <a:tab pos="306705" algn="l"/>
              </a:tabLst>
            </a:pPr>
            <a:r>
              <a:rPr sz="3400" spc="-10" dirty="0">
                <a:latin typeface="Calibri"/>
                <a:cs typeface="Calibri"/>
              </a:rPr>
              <a:t>Streaming</a:t>
            </a:r>
            <a:r>
              <a:rPr sz="3400" spc="40" dirty="0">
                <a:latin typeface="Calibri"/>
                <a:cs typeface="Calibri"/>
              </a:rPr>
              <a:t> </a:t>
            </a:r>
            <a:r>
              <a:rPr sz="3400" spc="-15" dirty="0">
                <a:latin typeface="Calibri"/>
                <a:cs typeface="Calibri"/>
              </a:rPr>
              <a:t>applications</a:t>
            </a:r>
            <a:endParaRPr sz="3400">
              <a:latin typeface="Calibri"/>
              <a:cs typeface="Calibri"/>
            </a:endParaRPr>
          </a:p>
          <a:p>
            <a:pPr marL="306070" indent="-294005">
              <a:lnSpc>
                <a:spcPct val="100000"/>
              </a:lnSpc>
              <a:spcBef>
                <a:spcPts val="45"/>
              </a:spcBef>
              <a:buFont typeface="Arial"/>
              <a:buChar char="•"/>
              <a:tabLst>
                <a:tab pos="306705" algn="l"/>
              </a:tabLst>
            </a:pPr>
            <a:r>
              <a:rPr sz="3400" spc="-50" dirty="0">
                <a:latin typeface="Calibri"/>
                <a:cs typeface="Calibri"/>
              </a:rPr>
              <a:t>Very </a:t>
            </a:r>
            <a:r>
              <a:rPr sz="3400" spc="5" dirty="0">
                <a:latin typeface="Calibri"/>
                <a:cs typeface="Calibri"/>
              </a:rPr>
              <a:t>high </a:t>
            </a:r>
            <a:r>
              <a:rPr sz="3400" spc="-25" dirty="0">
                <a:latin typeface="Calibri"/>
                <a:cs typeface="Calibri"/>
              </a:rPr>
              <a:t>speed</a:t>
            </a:r>
            <a:r>
              <a:rPr sz="3400" spc="-30" dirty="0">
                <a:latin typeface="Calibri"/>
                <a:cs typeface="Calibri"/>
              </a:rPr>
              <a:t> </a:t>
            </a:r>
            <a:r>
              <a:rPr sz="3400" spc="-15" dirty="0">
                <a:latin typeface="Calibri"/>
                <a:cs typeface="Calibri"/>
              </a:rPr>
              <a:t>downloads</a:t>
            </a:r>
            <a:endParaRPr sz="3400">
              <a:latin typeface="Calibri"/>
              <a:cs typeface="Calibri"/>
            </a:endParaRPr>
          </a:p>
          <a:p>
            <a:pPr marL="306070" indent="-294005">
              <a:lnSpc>
                <a:spcPct val="100000"/>
              </a:lnSpc>
              <a:spcBef>
                <a:spcPts val="45"/>
              </a:spcBef>
              <a:buFont typeface="Arial"/>
              <a:buChar char="•"/>
              <a:tabLst>
                <a:tab pos="306705" algn="l"/>
              </a:tabLst>
            </a:pPr>
            <a:r>
              <a:rPr sz="3400" spc="-15" dirty="0">
                <a:latin typeface="Calibri"/>
                <a:cs typeface="Calibri"/>
              </a:rPr>
              <a:t>Corporate </a:t>
            </a:r>
            <a:r>
              <a:rPr sz="3400" spc="-30" dirty="0">
                <a:latin typeface="Calibri"/>
                <a:cs typeface="Calibri"/>
              </a:rPr>
              <a:t>intranet</a:t>
            </a:r>
            <a:r>
              <a:rPr sz="3400" spc="-70" dirty="0">
                <a:latin typeface="Calibri"/>
                <a:cs typeface="Calibri"/>
              </a:rPr>
              <a:t> </a:t>
            </a:r>
            <a:r>
              <a:rPr sz="3400" spc="-25" dirty="0">
                <a:latin typeface="Calibri"/>
                <a:cs typeface="Calibri"/>
              </a:rPr>
              <a:t>connections</a:t>
            </a:r>
            <a:endParaRPr sz="3400">
              <a:latin typeface="Calibri"/>
              <a:cs typeface="Calibri"/>
            </a:endParaRPr>
          </a:p>
          <a:p>
            <a:pPr marL="306070" indent="-294005">
              <a:lnSpc>
                <a:spcPct val="100000"/>
              </a:lnSpc>
              <a:spcBef>
                <a:spcPts val="45"/>
              </a:spcBef>
              <a:buFont typeface="Arial"/>
              <a:buChar char="•"/>
              <a:tabLst>
                <a:tab pos="306705" algn="l"/>
              </a:tabLst>
            </a:pPr>
            <a:r>
              <a:rPr sz="3400" spc="-30" dirty="0">
                <a:latin typeface="Calibri"/>
                <a:cs typeface="Calibri"/>
              </a:rPr>
              <a:t>Quicker</a:t>
            </a:r>
            <a:r>
              <a:rPr sz="3400" spc="15" dirty="0">
                <a:latin typeface="Calibri"/>
                <a:cs typeface="Calibri"/>
              </a:rPr>
              <a:t> </a:t>
            </a:r>
            <a:r>
              <a:rPr sz="3400" spc="40" dirty="0">
                <a:latin typeface="Calibri"/>
                <a:cs typeface="Calibri"/>
              </a:rPr>
              <a:t>MMS</a:t>
            </a:r>
            <a:endParaRPr sz="3400">
              <a:latin typeface="Calibri"/>
              <a:cs typeface="Calibri"/>
            </a:endParaRPr>
          </a:p>
          <a:p>
            <a:pPr marL="306070" indent="-294005">
              <a:lnSpc>
                <a:spcPct val="100000"/>
              </a:lnSpc>
              <a:spcBef>
                <a:spcPts val="45"/>
              </a:spcBef>
              <a:buFont typeface="Arial"/>
              <a:buChar char="•"/>
              <a:tabLst>
                <a:tab pos="306705" algn="l"/>
              </a:tabLst>
            </a:pPr>
            <a:r>
              <a:rPr sz="3400" spc="-5" dirty="0">
                <a:latin typeface="Calibri"/>
                <a:cs typeface="Calibri"/>
              </a:rPr>
              <a:t>Video</a:t>
            </a:r>
            <a:r>
              <a:rPr sz="3400" spc="-45" dirty="0">
                <a:latin typeface="Calibri"/>
                <a:cs typeface="Calibri"/>
              </a:rPr>
              <a:t> </a:t>
            </a:r>
            <a:r>
              <a:rPr sz="3400" spc="-25" dirty="0">
                <a:latin typeface="Calibri"/>
                <a:cs typeface="Calibri"/>
              </a:rPr>
              <a:t>phone</a:t>
            </a:r>
            <a:endParaRPr sz="3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dirty="0"/>
              <a:t>3</a:t>
            </a:r>
            <a:r>
              <a:rPr spc="45" dirty="0"/>
              <a:t>/</a:t>
            </a:r>
            <a:r>
              <a:rPr dirty="0"/>
              <a:t>27</a:t>
            </a:r>
            <a:r>
              <a:rPr spc="45" dirty="0"/>
              <a:t>/</a:t>
            </a:r>
            <a:r>
              <a:rPr dirty="0"/>
              <a:t>202</a:t>
            </a:r>
            <a:r>
              <a:rPr spc="10" dirty="0"/>
              <a:t>0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20" dirty="0"/>
              <a:t>JEPPIAAR </a:t>
            </a:r>
            <a:r>
              <a:rPr spc="50" dirty="0"/>
              <a:t>INSTITUTE </a:t>
            </a:r>
            <a:r>
              <a:rPr spc="15" dirty="0"/>
              <a:t>OF</a:t>
            </a:r>
            <a:r>
              <a:rPr spc="125" dirty="0"/>
              <a:t> </a:t>
            </a:r>
            <a:r>
              <a:rPr spc="20" dirty="0"/>
              <a:t>TECHNOLOGY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50"/>
              </a:lnSpc>
            </a:pPr>
            <a:fld id="{81D60167-4931-47E6-BA6A-407CBD079E47}" type="slidenum">
              <a:rPr spc="10" dirty="0"/>
              <a:pPr marL="38100">
                <a:lnSpc>
                  <a:spcPts val="1350"/>
                </a:lnSpc>
              </a:pPr>
              <a:t>11</a:t>
            </a:fld>
            <a:endParaRPr spc="10" dirty="0"/>
          </a:p>
        </p:txBody>
      </p:sp>
      <p:sp>
        <p:nvSpPr>
          <p:cNvPr id="2" name="object 2"/>
          <p:cNvSpPr txBox="1"/>
          <p:nvPr/>
        </p:nvSpPr>
        <p:spPr>
          <a:xfrm>
            <a:off x="596053" y="1742646"/>
            <a:ext cx="8413115" cy="407606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320040" marR="46990" indent="-307975" algn="just">
              <a:lnSpc>
                <a:spcPts val="4190"/>
              </a:lnSpc>
              <a:spcBef>
                <a:spcPts val="270"/>
              </a:spcBef>
              <a:buFont typeface="Arial"/>
              <a:buChar char="•"/>
              <a:tabLst>
                <a:tab pos="320675" algn="l"/>
              </a:tabLst>
            </a:pPr>
            <a:r>
              <a:rPr sz="3500" spc="25" dirty="0">
                <a:latin typeface="Calibri"/>
                <a:cs typeface="Calibri"/>
              </a:rPr>
              <a:t>EDGE </a:t>
            </a:r>
            <a:r>
              <a:rPr sz="3500" spc="-25" dirty="0">
                <a:latin typeface="Calibri"/>
                <a:cs typeface="Calibri"/>
              </a:rPr>
              <a:t>paves </a:t>
            </a:r>
            <a:r>
              <a:rPr sz="3500" spc="25" dirty="0">
                <a:latin typeface="Calibri"/>
                <a:cs typeface="Calibri"/>
              </a:rPr>
              <a:t>the </a:t>
            </a:r>
            <a:r>
              <a:rPr sz="3500" spc="-35" dirty="0">
                <a:latin typeface="Calibri"/>
                <a:cs typeface="Calibri"/>
              </a:rPr>
              <a:t>way </a:t>
            </a:r>
            <a:r>
              <a:rPr sz="3500" spc="10" dirty="0">
                <a:latin typeface="Calibri"/>
                <a:cs typeface="Calibri"/>
              </a:rPr>
              <a:t>into mobile</a:t>
            </a:r>
            <a:r>
              <a:rPr sz="3500" spc="-100" dirty="0">
                <a:latin typeface="Calibri"/>
                <a:cs typeface="Calibri"/>
              </a:rPr>
              <a:t> </a:t>
            </a:r>
            <a:r>
              <a:rPr sz="3500" spc="15" dirty="0">
                <a:latin typeface="Calibri"/>
                <a:cs typeface="Calibri"/>
              </a:rPr>
              <a:t>multimedia  </a:t>
            </a:r>
            <a:r>
              <a:rPr sz="3500" spc="5" dirty="0">
                <a:latin typeface="Calibri"/>
                <a:cs typeface="Calibri"/>
              </a:rPr>
              <a:t>applications </a:t>
            </a:r>
            <a:r>
              <a:rPr sz="3500" spc="10" dirty="0">
                <a:latin typeface="Calibri"/>
                <a:cs typeface="Calibri"/>
              </a:rPr>
              <a:t>whilst </a:t>
            </a:r>
            <a:r>
              <a:rPr sz="3500" spc="-5" dirty="0">
                <a:latin typeface="Calibri"/>
                <a:cs typeface="Calibri"/>
              </a:rPr>
              <a:t>oﬀering </a:t>
            </a:r>
            <a:r>
              <a:rPr sz="3500" spc="25" dirty="0">
                <a:latin typeface="Calibri"/>
                <a:cs typeface="Calibri"/>
              </a:rPr>
              <a:t>the </a:t>
            </a:r>
            <a:r>
              <a:rPr sz="3500" spc="20" dirty="0">
                <a:latin typeface="Calibri"/>
                <a:cs typeface="Calibri"/>
              </a:rPr>
              <a:t>maximum </a:t>
            </a:r>
            <a:r>
              <a:rPr sz="3500" spc="15" dirty="0">
                <a:latin typeface="Calibri"/>
                <a:cs typeface="Calibri"/>
              </a:rPr>
              <a:t>of  </a:t>
            </a:r>
            <a:r>
              <a:rPr sz="3500" spc="5" dirty="0">
                <a:latin typeface="Calibri"/>
                <a:cs typeface="Calibri"/>
              </a:rPr>
              <a:t>investment </a:t>
            </a:r>
            <a:r>
              <a:rPr sz="3500" spc="10" dirty="0">
                <a:latin typeface="Calibri"/>
                <a:cs typeface="Calibri"/>
              </a:rPr>
              <a:t>protection.</a:t>
            </a:r>
            <a:endParaRPr sz="3500">
              <a:latin typeface="Calibri"/>
              <a:cs typeface="Calibri"/>
            </a:endParaRPr>
          </a:p>
          <a:p>
            <a:pPr marL="320040" indent="-307975" algn="just">
              <a:lnSpc>
                <a:spcPct val="100000"/>
              </a:lnSpc>
              <a:spcBef>
                <a:spcPts val="690"/>
              </a:spcBef>
              <a:buFont typeface="Arial"/>
              <a:buChar char="•"/>
              <a:tabLst>
                <a:tab pos="320675" algn="l"/>
              </a:tabLst>
            </a:pPr>
            <a:r>
              <a:rPr sz="3500" spc="30" dirty="0">
                <a:latin typeface="Calibri"/>
                <a:cs typeface="Calibri"/>
              </a:rPr>
              <a:t>No </a:t>
            </a:r>
            <a:r>
              <a:rPr sz="3500" spc="20" dirty="0">
                <a:latin typeface="Calibri"/>
                <a:cs typeface="Calibri"/>
              </a:rPr>
              <a:t>need </a:t>
            </a:r>
            <a:r>
              <a:rPr sz="3500" spc="-15" dirty="0">
                <a:latin typeface="Calibri"/>
                <a:cs typeface="Calibri"/>
              </a:rPr>
              <a:t>for </a:t>
            </a:r>
            <a:r>
              <a:rPr sz="3500" spc="20" dirty="0">
                <a:latin typeface="Calibri"/>
                <a:cs typeface="Calibri"/>
              </a:rPr>
              <a:t>new network</a:t>
            </a:r>
            <a:r>
              <a:rPr sz="3500" spc="-95" dirty="0">
                <a:latin typeface="Calibri"/>
                <a:cs typeface="Calibri"/>
              </a:rPr>
              <a:t> </a:t>
            </a:r>
            <a:r>
              <a:rPr sz="3500" spc="20" dirty="0">
                <a:latin typeface="Calibri"/>
                <a:cs typeface="Calibri"/>
              </a:rPr>
              <a:t>elements.</a:t>
            </a:r>
            <a:endParaRPr sz="3500">
              <a:latin typeface="Calibri"/>
              <a:cs typeface="Calibri"/>
            </a:endParaRPr>
          </a:p>
          <a:p>
            <a:pPr marL="320040" marR="285115" indent="-307975" algn="just">
              <a:lnSpc>
                <a:spcPts val="4190"/>
              </a:lnSpc>
              <a:spcBef>
                <a:spcPts val="985"/>
              </a:spcBef>
              <a:buFont typeface="Arial"/>
              <a:buChar char="•"/>
              <a:tabLst>
                <a:tab pos="320675" algn="l"/>
              </a:tabLst>
            </a:pPr>
            <a:r>
              <a:rPr sz="3500" dirty="0">
                <a:latin typeface="Calibri"/>
                <a:cs typeface="Calibri"/>
              </a:rPr>
              <a:t>Low </a:t>
            </a:r>
            <a:r>
              <a:rPr sz="3500" spc="5" dirty="0">
                <a:latin typeface="Calibri"/>
                <a:cs typeface="Calibri"/>
              </a:rPr>
              <a:t>risk </a:t>
            </a:r>
            <a:r>
              <a:rPr sz="3500" spc="15" dirty="0">
                <a:latin typeface="Calibri"/>
                <a:cs typeface="Calibri"/>
              </a:rPr>
              <a:t>of </a:t>
            </a:r>
            <a:r>
              <a:rPr sz="3500" spc="5" dirty="0">
                <a:latin typeface="Calibri"/>
                <a:cs typeface="Calibri"/>
              </a:rPr>
              <a:t>investment </a:t>
            </a:r>
            <a:r>
              <a:rPr sz="3500" spc="25" dirty="0">
                <a:latin typeface="Calibri"/>
                <a:cs typeface="Calibri"/>
              </a:rPr>
              <a:t>because </a:t>
            </a:r>
            <a:r>
              <a:rPr sz="3500" spc="15" dirty="0">
                <a:latin typeface="Calibri"/>
                <a:cs typeface="Calibri"/>
              </a:rPr>
              <a:t>of </a:t>
            </a:r>
            <a:r>
              <a:rPr sz="3500" spc="25" dirty="0">
                <a:latin typeface="Calibri"/>
                <a:cs typeface="Calibri"/>
              </a:rPr>
              <a:t>the</a:t>
            </a:r>
            <a:r>
              <a:rPr sz="3500" spc="-70" dirty="0">
                <a:latin typeface="Calibri"/>
                <a:cs typeface="Calibri"/>
              </a:rPr>
              <a:t> </a:t>
            </a:r>
            <a:r>
              <a:rPr sz="3500" spc="10" dirty="0">
                <a:latin typeface="Calibri"/>
                <a:cs typeface="Calibri"/>
              </a:rPr>
              <a:t>dual  slot </a:t>
            </a:r>
            <a:r>
              <a:rPr sz="3500" spc="15" dirty="0">
                <a:latin typeface="Calibri"/>
                <a:cs typeface="Calibri"/>
              </a:rPr>
              <a:t>of</a:t>
            </a:r>
            <a:r>
              <a:rPr sz="3500" dirty="0">
                <a:latin typeface="Calibri"/>
                <a:cs typeface="Calibri"/>
              </a:rPr>
              <a:t> </a:t>
            </a:r>
            <a:r>
              <a:rPr sz="3500" spc="10" dirty="0">
                <a:latin typeface="Calibri"/>
                <a:cs typeface="Calibri"/>
              </a:rPr>
              <a:t>GSM/EDGE</a:t>
            </a:r>
            <a:endParaRPr sz="3500">
              <a:latin typeface="Calibri"/>
              <a:cs typeface="Calibri"/>
            </a:endParaRPr>
          </a:p>
          <a:p>
            <a:pPr marL="320040" indent="-307975" algn="just">
              <a:lnSpc>
                <a:spcPct val="100000"/>
              </a:lnSpc>
              <a:spcBef>
                <a:spcPts val="690"/>
              </a:spcBef>
              <a:buFont typeface="Arial"/>
              <a:buChar char="•"/>
              <a:tabLst>
                <a:tab pos="320675" algn="l"/>
              </a:tabLst>
            </a:pPr>
            <a:r>
              <a:rPr sz="3500" spc="-5" dirty="0">
                <a:latin typeface="Calibri"/>
                <a:cs typeface="Calibri"/>
              </a:rPr>
              <a:t>Can </a:t>
            </a:r>
            <a:r>
              <a:rPr sz="3500" spc="35" dirty="0">
                <a:latin typeface="Calibri"/>
                <a:cs typeface="Calibri"/>
              </a:rPr>
              <a:t>use </a:t>
            </a:r>
            <a:r>
              <a:rPr sz="3500" spc="25" dirty="0">
                <a:latin typeface="Calibri"/>
                <a:cs typeface="Calibri"/>
              </a:rPr>
              <a:t>the same </a:t>
            </a:r>
            <a:r>
              <a:rPr sz="3500" spc="30" dirty="0">
                <a:latin typeface="Calibri"/>
                <a:cs typeface="Calibri"/>
              </a:rPr>
              <a:t>spectrum </a:t>
            </a:r>
            <a:r>
              <a:rPr sz="3500" spc="10" dirty="0">
                <a:latin typeface="Calibri"/>
                <a:cs typeface="Calibri"/>
              </a:rPr>
              <a:t>that </a:t>
            </a:r>
            <a:r>
              <a:rPr sz="3500" spc="15" dirty="0">
                <a:latin typeface="Calibri"/>
                <a:cs typeface="Calibri"/>
              </a:rPr>
              <a:t>of </a:t>
            </a:r>
            <a:r>
              <a:rPr sz="3500" spc="25" dirty="0">
                <a:latin typeface="Calibri"/>
                <a:cs typeface="Calibri"/>
              </a:rPr>
              <a:t>the</a:t>
            </a:r>
            <a:r>
              <a:rPr sz="3500" spc="-180" dirty="0">
                <a:latin typeface="Calibri"/>
                <a:cs typeface="Calibri"/>
              </a:rPr>
              <a:t> </a:t>
            </a:r>
            <a:r>
              <a:rPr sz="3500" spc="15" dirty="0">
                <a:latin typeface="Calibri"/>
                <a:cs typeface="Calibri"/>
              </a:rPr>
              <a:t>GSM</a:t>
            </a:r>
            <a:endParaRPr sz="35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56974" y="468747"/>
            <a:ext cx="3361690" cy="7645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60" dirty="0"/>
              <a:t>C</a:t>
            </a:r>
            <a:r>
              <a:rPr spc="-20" dirty="0"/>
              <a:t>O</a:t>
            </a:r>
            <a:r>
              <a:rPr spc="-50" dirty="0"/>
              <a:t>N</a:t>
            </a:r>
            <a:r>
              <a:rPr spc="-60" dirty="0"/>
              <a:t>CL</a:t>
            </a:r>
            <a:r>
              <a:rPr spc="-35" dirty="0"/>
              <a:t>U</a:t>
            </a:r>
            <a:r>
              <a:rPr spc="-55" dirty="0"/>
              <a:t>T</a:t>
            </a:r>
            <a:r>
              <a:rPr spc="-15" dirty="0"/>
              <a:t>I</a:t>
            </a:r>
            <a:r>
              <a:rPr spc="-20" dirty="0"/>
              <a:t>O</a:t>
            </a:r>
            <a:r>
              <a:rPr spc="-5" dirty="0"/>
              <a:t>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dirty="0"/>
              <a:t>3</a:t>
            </a:r>
            <a:r>
              <a:rPr spc="45" dirty="0"/>
              <a:t>/</a:t>
            </a:r>
            <a:r>
              <a:rPr dirty="0"/>
              <a:t>27</a:t>
            </a:r>
            <a:r>
              <a:rPr spc="45" dirty="0"/>
              <a:t>/</a:t>
            </a:r>
            <a:r>
              <a:rPr dirty="0"/>
              <a:t>202</a:t>
            </a:r>
            <a:r>
              <a:rPr spc="10" dirty="0"/>
              <a:t>0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20" dirty="0"/>
              <a:t>JEPPIAAR </a:t>
            </a:r>
            <a:r>
              <a:rPr spc="50" dirty="0"/>
              <a:t>INSTITUTE </a:t>
            </a:r>
            <a:r>
              <a:rPr spc="15" dirty="0"/>
              <a:t>OF</a:t>
            </a:r>
            <a:r>
              <a:rPr spc="125" dirty="0"/>
              <a:t> </a:t>
            </a:r>
            <a:r>
              <a:rPr spc="20" dirty="0"/>
              <a:t>TECHNOLOGY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50"/>
              </a:lnSpc>
            </a:pPr>
            <a:fld id="{81D60167-4931-47E6-BA6A-407CBD079E47}" type="slidenum">
              <a:rPr spc="10" dirty="0"/>
              <a:pPr marL="38100">
                <a:lnSpc>
                  <a:spcPts val="1350"/>
                </a:lnSpc>
              </a:pPr>
              <a:t>12</a:t>
            </a:fld>
            <a:endParaRPr spc="1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95"/>
              </a:spcBef>
            </a:pPr>
            <a:r>
              <a:rPr spc="-35" dirty="0"/>
              <a:t>REFERENCE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6053" y="1742646"/>
            <a:ext cx="8335009" cy="226568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390525" marR="60325" indent="-377825">
              <a:lnSpc>
                <a:spcPts val="4190"/>
              </a:lnSpc>
              <a:spcBef>
                <a:spcPts val="270"/>
              </a:spcBef>
              <a:buFont typeface="Arial"/>
              <a:buChar char="•"/>
              <a:tabLst>
                <a:tab pos="389890" algn="l"/>
                <a:tab pos="390525" algn="l"/>
              </a:tabLst>
            </a:pPr>
            <a:r>
              <a:rPr sz="35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https://en.wikipedia.org/wiki/  </a:t>
            </a:r>
            <a:r>
              <a:rPr sz="3500" u="heavy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Enhanced_Data_Rates_for_GS</a:t>
            </a:r>
            <a:r>
              <a:rPr sz="3500" spc="5" dirty="0">
                <a:solidFill>
                  <a:srgbClr val="0000FF"/>
                </a:solidFill>
                <a:latin typeface="Calibri"/>
                <a:cs typeface="Calibri"/>
              </a:rPr>
              <a:t>M_Evolution</a:t>
            </a:r>
            <a:endParaRPr sz="3500">
              <a:latin typeface="Calibri"/>
              <a:cs typeface="Calibri"/>
            </a:endParaRPr>
          </a:p>
          <a:p>
            <a:pPr marL="390525" marR="5080" indent="-377825">
              <a:lnSpc>
                <a:spcPts val="4190"/>
              </a:lnSpc>
              <a:spcBef>
                <a:spcPts val="845"/>
              </a:spcBef>
              <a:buFont typeface="Arial"/>
              <a:buChar char="•"/>
              <a:tabLst>
                <a:tab pos="389890" algn="l"/>
                <a:tab pos="390525" algn="l"/>
              </a:tabLst>
            </a:pPr>
            <a:r>
              <a:rPr sz="35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https://</a:t>
            </a:r>
            <a:r>
              <a:rPr sz="35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www.tutorialspoint.com/enhanced- </a:t>
            </a:r>
            <a:r>
              <a:rPr sz="35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00" u="heavy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data-rates-for-gsm-evolution-edge</a:t>
            </a:r>
            <a:endParaRPr sz="3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06812" y="468747"/>
            <a:ext cx="2663190" cy="7645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O</a:t>
            </a:r>
            <a:r>
              <a:rPr dirty="0"/>
              <a:t>B</a:t>
            </a:r>
            <a:r>
              <a:rPr spc="-10" dirty="0"/>
              <a:t>J</a:t>
            </a:r>
            <a:r>
              <a:rPr spc="-170" dirty="0"/>
              <a:t>E</a:t>
            </a:r>
            <a:r>
              <a:rPr spc="-60" dirty="0"/>
              <a:t>C</a:t>
            </a:r>
            <a:r>
              <a:rPr spc="-55" dirty="0"/>
              <a:t>T</a:t>
            </a:r>
            <a:r>
              <a:rPr spc="-15" dirty="0"/>
              <a:t>I</a:t>
            </a:r>
            <a:r>
              <a:rPr spc="-5" dirty="0"/>
              <a:t>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6053" y="1742646"/>
            <a:ext cx="8194040" cy="290512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320040" marR="5080" indent="-307975" algn="just">
              <a:lnSpc>
                <a:spcPts val="4190"/>
              </a:lnSpc>
              <a:spcBef>
                <a:spcPts val="270"/>
              </a:spcBef>
              <a:buFont typeface="Arial"/>
              <a:buChar char="•"/>
              <a:tabLst>
                <a:tab pos="320675" algn="l"/>
              </a:tabLst>
            </a:pPr>
            <a:r>
              <a:rPr sz="3500" spc="-135" dirty="0">
                <a:latin typeface="Calibri"/>
                <a:cs typeface="Calibri"/>
              </a:rPr>
              <a:t>To </a:t>
            </a:r>
            <a:r>
              <a:rPr sz="3500" spc="25" dirty="0">
                <a:latin typeface="Calibri"/>
                <a:cs typeface="Calibri"/>
              </a:rPr>
              <a:t>combine the two </a:t>
            </a:r>
            <a:r>
              <a:rPr sz="3500" dirty="0">
                <a:latin typeface="Calibri"/>
                <a:cs typeface="Calibri"/>
              </a:rPr>
              <a:t>big </a:t>
            </a:r>
            <a:r>
              <a:rPr sz="3500" spc="15" dirty="0">
                <a:latin typeface="Calibri"/>
                <a:cs typeface="Calibri"/>
              </a:rPr>
              <a:t>technologies, GSM  </a:t>
            </a:r>
            <a:r>
              <a:rPr sz="3500" dirty="0">
                <a:latin typeface="Calibri"/>
                <a:cs typeface="Calibri"/>
              </a:rPr>
              <a:t>(Global </a:t>
            </a:r>
            <a:r>
              <a:rPr sz="3500" spc="20" dirty="0">
                <a:latin typeface="Calibri"/>
                <a:cs typeface="Calibri"/>
              </a:rPr>
              <a:t>System </a:t>
            </a:r>
            <a:r>
              <a:rPr sz="3500" spc="-15" dirty="0">
                <a:latin typeface="Calibri"/>
                <a:cs typeface="Calibri"/>
              </a:rPr>
              <a:t>for </a:t>
            </a:r>
            <a:r>
              <a:rPr sz="3500" spc="-5" dirty="0">
                <a:latin typeface="Calibri"/>
                <a:cs typeface="Calibri"/>
              </a:rPr>
              <a:t>Mobile</a:t>
            </a:r>
            <a:r>
              <a:rPr sz="3500" spc="-120" dirty="0">
                <a:latin typeface="Calibri"/>
                <a:cs typeface="Calibri"/>
              </a:rPr>
              <a:t> </a:t>
            </a:r>
            <a:r>
              <a:rPr sz="3500" spc="20" dirty="0">
                <a:latin typeface="Calibri"/>
                <a:cs typeface="Calibri"/>
              </a:rPr>
              <a:t>Communication)  </a:t>
            </a:r>
            <a:r>
              <a:rPr sz="3500" spc="5" dirty="0">
                <a:latin typeface="Calibri"/>
                <a:cs typeface="Calibri"/>
              </a:rPr>
              <a:t>and </a:t>
            </a:r>
            <a:r>
              <a:rPr sz="3500" spc="20" dirty="0">
                <a:latin typeface="Calibri"/>
                <a:cs typeface="Calibri"/>
              </a:rPr>
              <a:t>TDMA </a:t>
            </a:r>
            <a:r>
              <a:rPr sz="3500" spc="25" dirty="0">
                <a:latin typeface="Calibri"/>
                <a:cs typeface="Calibri"/>
              </a:rPr>
              <a:t>(Time </a:t>
            </a:r>
            <a:r>
              <a:rPr sz="3500" dirty="0">
                <a:latin typeface="Calibri"/>
                <a:cs typeface="Calibri"/>
              </a:rPr>
              <a:t>Division </a:t>
            </a:r>
            <a:r>
              <a:rPr sz="3500" spc="-5" dirty="0">
                <a:latin typeface="Calibri"/>
                <a:cs typeface="Calibri"/>
              </a:rPr>
              <a:t>Multiple</a:t>
            </a:r>
            <a:r>
              <a:rPr sz="3500" spc="-70" dirty="0">
                <a:latin typeface="Calibri"/>
                <a:cs typeface="Calibri"/>
              </a:rPr>
              <a:t> </a:t>
            </a:r>
            <a:r>
              <a:rPr sz="3500" spc="45" dirty="0">
                <a:latin typeface="Calibri"/>
                <a:cs typeface="Calibri"/>
              </a:rPr>
              <a:t>Access).</a:t>
            </a:r>
            <a:endParaRPr sz="3500">
              <a:latin typeface="Calibri"/>
              <a:cs typeface="Calibri"/>
            </a:endParaRPr>
          </a:p>
          <a:p>
            <a:pPr marL="320040" indent="-307975" algn="just">
              <a:lnSpc>
                <a:spcPct val="100000"/>
              </a:lnSpc>
              <a:spcBef>
                <a:spcPts val="690"/>
              </a:spcBef>
              <a:buFont typeface="Arial"/>
              <a:buChar char="•"/>
              <a:tabLst>
                <a:tab pos="320675" algn="l"/>
              </a:tabLst>
            </a:pPr>
            <a:r>
              <a:rPr sz="3500" spc="-135" dirty="0">
                <a:latin typeface="Calibri"/>
                <a:cs typeface="Calibri"/>
              </a:rPr>
              <a:t>To </a:t>
            </a:r>
            <a:r>
              <a:rPr sz="3500" spc="-10" dirty="0">
                <a:latin typeface="Calibri"/>
                <a:cs typeface="Calibri"/>
              </a:rPr>
              <a:t>improve </a:t>
            </a:r>
            <a:r>
              <a:rPr sz="3500" spc="25" dirty="0">
                <a:latin typeface="Calibri"/>
                <a:cs typeface="Calibri"/>
              </a:rPr>
              <a:t>speed </a:t>
            </a:r>
            <a:r>
              <a:rPr sz="3500" spc="5" dirty="0">
                <a:latin typeface="Calibri"/>
                <a:cs typeface="Calibri"/>
              </a:rPr>
              <a:t>and </a:t>
            </a:r>
            <a:r>
              <a:rPr sz="3500" spc="25" dirty="0">
                <a:latin typeface="Calibri"/>
                <a:cs typeface="Calibri"/>
              </a:rPr>
              <a:t>eﬃciency </a:t>
            </a:r>
            <a:r>
              <a:rPr sz="3500" spc="15" dirty="0">
                <a:latin typeface="Calibri"/>
                <a:cs typeface="Calibri"/>
              </a:rPr>
              <a:t>of</a:t>
            </a:r>
            <a:r>
              <a:rPr sz="3500" spc="-30" dirty="0">
                <a:latin typeface="Calibri"/>
                <a:cs typeface="Calibri"/>
              </a:rPr>
              <a:t> </a:t>
            </a:r>
            <a:r>
              <a:rPr sz="3500" spc="-5" dirty="0">
                <a:latin typeface="Calibri"/>
                <a:cs typeface="Calibri"/>
              </a:rPr>
              <a:t>2G.</a:t>
            </a:r>
            <a:endParaRPr sz="3500">
              <a:latin typeface="Calibri"/>
              <a:cs typeface="Calibri"/>
            </a:endParaRPr>
          </a:p>
          <a:p>
            <a:pPr marL="320040" indent="-307975" algn="just">
              <a:lnSpc>
                <a:spcPct val="100000"/>
              </a:lnSpc>
              <a:spcBef>
                <a:spcPts val="835"/>
              </a:spcBef>
              <a:buFont typeface="Arial"/>
              <a:buChar char="•"/>
              <a:tabLst>
                <a:tab pos="320675" algn="l"/>
              </a:tabLst>
            </a:pPr>
            <a:r>
              <a:rPr sz="3500" spc="-135" dirty="0">
                <a:latin typeface="Calibri"/>
                <a:cs typeface="Calibri"/>
              </a:rPr>
              <a:t>To </a:t>
            </a:r>
            <a:r>
              <a:rPr sz="3500" spc="35" dirty="0">
                <a:latin typeface="Calibri"/>
                <a:cs typeface="Calibri"/>
              </a:rPr>
              <a:t>use </a:t>
            </a:r>
            <a:r>
              <a:rPr sz="3500" spc="25" dirty="0">
                <a:latin typeface="Calibri"/>
                <a:cs typeface="Calibri"/>
              </a:rPr>
              <a:t>the same </a:t>
            </a:r>
            <a:r>
              <a:rPr sz="3500" spc="30" dirty="0">
                <a:latin typeface="Calibri"/>
                <a:cs typeface="Calibri"/>
              </a:rPr>
              <a:t>spectrum </a:t>
            </a:r>
            <a:r>
              <a:rPr sz="3500" spc="15" dirty="0">
                <a:latin typeface="Calibri"/>
                <a:cs typeface="Calibri"/>
              </a:rPr>
              <a:t>of </a:t>
            </a:r>
            <a:r>
              <a:rPr sz="3500" dirty="0">
                <a:latin typeface="Calibri"/>
                <a:cs typeface="Calibri"/>
              </a:rPr>
              <a:t>2G </a:t>
            </a:r>
            <a:r>
              <a:rPr sz="3500" spc="-15" dirty="0">
                <a:latin typeface="Calibri"/>
                <a:cs typeface="Calibri"/>
              </a:rPr>
              <a:t>for</a:t>
            </a:r>
            <a:r>
              <a:rPr sz="3500" spc="-130" dirty="0">
                <a:latin typeface="Calibri"/>
                <a:cs typeface="Calibri"/>
              </a:rPr>
              <a:t> </a:t>
            </a:r>
            <a:r>
              <a:rPr sz="3500" spc="25" dirty="0">
                <a:latin typeface="Calibri"/>
                <a:cs typeface="Calibri"/>
              </a:rPr>
              <a:t>EDGE.</a:t>
            </a:r>
            <a:endParaRPr sz="3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6053" y="7072427"/>
            <a:ext cx="754380" cy="22732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dirty="0">
                <a:solidFill>
                  <a:srgbClr val="888888"/>
                </a:solidFill>
                <a:latin typeface="Calibri"/>
                <a:cs typeface="Calibri"/>
              </a:rPr>
              <a:t>3</a:t>
            </a:r>
            <a:r>
              <a:rPr sz="1300" spc="4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300" dirty="0">
                <a:solidFill>
                  <a:srgbClr val="888888"/>
                </a:solidFill>
                <a:latin typeface="Calibri"/>
                <a:cs typeface="Calibri"/>
              </a:rPr>
              <a:t>27</a:t>
            </a:r>
            <a:r>
              <a:rPr sz="1300" spc="4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300" dirty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300" spc="10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78825" y="7072427"/>
            <a:ext cx="2724150" cy="22732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20" dirty="0">
                <a:solidFill>
                  <a:srgbClr val="888888"/>
                </a:solidFill>
                <a:latin typeface="Calibri"/>
                <a:cs typeface="Calibri"/>
              </a:rPr>
              <a:t>JEPPIAAR </a:t>
            </a:r>
            <a:r>
              <a:rPr sz="1300" spc="50" dirty="0">
                <a:solidFill>
                  <a:srgbClr val="888888"/>
                </a:solidFill>
                <a:latin typeface="Calibri"/>
                <a:cs typeface="Calibri"/>
              </a:rPr>
              <a:t>INSTITUTE </a:t>
            </a:r>
            <a:r>
              <a:rPr sz="1300" spc="15" dirty="0">
                <a:solidFill>
                  <a:srgbClr val="888888"/>
                </a:solidFill>
                <a:latin typeface="Calibri"/>
                <a:cs typeface="Calibri"/>
              </a:rPr>
              <a:t>OF</a:t>
            </a:r>
            <a:r>
              <a:rPr sz="1300" spc="12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300" spc="20" dirty="0">
                <a:solidFill>
                  <a:srgbClr val="888888"/>
                </a:solidFill>
                <a:latin typeface="Calibri"/>
                <a:cs typeface="Calibri"/>
              </a:rPr>
              <a:t>TECHNOLOGY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378386" y="7072427"/>
            <a:ext cx="111125" cy="22732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1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3110" y="468747"/>
            <a:ext cx="3949700" cy="7645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I</a:t>
            </a:r>
            <a:r>
              <a:rPr spc="-50" dirty="0"/>
              <a:t>N</a:t>
            </a:r>
            <a:r>
              <a:rPr spc="-55" dirty="0"/>
              <a:t>T</a:t>
            </a:r>
            <a:r>
              <a:rPr spc="5" dirty="0"/>
              <a:t>R</a:t>
            </a:r>
            <a:r>
              <a:rPr spc="-20" dirty="0"/>
              <a:t>O</a:t>
            </a:r>
            <a:r>
              <a:rPr spc="-15" dirty="0"/>
              <a:t>D</a:t>
            </a:r>
            <a:r>
              <a:rPr spc="-35" dirty="0"/>
              <a:t>U</a:t>
            </a:r>
            <a:r>
              <a:rPr spc="-60" dirty="0"/>
              <a:t>C</a:t>
            </a:r>
            <a:r>
              <a:rPr spc="-55" dirty="0"/>
              <a:t>T</a:t>
            </a:r>
            <a:r>
              <a:rPr spc="-15" dirty="0"/>
              <a:t>I</a:t>
            </a:r>
            <a:r>
              <a:rPr spc="-20" dirty="0"/>
              <a:t>O</a:t>
            </a:r>
            <a:r>
              <a:rPr spc="-5" dirty="0"/>
              <a:t>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8130" y="1541175"/>
            <a:ext cx="139065" cy="428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50" spc="-40" dirty="0">
                <a:latin typeface="Arial"/>
                <a:cs typeface="Arial"/>
              </a:rPr>
              <a:t>•</a:t>
            </a:r>
            <a:endParaRPr sz="26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1897" y="2528873"/>
            <a:ext cx="8467725" cy="359156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320040" marR="461645" indent="-307975">
              <a:lnSpc>
                <a:spcPct val="100499"/>
              </a:lnSpc>
              <a:spcBef>
                <a:spcPts val="75"/>
              </a:spcBef>
              <a:buFont typeface="Arial"/>
              <a:buChar char="•"/>
              <a:tabLst>
                <a:tab pos="320040" algn="l"/>
                <a:tab pos="320675" algn="l"/>
              </a:tabLst>
            </a:pPr>
            <a:r>
              <a:rPr sz="2650" spc="-10" dirty="0">
                <a:latin typeface="Calibri"/>
                <a:cs typeface="Calibri"/>
              </a:rPr>
              <a:t>It</a:t>
            </a:r>
            <a:r>
              <a:rPr sz="2650" spc="-55" dirty="0">
                <a:latin typeface="Calibri"/>
                <a:cs typeface="Calibri"/>
              </a:rPr>
              <a:t> </a:t>
            </a:r>
            <a:r>
              <a:rPr sz="2650" spc="5" dirty="0">
                <a:latin typeface="Calibri"/>
                <a:cs typeface="Calibri"/>
              </a:rPr>
              <a:t>was</a:t>
            </a:r>
            <a:r>
              <a:rPr sz="2650" spc="-95" dirty="0">
                <a:latin typeface="Calibri"/>
                <a:cs typeface="Calibri"/>
              </a:rPr>
              <a:t> </a:t>
            </a:r>
            <a:r>
              <a:rPr sz="2650" spc="-5" dirty="0">
                <a:latin typeface="Calibri"/>
                <a:cs typeface="Calibri"/>
              </a:rPr>
              <a:t>standardized </a:t>
            </a:r>
            <a:r>
              <a:rPr sz="2650" spc="15" dirty="0">
                <a:latin typeface="Calibri"/>
                <a:cs typeface="Calibri"/>
              </a:rPr>
              <a:t>by</a:t>
            </a:r>
            <a:r>
              <a:rPr sz="2650" spc="-35" dirty="0">
                <a:latin typeface="Calibri"/>
                <a:cs typeface="Calibri"/>
              </a:rPr>
              <a:t> </a:t>
            </a:r>
            <a:r>
              <a:rPr sz="2650" spc="-25" dirty="0">
                <a:latin typeface="Calibri"/>
                <a:cs typeface="Calibri"/>
              </a:rPr>
              <a:t>3GPP</a:t>
            </a:r>
            <a:r>
              <a:rPr sz="2650" spc="-90" dirty="0">
                <a:latin typeface="Calibri"/>
                <a:cs typeface="Calibri"/>
              </a:rPr>
              <a:t> </a:t>
            </a:r>
            <a:r>
              <a:rPr sz="2650" spc="25" dirty="0">
                <a:latin typeface="Calibri"/>
                <a:cs typeface="Calibri"/>
              </a:rPr>
              <a:t>as</a:t>
            </a:r>
            <a:r>
              <a:rPr sz="2650" spc="-95" dirty="0">
                <a:latin typeface="Calibri"/>
                <a:cs typeface="Calibri"/>
              </a:rPr>
              <a:t> </a:t>
            </a:r>
            <a:r>
              <a:rPr sz="2650" spc="-5" dirty="0">
                <a:latin typeface="Calibri"/>
                <a:cs typeface="Calibri"/>
              </a:rPr>
              <a:t>a</a:t>
            </a:r>
            <a:r>
              <a:rPr sz="2650" spc="10" dirty="0">
                <a:latin typeface="Calibri"/>
                <a:cs typeface="Calibri"/>
              </a:rPr>
              <a:t> part</a:t>
            </a:r>
            <a:r>
              <a:rPr sz="2650" spc="-55" dirty="0">
                <a:latin typeface="Calibri"/>
                <a:cs typeface="Calibri"/>
              </a:rPr>
              <a:t> </a:t>
            </a:r>
            <a:r>
              <a:rPr sz="2650" spc="15" dirty="0">
                <a:latin typeface="Calibri"/>
                <a:cs typeface="Calibri"/>
              </a:rPr>
              <a:t>of</a:t>
            </a:r>
            <a:r>
              <a:rPr sz="2650" spc="-80" dirty="0">
                <a:latin typeface="Calibri"/>
                <a:cs typeface="Calibri"/>
              </a:rPr>
              <a:t> </a:t>
            </a:r>
            <a:r>
              <a:rPr sz="2650" spc="-15" dirty="0">
                <a:latin typeface="Calibri"/>
                <a:cs typeface="Calibri"/>
              </a:rPr>
              <a:t>GSM</a:t>
            </a:r>
            <a:r>
              <a:rPr sz="2650" dirty="0">
                <a:latin typeface="Calibri"/>
                <a:cs typeface="Calibri"/>
              </a:rPr>
              <a:t> </a:t>
            </a:r>
            <a:r>
              <a:rPr sz="2650" spc="10" dirty="0">
                <a:latin typeface="Calibri"/>
                <a:cs typeface="Calibri"/>
              </a:rPr>
              <a:t>family</a:t>
            </a:r>
            <a:r>
              <a:rPr sz="2650" spc="-30" dirty="0">
                <a:latin typeface="Calibri"/>
                <a:cs typeface="Calibri"/>
              </a:rPr>
              <a:t> </a:t>
            </a:r>
            <a:r>
              <a:rPr sz="2650" spc="25" dirty="0">
                <a:latin typeface="Calibri"/>
                <a:cs typeface="Calibri"/>
              </a:rPr>
              <a:t>and  </a:t>
            </a:r>
            <a:r>
              <a:rPr sz="2650" spc="5" dirty="0">
                <a:latin typeface="Calibri"/>
                <a:cs typeface="Calibri"/>
              </a:rPr>
              <a:t>was </a:t>
            </a:r>
            <a:r>
              <a:rPr sz="2650" spc="20" dirty="0">
                <a:latin typeface="Calibri"/>
                <a:cs typeface="Calibri"/>
              </a:rPr>
              <a:t>deployed in </a:t>
            </a:r>
            <a:r>
              <a:rPr sz="2650" spc="-15" dirty="0">
                <a:latin typeface="Calibri"/>
                <a:cs typeface="Calibri"/>
              </a:rPr>
              <a:t>GSM </a:t>
            </a:r>
            <a:r>
              <a:rPr sz="2650" spc="-5" dirty="0">
                <a:latin typeface="Calibri"/>
                <a:cs typeface="Calibri"/>
              </a:rPr>
              <a:t>networks </a:t>
            </a:r>
            <a:r>
              <a:rPr sz="2650" spc="20" dirty="0">
                <a:latin typeface="Calibri"/>
                <a:cs typeface="Calibri"/>
              </a:rPr>
              <a:t>in</a:t>
            </a:r>
            <a:r>
              <a:rPr sz="2650" spc="-250" dirty="0">
                <a:latin typeface="Calibri"/>
                <a:cs typeface="Calibri"/>
              </a:rPr>
              <a:t> </a:t>
            </a:r>
            <a:r>
              <a:rPr sz="2650" spc="-20" dirty="0">
                <a:latin typeface="Calibri"/>
                <a:cs typeface="Calibri"/>
              </a:rPr>
              <a:t>2003.</a:t>
            </a:r>
            <a:endParaRPr sz="2650">
              <a:latin typeface="Calibri"/>
              <a:cs typeface="Calibri"/>
            </a:endParaRPr>
          </a:p>
          <a:p>
            <a:pPr marL="320040" marR="5080" indent="-307975">
              <a:lnSpc>
                <a:spcPct val="100499"/>
              </a:lnSpc>
              <a:spcBef>
                <a:spcPts val="635"/>
              </a:spcBef>
              <a:buFont typeface="Arial"/>
              <a:buChar char="•"/>
              <a:tabLst>
                <a:tab pos="320040" algn="l"/>
                <a:tab pos="320675" algn="l"/>
              </a:tabLst>
            </a:pPr>
            <a:r>
              <a:rPr sz="2650" spc="5" dirty="0">
                <a:latin typeface="Calibri"/>
                <a:cs typeface="Calibri"/>
              </a:rPr>
              <a:t>EDGE </a:t>
            </a:r>
            <a:r>
              <a:rPr sz="2650" spc="20" dirty="0">
                <a:latin typeface="Calibri"/>
                <a:cs typeface="Calibri"/>
              </a:rPr>
              <a:t>is </a:t>
            </a:r>
            <a:r>
              <a:rPr sz="2650" spc="-5" dirty="0">
                <a:latin typeface="Calibri"/>
                <a:cs typeface="Calibri"/>
              </a:rPr>
              <a:t>a </a:t>
            </a:r>
            <a:r>
              <a:rPr sz="2650" spc="10" dirty="0">
                <a:latin typeface="Calibri"/>
                <a:cs typeface="Calibri"/>
              </a:rPr>
              <a:t>high </a:t>
            </a:r>
            <a:r>
              <a:rPr sz="2650" spc="-5" dirty="0">
                <a:latin typeface="Calibri"/>
                <a:cs typeface="Calibri"/>
              </a:rPr>
              <a:t>speed </a:t>
            </a:r>
            <a:r>
              <a:rPr sz="2650" spc="20" dirty="0">
                <a:latin typeface="Calibri"/>
                <a:cs typeface="Calibri"/>
              </a:rPr>
              <a:t>mobile data </a:t>
            </a:r>
            <a:r>
              <a:rPr sz="2650" spc="5" dirty="0">
                <a:latin typeface="Calibri"/>
                <a:cs typeface="Calibri"/>
              </a:rPr>
              <a:t>standard </a:t>
            </a:r>
            <a:r>
              <a:rPr sz="2650" spc="15" dirty="0">
                <a:latin typeface="Calibri"/>
                <a:cs typeface="Calibri"/>
              </a:rPr>
              <a:t>intended </a:t>
            </a:r>
            <a:r>
              <a:rPr sz="2650" spc="-5" dirty="0">
                <a:latin typeface="Calibri"/>
                <a:cs typeface="Calibri"/>
              </a:rPr>
              <a:t>to  </a:t>
            </a:r>
            <a:r>
              <a:rPr sz="2650" spc="25" dirty="0">
                <a:latin typeface="Calibri"/>
                <a:cs typeface="Calibri"/>
              </a:rPr>
              <a:t>enable </a:t>
            </a:r>
            <a:r>
              <a:rPr sz="2650" spc="-15" dirty="0">
                <a:latin typeface="Calibri"/>
                <a:cs typeface="Calibri"/>
              </a:rPr>
              <a:t>2G GSM </a:t>
            </a:r>
            <a:r>
              <a:rPr sz="2650" spc="15" dirty="0">
                <a:latin typeface="Calibri"/>
                <a:cs typeface="Calibri"/>
              </a:rPr>
              <a:t>(Global </a:t>
            </a:r>
            <a:r>
              <a:rPr sz="2650" spc="-10" dirty="0">
                <a:latin typeface="Calibri"/>
                <a:cs typeface="Calibri"/>
              </a:rPr>
              <a:t>System </a:t>
            </a:r>
            <a:r>
              <a:rPr sz="2650" spc="-45" dirty="0">
                <a:latin typeface="Calibri"/>
                <a:cs typeface="Calibri"/>
              </a:rPr>
              <a:t>for </a:t>
            </a:r>
            <a:r>
              <a:rPr sz="2650" spc="30" dirty="0">
                <a:latin typeface="Calibri"/>
                <a:cs typeface="Calibri"/>
              </a:rPr>
              <a:t>Mobile</a:t>
            </a:r>
            <a:r>
              <a:rPr sz="2650" spc="-260" dirty="0">
                <a:latin typeface="Calibri"/>
                <a:cs typeface="Calibri"/>
              </a:rPr>
              <a:t> </a:t>
            </a:r>
            <a:r>
              <a:rPr sz="2650" spc="10" dirty="0">
                <a:latin typeface="Calibri"/>
                <a:cs typeface="Calibri"/>
              </a:rPr>
              <a:t>Communication)  </a:t>
            </a:r>
            <a:r>
              <a:rPr sz="2650" spc="25" dirty="0">
                <a:latin typeface="Calibri"/>
                <a:cs typeface="Calibri"/>
              </a:rPr>
              <a:t>and </a:t>
            </a:r>
            <a:r>
              <a:rPr sz="2650" spc="20" dirty="0">
                <a:latin typeface="Calibri"/>
                <a:cs typeface="Calibri"/>
              </a:rPr>
              <a:t>TDMA </a:t>
            </a:r>
            <a:r>
              <a:rPr sz="2650" dirty="0">
                <a:latin typeface="Calibri"/>
                <a:cs typeface="Calibri"/>
              </a:rPr>
              <a:t>(Time </a:t>
            </a:r>
            <a:r>
              <a:rPr sz="2650" spc="20" dirty="0">
                <a:latin typeface="Calibri"/>
                <a:cs typeface="Calibri"/>
              </a:rPr>
              <a:t>Division </a:t>
            </a:r>
            <a:r>
              <a:rPr sz="2650" spc="15" dirty="0">
                <a:latin typeface="Calibri"/>
                <a:cs typeface="Calibri"/>
              </a:rPr>
              <a:t>Multiple</a:t>
            </a:r>
            <a:r>
              <a:rPr sz="2650" spc="-220" dirty="0">
                <a:latin typeface="Calibri"/>
                <a:cs typeface="Calibri"/>
              </a:rPr>
              <a:t> </a:t>
            </a:r>
            <a:r>
              <a:rPr sz="2650" spc="-25" dirty="0">
                <a:latin typeface="Calibri"/>
                <a:cs typeface="Calibri"/>
              </a:rPr>
              <a:t>Access).</a:t>
            </a:r>
            <a:endParaRPr sz="2650">
              <a:latin typeface="Calibri"/>
              <a:cs typeface="Calibri"/>
            </a:endParaRPr>
          </a:p>
          <a:p>
            <a:pPr marL="320040" indent="-307975">
              <a:lnSpc>
                <a:spcPct val="100000"/>
              </a:lnSpc>
              <a:spcBef>
                <a:spcPts val="650"/>
              </a:spcBef>
              <a:buFont typeface="Arial"/>
              <a:buChar char="•"/>
              <a:tabLst>
                <a:tab pos="320040" algn="l"/>
                <a:tab pos="320675" algn="l"/>
              </a:tabLst>
            </a:pPr>
            <a:r>
              <a:rPr sz="2650" spc="-10" dirty="0">
                <a:latin typeface="Calibri"/>
                <a:cs typeface="Calibri"/>
              </a:rPr>
              <a:t>It </a:t>
            </a:r>
            <a:r>
              <a:rPr sz="2650" spc="30" dirty="0">
                <a:latin typeface="Calibri"/>
                <a:cs typeface="Calibri"/>
              </a:rPr>
              <a:t>built </a:t>
            </a:r>
            <a:r>
              <a:rPr sz="2650" spc="10" dirty="0">
                <a:latin typeface="Calibri"/>
                <a:cs typeface="Calibri"/>
              </a:rPr>
              <a:t>over </a:t>
            </a:r>
            <a:r>
              <a:rPr sz="2650" spc="5" dirty="0">
                <a:latin typeface="Calibri"/>
                <a:cs typeface="Calibri"/>
              </a:rPr>
              <a:t>the </a:t>
            </a:r>
            <a:r>
              <a:rPr sz="2650" spc="-15" dirty="0">
                <a:latin typeface="Calibri"/>
                <a:cs typeface="Calibri"/>
              </a:rPr>
              <a:t>2g</a:t>
            </a:r>
            <a:r>
              <a:rPr sz="2650" spc="-370" dirty="0">
                <a:latin typeface="Calibri"/>
                <a:cs typeface="Calibri"/>
              </a:rPr>
              <a:t> </a:t>
            </a:r>
            <a:r>
              <a:rPr sz="2650" spc="-10" dirty="0">
                <a:latin typeface="Calibri"/>
                <a:cs typeface="Calibri"/>
              </a:rPr>
              <a:t>technology.</a:t>
            </a:r>
            <a:endParaRPr sz="2650">
              <a:latin typeface="Calibri"/>
              <a:cs typeface="Calibri"/>
            </a:endParaRPr>
          </a:p>
          <a:p>
            <a:pPr marL="320040" indent="-307975">
              <a:lnSpc>
                <a:spcPct val="100000"/>
              </a:lnSpc>
              <a:spcBef>
                <a:spcPts val="650"/>
              </a:spcBef>
              <a:buFont typeface="Arial"/>
              <a:buChar char="•"/>
              <a:tabLst>
                <a:tab pos="320040" algn="l"/>
                <a:tab pos="320675" algn="l"/>
              </a:tabLst>
            </a:pPr>
            <a:r>
              <a:rPr sz="2650" spc="-10" dirty="0">
                <a:latin typeface="Calibri"/>
                <a:cs typeface="Calibri"/>
              </a:rPr>
              <a:t>Transmits </a:t>
            </a:r>
            <a:r>
              <a:rPr sz="2650" spc="20" dirty="0">
                <a:latin typeface="Calibri"/>
                <a:cs typeface="Calibri"/>
              </a:rPr>
              <a:t>data </a:t>
            </a:r>
            <a:r>
              <a:rPr sz="2650" spc="25" dirty="0">
                <a:latin typeface="Calibri"/>
                <a:cs typeface="Calibri"/>
              </a:rPr>
              <a:t>at </a:t>
            </a:r>
            <a:r>
              <a:rPr sz="2650" spc="5" dirty="0">
                <a:latin typeface="Calibri"/>
                <a:cs typeface="Calibri"/>
              </a:rPr>
              <a:t>the </a:t>
            </a:r>
            <a:r>
              <a:rPr sz="2650" spc="-5" dirty="0">
                <a:latin typeface="Calibri"/>
                <a:cs typeface="Calibri"/>
              </a:rPr>
              <a:t>rate </a:t>
            </a:r>
            <a:r>
              <a:rPr sz="2650" spc="15" dirty="0">
                <a:latin typeface="Calibri"/>
                <a:cs typeface="Calibri"/>
              </a:rPr>
              <a:t>of</a:t>
            </a:r>
            <a:r>
              <a:rPr sz="2650" spc="-415" dirty="0">
                <a:latin typeface="Calibri"/>
                <a:cs typeface="Calibri"/>
              </a:rPr>
              <a:t> </a:t>
            </a:r>
            <a:r>
              <a:rPr sz="2650" spc="-20" dirty="0">
                <a:latin typeface="Calibri"/>
                <a:cs typeface="Calibri"/>
              </a:rPr>
              <a:t>384 </a:t>
            </a:r>
            <a:r>
              <a:rPr sz="2650" spc="5" dirty="0">
                <a:latin typeface="Calibri"/>
                <a:cs typeface="Calibri"/>
              </a:rPr>
              <a:t>kbps.</a:t>
            </a:r>
            <a:endParaRPr sz="2650">
              <a:latin typeface="Calibri"/>
              <a:cs typeface="Calibri"/>
            </a:endParaRPr>
          </a:p>
          <a:p>
            <a:pPr marL="320040" indent="-307975">
              <a:lnSpc>
                <a:spcPct val="100000"/>
              </a:lnSpc>
              <a:spcBef>
                <a:spcPts val="650"/>
              </a:spcBef>
              <a:buFont typeface="Arial"/>
              <a:buChar char="•"/>
              <a:tabLst>
                <a:tab pos="320040" algn="l"/>
                <a:tab pos="320675" algn="l"/>
              </a:tabLst>
            </a:pPr>
            <a:r>
              <a:rPr sz="2650" spc="-5" dirty="0">
                <a:latin typeface="Calibri"/>
                <a:cs typeface="Calibri"/>
              </a:rPr>
              <a:t>Voice </a:t>
            </a:r>
            <a:r>
              <a:rPr sz="2650" spc="10" dirty="0">
                <a:latin typeface="Calibri"/>
                <a:cs typeface="Calibri"/>
              </a:rPr>
              <a:t>over </a:t>
            </a:r>
            <a:r>
              <a:rPr sz="2650" spc="-10" dirty="0">
                <a:latin typeface="Calibri"/>
                <a:cs typeface="Calibri"/>
              </a:rPr>
              <a:t>IP </a:t>
            </a:r>
            <a:r>
              <a:rPr sz="2650" spc="5" dirty="0">
                <a:latin typeface="Calibri"/>
                <a:cs typeface="Calibri"/>
              </a:rPr>
              <a:t>was </a:t>
            </a:r>
            <a:r>
              <a:rPr sz="2650" spc="10" dirty="0">
                <a:latin typeface="Calibri"/>
                <a:cs typeface="Calibri"/>
              </a:rPr>
              <a:t>introduced</a:t>
            </a:r>
            <a:r>
              <a:rPr sz="2650" spc="-340" dirty="0">
                <a:latin typeface="Calibri"/>
                <a:cs typeface="Calibri"/>
              </a:rPr>
              <a:t> </a:t>
            </a:r>
            <a:r>
              <a:rPr sz="2650" spc="-30" dirty="0">
                <a:latin typeface="Calibri"/>
                <a:cs typeface="Calibri"/>
              </a:rPr>
              <a:t>later.</a:t>
            </a:r>
            <a:endParaRPr sz="26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5955" y="1556043"/>
            <a:ext cx="871219" cy="428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50" spc="25" dirty="0">
                <a:latin typeface="Calibri"/>
                <a:cs typeface="Calibri"/>
              </a:rPr>
              <a:t>E</a:t>
            </a:r>
            <a:r>
              <a:rPr sz="2650" spc="20" dirty="0">
                <a:latin typeface="Calibri"/>
                <a:cs typeface="Calibri"/>
              </a:rPr>
              <a:t>D</a:t>
            </a:r>
            <a:r>
              <a:rPr sz="2650" spc="-25" dirty="0">
                <a:latin typeface="Calibri"/>
                <a:cs typeface="Calibri"/>
              </a:rPr>
              <a:t>G</a:t>
            </a:r>
            <a:r>
              <a:rPr sz="2650" spc="25" dirty="0">
                <a:latin typeface="Calibri"/>
                <a:cs typeface="Calibri"/>
              </a:rPr>
              <a:t>E</a:t>
            </a:r>
            <a:r>
              <a:rPr sz="2650" spc="-5" dirty="0">
                <a:latin typeface="Calibri"/>
                <a:cs typeface="Calibri"/>
              </a:rPr>
              <a:t>:</a:t>
            </a:r>
            <a:endParaRPr sz="26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74462" y="372827"/>
            <a:ext cx="124396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10" dirty="0"/>
              <a:t>E</a:t>
            </a:r>
            <a:r>
              <a:rPr sz="4300" spc="-5" dirty="0"/>
              <a:t>D</a:t>
            </a:r>
            <a:r>
              <a:rPr sz="4300" spc="35" dirty="0"/>
              <a:t>G</a:t>
            </a:r>
            <a:r>
              <a:rPr sz="4300" spc="-5" dirty="0"/>
              <a:t>E</a:t>
            </a:r>
            <a:endParaRPr sz="4300"/>
          </a:p>
        </p:txBody>
      </p:sp>
      <p:sp>
        <p:nvSpPr>
          <p:cNvPr id="3" name="object 3"/>
          <p:cNvSpPr/>
          <p:nvPr/>
        </p:nvSpPr>
        <p:spPr>
          <a:xfrm>
            <a:off x="340077" y="1007533"/>
            <a:ext cx="9403644" cy="59962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dirty="0"/>
              <a:t>3</a:t>
            </a:r>
            <a:r>
              <a:rPr spc="45" dirty="0"/>
              <a:t>/</a:t>
            </a:r>
            <a:r>
              <a:rPr dirty="0"/>
              <a:t>27</a:t>
            </a:r>
            <a:r>
              <a:rPr spc="45" dirty="0"/>
              <a:t>/</a:t>
            </a:r>
            <a:r>
              <a:rPr dirty="0"/>
              <a:t>202</a:t>
            </a:r>
            <a:r>
              <a:rPr spc="10" dirty="0"/>
              <a:t>0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20" dirty="0"/>
              <a:t>JEPPIAAR </a:t>
            </a:r>
            <a:r>
              <a:rPr spc="50" dirty="0"/>
              <a:t>INSTITUTE </a:t>
            </a:r>
            <a:r>
              <a:rPr spc="15" dirty="0"/>
              <a:t>OF</a:t>
            </a:r>
            <a:r>
              <a:rPr spc="125" dirty="0"/>
              <a:t> </a:t>
            </a:r>
            <a:r>
              <a:rPr spc="20" dirty="0"/>
              <a:t>TECHNOLOGY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50"/>
              </a:lnSpc>
            </a:pPr>
            <a:fld id="{81D60167-4931-47E6-BA6A-407CBD079E47}" type="slidenum">
              <a:rPr spc="10" dirty="0"/>
              <a:pPr marL="38100">
                <a:lnSpc>
                  <a:spcPts val="1350"/>
                </a:lnSpc>
              </a:pPr>
              <a:t>4</a:t>
            </a:fld>
            <a:endParaRPr spc="1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dirty="0"/>
              <a:t>3</a:t>
            </a:r>
            <a:r>
              <a:rPr spc="45" dirty="0"/>
              <a:t>/</a:t>
            </a:r>
            <a:r>
              <a:rPr dirty="0"/>
              <a:t>27</a:t>
            </a:r>
            <a:r>
              <a:rPr spc="45" dirty="0"/>
              <a:t>/</a:t>
            </a:r>
            <a:r>
              <a:rPr dirty="0"/>
              <a:t>202</a:t>
            </a:r>
            <a:r>
              <a:rPr spc="10" dirty="0"/>
              <a:t>0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20" dirty="0"/>
              <a:t>JEPPIAAR </a:t>
            </a:r>
            <a:r>
              <a:rPr spc="50" dirty="0"/>
              <a:t>INSTITUTE </a:t>
            </a:r>
            <a:r>
              <a:rPr spc="15" dirty="0"/>
              <a:t>OF</a:t>
            </a:r>
            <a:r>
              <a:rPr spc="125" dirty="0"/>
              <a:t> </a:t>
            </a:r>
            <a:r>
              <a:rPr spc="20" dirty="0"/>
              <a:t>TECHNOLOGY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50"/>
              </a:lnSpc>
            </a:pPr>
            <a:fld id="{81D60167-4931-47E6-BA6A-407CBD079E47}" type="slidenum">
              <a:rPr spc="10" dirty="0"/>
              <a:pPr marL="38100">
                <a:lnSpc>
                  <a:spcPts val="1350"/>
                </a:lnSpc>
              </a:pPr>
              <a:t>5</a:t>
            </a:fld>
            <a:endParaRPr spc="1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dirty="0"/>
              <a:t>3</a:t>
            </a:r>
            <a:r>
              <a:rPr spc="45" dirty="0"/>
              <a:t>/</a:t>
            </a:r>
            <a:r>
              <a:rPr dirty="0"/>
              <a:t>27</a:t>
            </a:r>
            <a:r>
              <a:rPr spc="45" dirty="0"/>
              <a:t>/</a:t>
            </a:r>
            <a:r>
              <a:rPr dirty="0"/>
              <a:t>202</a:t>
            </a:r>
            <a:r>
              <a:rPr spc="10" dirty="0"/>
              <a:t>0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20" dirty="0"/>
              <a:t>JEPPIAAR </a:t>
            </a:r>
            <a:r>
              <a:rPr spc="50" dirty="0"/>
              <a:t>INSTITUTE </a:t>
            </a:r>
            <a:r>
              <a:rPr spc="15" dirty="0"/>
              <a:t>OF</a:t>
            </a:r>
            <a:r>
              <a:rPr spc="125" dirty="0"/>
              <a:t> </a:t>
            </a:r>
            <a:r>
              <a:rPr spc="20" dirty="0"/>
              <a:t>TECHNOLOGY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50"/>
              </a:lnSpc>
            </a:pPr>
            <a:fld id="{81D60167-4931-47E6-BA6A-407CBD079E47}" type="slidenum">
              <a:rPr spc="10" dirty="0"/>
              <a:pPr marL="38100">
                <a:lnSpc>
                  <a:spcPts val="1350"/>
                </a:lnSpc>
              </a:pPr>
              <a:t>6</a:t>
            </a:fld>
            <a:endParaRPr spc="1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9829" y="186918"/>
            <a:ext cx="7065009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b="1" spc="-80" dirty="0">
                <a:latin typeface="Calibri"/>
                <a:cs typeface="Calibri"/>
              </a:rPr>
              <a:t>Transmission technique </a:t>
            </a:r>
            <a:r>
              <a:rPr sz="4300" b="1" spc="-60" dirty="0">
                <a:latin typeface="Calibri"/>
                <a:cs typeface="Calibri"/>
              </a:rPr>
              <a:t>in</a:t>
            </a:r>
            <a:r>
              <a:rPr sz="4300" b="1" spc="10" dirty="0">
                <a:latin typeface="Calibri"/>
                <a:cs typeface="Calibri"/>
              </a:rPr>
              <a:t> </a:t>
            </a:r>
            <a:r>
              <a:rPr sz="4300" b="1" spc="-15" dirty="0">
                <a:latin typeface="Calibri"/>
                <a:cs typeface="Calibri"/>
              </a:rPr>
              <a:t>EDGE</a:t>
            </a:r>
            <a:endParaRPr sz="43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0046" y="1709510"/>
            <a:ext cx="8787130" cy="444881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75920" indent="-363855">
              <a:lnSpc>
                <a:spcPts val="3860"/>
              </a:lnSpc>
              <a:spcBef>
                <a:spcPts val="114"/>
              </a:spcBef>
              <a:buFont typeface="Arial"/>
              <a:buChar char="•"/>
              <a:tabLst>
                <a:tab pos="375920" algn="l"/>
                <a:tab pos="376555" algn="l"/>
              </a:tabLst>
            </a:pPr>
            <a:r>
              <a:rPr sz="3400" spc="15" dirty="0">
                <a:latin typeface="Calibri"/>
                <a:cs typeface="Calibri"/>
              </a:rPr>
              <a:t>In </a:t>
            </a:r>
            <a:r>
              <a:rPr sz="3400" spc="-15" dirty="0">
                <a:latin typeface="Calibri"/>
                <a:cs typeface="Calibri"/>
              </a:rPr>
              <a:t>addition </a:t>
            </a:r>
            <a:r>
              <a:rPr sz="3400" spc="-20" dirty="0">
                <a:latin typeface="Calibri"/>
                <a:cs typeface="Calibri"/>
              </a:rPr>
              <a:t>to</a:t>
            </a:r>
            <a:r>
              <a:rPr sz="3400" spc="-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u="heavy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Gaussian</a:t>
            </a:r>
            <a:r>
              <a:rPr sz="3400" u="heavy" spc="-1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4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minimum-shiG</a:t>
            </a:r>
            <a:endParaRPr sz="3400">
              <a:latin typeface="Calibri"/>
              <a:cs typeface="Calibri"/>
            </a:endParaRPr>
          </a:p>
          <a:p>
            <a:pPr marL="375920" marR="5080">
              <a:lnSpc>
                <a:spcPts val="3640"/>
              </a:lnSpc>
              <a:spcBef>
                <a:spcPts val="265"/>
              </a:spcBef>
            </a:pPr>
            <a:r>
              <a:rPr sz="3400" u="heavy" spc="-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keying</a:t>
            </a:r>
            <a:r>
              <a:rPr sz="3400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dirty="0">
                <a:latin typeface="Calibri"/>
                <a:cs typeface="Calibri"/>
              </a:rPr>
              <a:t>(GMSK), </a:t>
            </a:r>
            <a:r>
              <a:rPr sz="3400" spc="10" dirty="0">
                <a:latin typeface="Calibri"/>
                <a:cs typeface="Calibri"/>
              </a:rPr>
              <a:t>EDGE </a:t>
            </a:r>
            <a:r>
              <a:rPr sz="3400" spc="-20" dirty="0">
                <a:latin typeface="Calibri"/>
                <a:cs typeface="Calibri"/>
              </a:rPr>
              <a:t>uses </a:t>
            </a:r>
            <a:r>
              <a:rPr sz="3400" u="heavy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higher-orde</a:t>
            </a:r>
            <a:r>
              <a:rPr sz="3400" spc="-25" dirty="0">
                <a:solidFill>
                  <a:srgbClr val="0000FF"/>
                </a:solidFill>
                <a:latin typeface="Calibri"/>
                <a:cs typeface="Calibri"/>
              </a:rPr>
              <a:t>r </a:t>
            </a:r>
            <a:r>
              <a:rPr sz="3400" spc="-5" dirty="0">
                <a:solidFill>
                  <a:srgbClr val="0000FF"/>
                </a:solidFill>
                <a:latin typeface="Calibri"/>
                <a:cs typeface="Calibri"/>
              </a:rPr>
              <a:t>PSK/8  </a:t>
            </a:r>
            <a:r>
              <a:rPr sz="34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phase </a:t>
            </a:r>
            <a:r>
              <a:rPr sz="3400" u="heavy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shiG </a:t>
            </a:r>
            <a:r>
              <a:rPr sz="3400" u="heavy" spc="-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keying</a:t>
            </a:r>
            <a:r>
              <a:rPr sz="3400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spc="-5" dirty="0">
                <a:latin typeface="Calibri"/>
                <a:cs typeface="Calibri"/>
              </a:rPr>
              <a:t>(8PSK) </a:t>
            </a:r>
            <a:r>
              <a:rPr sz="3400" spc="-65" dirty="0">
                <a:latin typeface="Calibri"/>
                <a:cs typeface="Calibri"/>
              </a:rPr>
              <a:t>for </a:t>
            </a:r>
            <a:r>
              <a:rPr sz="3400" spc="-20" dirty="0">
                <a:latin typeface="Calibri"/>
                <a:cs typeface="Calibri"/>
              </a:rPr>
              <a:t>the </a:t>
            </a:r>
            <a:r>
              <a:rPr sz="3400" spc="-25" dirty="0">
                <a:latin typeface="Calibri"/>
                <a:cs typeface="Calibri"/>
              </a:rPr>
              <a:t>upper </a:t>
            </a:r>
            <a:r>
              <a:rPr sz="3400" spc="-10" dirty="0">
                <a:latin typeface="Calibri"/>
                <a:cs typeface="Calibri"/>
              </a:rPr>
              <a:t>ﬁve </a:t>
            </a:r>
            <a:r>
              <a:rPr sz="3400" spc="-15" dirty="0">
                <a:latin typeface="Calibri"/>
                <a:cs typeface="Calibri"/>
              </a:rPr>
              <a:t>of its  nine modulation </a:t>
            </a:r>
            <a:r>
              <a:rPr sz="3400" dirty="0">
                <a:latin typeface="Calibri"/>
                <a:cs typeface="Calibri"/>
              </a:rPr>
              <a:t>and </a:t>
            </a:r>
            <a:r>
              <a:rPr sz="3400" spc="-20" dirty="0">
                <a:latin typeface="Calibri"/>
                <a:cs typeface="Calibri"/>
              </a:rPr>
              <a:t>coding</a:t>
            </a:r>
            <a:r>
              <a:rPr sz="3400" spc="-35" dirty="0">
                <a:latin typeface="Calibri"/>
                <a:cs typeface="Calibri"/>
              </a:rPr>
              <a:t> </a:t>
            </a:r>
            <a:r>
              <a:rPr sz="3400" spc="-15" dirty="0">
                <a:latin typeface="Calibri"/>
                <a:cs typeface="Calibri"/>
              </a:rPr>
              <a:t>schemes.</a:t>
            </a:r>
            <a:endParaRPr sz="3400">
              <a:latin typeface="Calibri"/>
              <a:cs typeface="Calibri"/>
            </a:endParaRPr>
          </a:p>
          <a:p>
            <a:pPr marL="375920" marR="592455" indent="-363855">
              <a:lnSpc>
                <a:spcPts val="3640"/>
              </a:lnSpc>
              <a:spcBef>
                <a:spcPts val="810"/>
              </a:spcBef>
              <a:buFont typeface="Arial"/>
              <a:buChar char="•"/>
              <a:tabLst>
                <a:tab pos="375920" algn="l"/>
                <a:tab pos="376555" algn="l"/>
              </a:tabLst>
            </a:pPr>
            <a:r>
              <a:rPr sz="3400" spc="10" dirty="0">
                <a:latin typeface="Calibri"/>
                <a:cs typeface="Calibri"/>
              </a:rPr>
              <a:t>EDGE </a:t>
            </a:r>
            <a:r>
              <a:rPr sz="3400" spc="5" dirty="0">
                <a:latin typeface="Calibri"/>
                <a:cs typeface="Calibri"/>
              </a:rPr>
              <a:t>can </a:t>
            </a:r>
            <a:r>
              <a:rPr sz="3400" spc="10" dirty="0">
                <a:latin typeface="Calibri"/>
                <a:cs typeface="Calibri"/>
              </a:rPr>
              <a:t>carry </a:t>
            </a:r>
            <a:r>
              <a:rPr sz="3400" spc="5" dirty="0">
                <a:latin typeface="Calibri"/>
                <a:cs typeface="Calibri"/>
              </a:rPr>
              <a:t>a </a:t>
            </a:r>
            <a:r>
              <a:rPr sz="3400" spc="-20" dirty="0">
                <a:latin typeface="Calibri"/>
                <a:cs typeface="Calibri"/>
              </a:rPr>
              <a:t>bandwidth </a:t>
            </a:r>
            <a:r>
              <a:rPr sz="3400" spc="-10" dirty="0">
                <a:latin typeface="Calibri"/>
                <a:cs typeface="Calibri"/>
              </a:rPr>
              <a:t>up </a:t>
            </a:r>
            <a:r>
              <a:rPr sz="3400" spc="-20" dirty="0">
                <a:latin typeface="Calibri"/>
                <a:cs typeface="Calibri"/>
              </a:rPr>
              <a:t>to </a:t>
            </a:r>
            <a:r>
              <a:rPr sz="3400" spc="25" dirty="0">
                <a:latin typeface="Calibri"/>
                <a:cs typeface="Calibri"/>
              </a:rPr>
              <a:t>236 </a:t>
            </a:r>
            <a:r>
              <a:rPr sz="3400" spc="-35" dirty="0">
                <a:latin typeface="Calibri"/>
                <a:cs typeface="Calibri"/>
              </a:rPr>
              <a:t>kbit/s  </a:t>
            </a:r>
            <a:r>
              <a:rPr sz="3400" spc="-65" dirty="0">
                <a:latin typeface="Calibri"/>
                <a:cs typeface="Calibri"/>
              </a:rPr>
              <a:t>for </a:t>
            </a:r>
            <a:r>
              <a:rPr sz="3400" spc="5" dirty="0">
                <a:latin typeface="Calibri"/>
                <a:cs typeface="Calibri"/>
              </a:rPr>
              <a:t>4</a:t>
            </a:r>
            <a:r>
              <a:rPr sz="3400" spc="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u="heavy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timeslots</a:t>
            </a:r>
            <a:r>
              <a:rPr sz="3400" spc="-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spc="-5" dirty="0">
                <a:latin typeface="Calibri"/>
                <a:cs typeface="Calibri"/>
              </a:rPr>
              <a:t>in </a:t>
            </a:r>
            <a:r>
              <a:rPr sz="3400" spc="-30" dirty="0">
                <a:latin typeface="Calibri"/>
                <a:cs typeface="Calibri"/>
              </a:rPr>
              <a:t>packet</a:t>
            </a:r>
            <a:r>
              <a:rPr sz="3400" spc="45" dirty="0">
                <a:latin typeface="Calibri"/>
                <a:cs typeface="Calibri"/>
              </a:rPr>
              <a:t> </a:t>
            </a:r>
            <a:r>
              <a:rPr sz="3400" spc="-15" dirty="0">
                <a:latin typeface="Calibri"/>
                <a:cs typeface="Calibri"/>
              </a:rPr>
              <a:t>mode.</a:t>
            </a:r>
            <a:endParaRPr sz="3400">
              <a:latin typeface="Calibri"/>
              <a:cs typeface="Calibri"/>
            </a:endParaRPr>
          </a:p>
          <a:p>
            <a:pPr marL="375920" indent="-363855">
              <a:lnSpc>
                <a:spcPts val="3860"/>
              </a:lnSpc>
              <a:spcBef>
                <a:spcPts val="320"/>
              </a:spcBef>
              <a:buFont typeface="Arial"/>
              <a:buChar char="•"/>
              <a:tabLst>
                <a:tab pos="375920" algn="l"/>
                <a:tab pos="376555" algn="l"/>
              </a:tabLst>
            </a:pPr>
            <a:r>
              <a:rPr sz="3400" spc="10" dirty="0">
                <a:latin typeface="Calibri"/>
                <a:cs typeface="Calibri"/>
              </a:rPr>
              <a:t>It </a:t>
            </a:r>
            <a:r>
              <a:rPr sz="3400" dirty="0">
                <a:latin typeface="Calibri"/>
                <a:cs typeface="Calibri"/>
              </a:rPr>
              <a:t>also </a:t>
            </a:r>
            <a:r>
              <a:rPr sz="3400" spc="-20" dirty="0">
                <a:latin typeface="Calibri"/>
                <a:cs typeface="Calibri"/>
              </a:rPr>
              <a:t>enhances the </a:t>
            </a:r>
            <a:r>
              <a:rPr sz="3400" spc="-10" dirty="0">
                <a:latin typeface="Calibri"/>
                <a:cs typeface="Calibri"/>
              </a:rPr>
              <a:t>circuit data</a:t>
            </a:r>
            <a:r>
              <a:rPr sz="3400" spc="-130" dirty="0">
                <a:latin typeface="Calibri"/>
                <a:cs typeface="Calibri"/>
              </a:rPr>
              <a:t> </a:t>
            </a:r>
            <a:r>
              <a:rPr sz="3400" spc="-5" dirty="0">
                <a:latin typeface="Calibri"/>
                <a:cs typeface="Calibri"/>
              </a:rPr>
              <a:t>mode</a:t>
            </a:r>
            <a:endParaRPr sz="3400">
              <a:latin typeface="Calibri"/>
              <a:cs typeface="Calibri"/>
            </a:endParaRPr>
          </a:p>
          <a:p>
            <a:pPr marL="375920" marR="606425">
              <a:lnSpc>
                <a:spcPts val="3640"/>
              </a:lnSpc>
              <a:spcBef>
                <a:spcPts val="270"/>
              </a:spcBef>
            </a:pPr>
            <a:r>
              <a:rPr sz="3400" spc="-10" dirty="0">
                <a:latin typeface="Calibri"/>
                <a:cs typeface="Calibri"/>
              </a:rPr>
              <a:t>called </a:t>
            </a:r>
            <a:r>
              <a:rPr sz="34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HSCSD</a:t>
            </a:r>
            <a:r>
              <a:rPr sz="3400" spc="-5" dirty="0">
                <a:latin typeface="Calibri"/>
                <a:cs typeface="Calibri"/>
              </a:rPr>
              <a:t>, </a:t>
            </a:r>
            <a:r>
              <a:rPr sz="3400" spc="-10" dirty="0">
                <a:latin typeface="Calibri"/>
                <a:cs typeface="Calibri"/>
              </a:rPr>
              <a:t>increasing </a:t>
            </a:r>
            <a:r>
              <a:rPr sz="3400" spc="-20" dirty="0">
                <a:latin typeface="Calibri"/>
                <a:cs typeface="Calibri"/>
              </a:rPr>
              <a:t>the </a:t>
            </a:r>
            <a:r>
              <a:rPr sz="3400" spc="-10" dirty="0">
                <a:latin typeface="Calibri"/>
                <a:cs typeface="Calibri"/>
              </a:rPr>
              <a:t>data </a:t>
            </a:r>
            <a:r>
              <a:rPr sz="3400" spc="-25" dirty="0">
                <a:latin typeface="Calibri"/>
                <a:cs typeface="Calibri"/>
              </a:rPr>
              <a:t>rate </a:t>
            </a:r>
            <a:r>
              <a:rPr sz="3400" spc="-15" dirty="0">
                <a:latin typeface="Calibri"/>
                <a:cs typeface="Calibri"/>
              </a:rPr>
              <a:t>of </a:t>
            </a:r>
            <a:r>
              <a:rPr sz="3400" spc="-20" dirty="0">
                <a:latin typeface="Calibri"/>
                <a:cs typeface="Calibri"/>
              </a:rPr>
              <a:t>this  </a:t>
            </a:r>
            <a:r>
              <a:rPr sz="3400" spc="-15" dirty="0">
                <a:latin typeface="Calibri"/>
                <a:cs typeface="Calibri"/>
              </a:rPr>
              <a:t>service.</a:t>
            </a:r>
            <a:endParaRPr sz="3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dirty="0"/>
              <a:t>3</a:t>
            </a:r>
            <a:r>
              <a:rPr spc="45" dirty="0"/>
              <a:t>/</a:t>
            </a:r>
            <a:r>
              <a:rPr dirty="0"/>
              <a:t>27</a:t>
            </a:r>
            <a:r>
              <a:rPr spc="45" dirty="0"/>
              <a:t>/</a:t>
            </a:r>
            <a:r>
              <a:rPr dirty="0"/>
              <a:t>202</a:t>
            </a:r>
            <a:r>
              <a:rPr spc="10" dirty="0"/>
              <a:t>0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20" dirty="0"/>
              <a:t>JEPPIAAR </a:t>
            </a:r>
            <a:r>
              <a:rPr spc="50" dirty="0"/>
              <a:t>INSTITUTE </a:t>
            </a:r>
            <a:r>
              <a:rPr spc="15" dirty="0"/>
              <a:t>OF</a:t>
            </a:r>
            <a:r>
              <a:rPr spc="125" dirty="0"/>
              <a:t> </a:t>
            </a:r>
            <a:r>
              <a:rPr spc="20" dirty="0"/>
              <a:t>TECHNOLOGY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50"/>
              </a:lnSpc>
            </a:pPr>
            <a:fld id="{81D60167-4931-47E6-BA6A-407CBD079E47}" type="slidenum">
              <a:rPr spc="10" dirty="0"/>
              <a:pPr marL="38100">
                <a:lnSpc>
                  <a:spcPts val="1350"/>
                </a:lnSpc>
              </a:pPr>
              <a:t>7</a:t>
            </a:fld>
            <a:endParaRPr spc="1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8419" y="59226"/>
            <a:ext cx="8273415" cy="133858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3455035" marR="5080" indent="-3442970">
              <a:lnSpc>
                <a:spcPct val="100400"/>
              </a:lnSpc>
              <a:spcBef>
                <a:spcPts val="75"/>
              </a:spcBef>
            </a:pPr>
            <a:r>
              <a:rPr sz="4300" b="1" spc="-15" dirty="0">
                <a:latin typeface="Calibri"/>
                <a:cs typeface="Calibri"/>
              </a:rPr>
              <a:t>EDGE </a:t>
            </a:r>
            <a:r>
              <a:rPr sz="4300" b="1" spc="-60" dirty="0">
                <a:latin typeface="Calibri"/>
                <a:cs typeface="Calibri"/>
              </a:rPr>
              <a:t>modulation </a:t>
            </a:r>
            <a:r>
              <a:rPr sz="4300" b="1" spc="-65" dirty="0">
                <a:latin typeface="Calibri"/>
                <a:cs typeface="Calibri"/>
              </a:rPr>
              <a:t>and </a:t>
            </a:r>
            <a:r>
              <a:rPr sz="4300" b="1" spc="-55" dirty="0">
                <a:latin typeface="Calibri"/>
                <a:cs typeface="Calibri"/>
              </a:rPr>
              <a:t>coding </a:t>
            </a:r>
            <a:r>
              <a:rPr sz="4300" b="1" spc="-65" dirty="0">
                <a:latin typeface="Calibri"/>
                <a:cs typeface="Calibri"/>
              </a:rPr>
              <a:t>scheme  </a:t>
            </a:r>
            <a:r>
              <a:rPr sz="4300" b="1" spc="-40" dirty="0">
                <a:latin typeface="Calibri"/>
                <a:cs typeface="Calibri"/>
              </a:rPr>
              <a:t>(MCS)</a:t>
            </a:r>
            <a:endParaRPr sz="43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6053" y="1757200"/>
            <a:ext cx="8569325" cy="37020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86360">
              <a:lnSpc>
                <a:spcPct val="100499"/>
              </a:lnSpc>
              <a:spcBef>
                <a:spcPts val="75"/>
              </a:spcBef>
            </a:pPr>
            <a:r>
              <a:rPr sz="2650" spc="20" dirty="0">
                <a:latin typeface="Calibri"/>
                <a:cs typeface="Calibri"/>
              </a:rPr>
              <a:t>The</a:t>
            </a:r>
            <a:r>
              <a:rPr sz="2650" spc="-50" dirty="0">
                <a:latin typeface="Calibri"/>
                <a:cs typeface="Calibri"/>
              </a:rPr>
              <a:t> </a:t>
            </a:r>
            <a:r>
              <a:rPr sz="2650" spc="20" dirty="0">
                <a:latin typeface="Calibri"/>
                <a:cs typeface="Calibri"/>
              </a:rPr>
              <a:t>channel</a:t>
            </a:r>
            <a:r>
              <a:rPr sz="2650" spc="5" dirty="0">
                <a:latin typeface="Calibri"/>
                <a:cs typeface="Calibri"/>
              </a:rPr>
              <a:t> </a:t>
            </a:r>
            <a:r>
              <a:rPr sz="2650" spc="20" dirty="0">
                <a:latin typeface="Calibri"/>
                <a:cs typeface="Calibri"/>
              </a:rPr>
              <a:t>encoding</a:t>
            </a:r>
            <a:r>
              <a:rPr sz="2650" spc="-85" dirty="0">
                <a:latin typeface="Calibri"/>
                <a:cs typeface="Calibri"/>
              </a:rPr>
              <a:t> </a:t>
            </a:r>
            <a:r>
              <a:rPr sz="2650" spc="-10" dirty="0">
                <a:latin typeface="Calibri"/>
                <a:cs typeface="Calibri"/>
              </a:rPr>
              <a:t>process</a:t>
            </a:r>
            <a:r>
              <a:rPr sz="2650" spc="-95" dirty="0">
                <a:latin typeface="Calibri"/>
                <a:cs typeface="Calibri"/>
              </a:rPr>
              <a:t> </a:t>
            </a:r>
            <a:r>
              <a:rPr sz="2650" spc="20" dirty="0">
                <a:latin typeface="Calibri"/>
                <a:cs typeface="Calibri"/>
              </a:rPr>
              <a:t>in</a:t>
            </a:r>
            <a:r>
              <a:rPr sz="2650" spc="-10" dirty="0">
                <a:latin typeface="Calibri"/>
                <a:cs typeface="Calibri"/>
              </a:rPr>
              <a:t> </a:t>
            </a:r>
            <a:r>
              <a:rPr sz="2650" spc="-25" dirty="0">
                <a:latin typeface="Calibri"/>
                <a:cs typeface="Calibri"/>
              </a:rPr>
              <a:t>GPRS</a:t>
            </a:r>
            <a:r>
              <a:rPr sz="2650" spc="-55" dirty="0">
                <a:latin typeface="Calibri"/>
                <a:cs typeface="Calibri"/>
              </a:rPr>
              <a:t> </a:t>
            </a:r>
            <a:r>
              <a:rPr sz="2650" spc="25" dirty="0">
                <a:latin typeface="Calibri"/>
                <a:cs typeface="Calibri"/>
              </a:rPr>
              <a:t>as</a:t>
            </a:r>
            <a:r>
              <a:rPr sz="2650" spc="-95" dirty="0">
                <a:latin typeface="Calibri"/>
                <a:cs typeface="Calibri"/>
              </a:rPr>
              <a:t> </a:t>
            </a:r>
            <a:r>
              <a:rPr sz="2650" spc="5" dirty="0">
                <a:latin typeface="Calibri"/>
                <a:cs typeface="Calibri"/>
              </a:rPr>
              <a:t>well </a:t>
            </a:r>
            <a:r>
              <a:rPr sz="2650" spc="25" dirty="0">
                <a:latin typeface="Calibri"/>
                <a:cs typeface="Calibri"/>
              </a:rPr>
              <a:t>as</a:t>
            </a:r>
            <a:r>
              <a:rPr sz="2650" spc="-95" dirty="0">
                <a:latin typeface="Calibri"/>
                <a:cs typeface="Calibri"/>
              </a:rPr>
              <a:t> </a:t>
            </a:r>
            <a:r>
              <a:rPr sz="2650" spc="-10" dirty="0">
                <a:latin typeface="Calibri"/>
                <a:cs typeface="Calibri"/>
              </a:rPr>
              <a:t>EGPRS/EDGE  </a:t>
            </a:r>
            <a:r>
              <a:rPr sz="2650" spc="-5" dirty="0">
                <a:latin typeface="Calibri"/>
                <a:cs typeface="Calibri"/>
              </a:rPr>
              <a:t>consists </a:t>
            </a:r>
            <a:r>
              <a:rPr sz="2650" spc="15" dirty="0">
                <a:latin typeface="Calibri"/>
                <a:cs typeface="Calibri"/>
              </a:rPr>
              <a:t>of </a:t>
            </a:r>
            <a:r>
              <a:rPr sz="2650" spc="-15" dirty="0">
                <a:latin typeface="Calibri"/>
                <a:cs typeface="Calibri"/>
              </a:rPr>
              <a:t>two</a:t>
            </a:r>
            <a:r>
              <a:rPr sz="2650" spc="-210" dirty="0">
                <a:latin typeface="Calibri"/>
                <a:cs typeface="Calibri"/>
              </a:rPr>
              <a:t> </a:t>
            </a:r>
            <a:r>
              <a:rPr sz="2650" spc="-15" dirty="0">
                <a:latin typeface="Calibri"/>
                <a:cs typeface="Calibri"/>
              </a:rPr>
              <a:t>steps:</a:t>
            </a:r>
            <a:endParaRPr sz="2650">
              <a:latin typeface="Calibri"/>
              <a:cs typeface="Calibri"/>
            </a:endParaRPr>
          </a:p>
          <a:p>
            <a:pPr marL="390525" marR="5080" indent="-377825">
              <a:lnSpc>
                <a:spcPts val="4190"/>
              </a:lnSpc>
              <a:spcBef>
                <a:spcPts val="930"/>
              </a:spcBef>
              <a:buFont typeface="Arial"/>
              <a:buChar char="•"/>
              <a:tabLst>
                <a:tab pos="389890" algn="l"/>
                <a:tab pos="390525" algn="l"/>
              </a:tabLst>
            </a:pPr>
            <a:r>
              <a:rPr sz="3500" spc="-5" dirty="0">
                <a:latin typeface="Calibri"/>
                <a:cs typeface="Calibri"/>
              </a:rPr>
              <a:t>First, </a:t>
            </a:r>
            <a:r>
              <a:rPr sz="3500" spc="10" dirty="0">
                <a:latin typeface="Calibri"/>
                <a:cs typeface="Calibri"/>
              </a:rPr>
              <a:t>a </a:t>
            </a:r>
            <a:r>
              <a:rPr sz="3500" dirty="0">
                <a:latin typeface="Calibri"/>
                <a:cs typeface="Calibri"/>
              </a:rPr>
              <a:t>cyclic </a:t>
            </a:r>
            <a:r>
              <a:rPr sz="3500" spc="30" dirty="0">
                <a:latin typeface="Calibri"/>
                <a:cs typeface="Calibri"/>
              </a:rPr>
              <a:t>code </a:t>
            </a:r>
            <a:r>
              <a:rPr sz="3500" spc="-15" dirty="0">
                <a:latin typeface="Calibri"/>
                <a:cs typeface="Calibri"/>
              </a:rPr>
              <a:t>is </a:t>
            </a:r>
            <a:r>
              <a:rPr sz="3500" spc="30" dirty="0">
                <a:latin typeface="Calibri"/>
                <a:cs typeface="Calibri"/>
              </a:rPr>
              <a:t>used </a:t>
            </a:r>
            <a:r>
              <a:rPr sz="3500" spc="25" dirty="0">
                <a:latin typeface="Calibri"/>
                <a:cs typeface="Calibri"/>
              </a:rPr>
              <a:t>to </a:t>
            </a:r>
            <a:r>
              <a:rPr sz="3500" spc="5" dirty="0">
                <a:latin typeface="Calibri"/>
                <a:cs typeface="Calibri"/>
              </a:rPr>
              <a:t>add </a:t>
            </a:r>
            <a:r>
              <a:rPr sz="3500" dirty="0">
                <a:latin typeface="Calibri"/>
                <a:cs typeface="Calibri"/>
              </a:rPr>
              <a:t>parity </a:t>
            </a:r>
            <a:r>
              <a:rPr sz="3500" spc="20" dirty="0">
                <a:latin typeface="Calibri"/>
                <a:cs typeface="Calibri"/>
              </a:rPr>
              <a:t>bits,  which </a:t>
            </a:r>
            <a:r>
              <a:rPr sz="3500" spc="-10" dirty="0">
                <a:latin typeface="Calibri"/>
                <a:cs typeface="Calibri"/>
              </a:rPr>
              <a:t>are </a:t>
            </a:r>
            <a:r>
              <a:rPr sz="3500" dirty="0">
                <a:latin typeface="Calibri"/>
                <a:cs typeface="Calibri"/>
              </a:rPr>
              <a:t>also </a:t>
            </a:r>
            <a:r>
              <a:rPr sz="3500" spc="-10" dirty="0">
                <a:latin typeface="Calibri"/>
                <a:cs typeface="Calibri"/>
              </a:rPr>
              <a:t>referred </a:t>
            </a:r>
            <a:r>
              <a:rPr sz="3500" spc="25" dirty="0">
                <a:latin typeface="Calibri"/>
                <a:cs typeface="Calibri"/>
              </a:rPr>
              <a:t>to </a:t>
            </a:r>
            <a:r>
              <a:rPr sz="3500" spc="-10" dirty="0">
                <a:latin typeface="Calibri"/>
                <a:cs typeface="Calibri"/>
              </a:rPr>
              <a:t>as </a:t>
            </a:r>
            <a:r>
              <a:rPr sz="3500" spc="25" dirty="0">
                <a:latin typeface="Calibri"/>
                <a:cs typeface="Calibri"/>
              </a:rPr>
              <a:t>the </a:t>
            </a:r>
            <a:r>
              <a:rPr sz="3500" spc="5" dirty="0">
                <a:latin typeface="Calibri"/>
                <a:cs typeface="Calibri"/>
              </a:rPr>
              <a:t>Block </a:t>
            </a:r>
            <a:r>
              <a:rPr sz="3500" spc="25" dirty="0">
                <a:latin typeface="Calibri"/>
                <a:cs typeface="Calibri"/>
              </a:rPr>
              <a:t>Check  Sequence.</a:t>
            </a:r>
            <a:endParaRPr sz="3500">
              <a:latin typeface="Calibri"/>
              <a:cs typeface="Calibri"/>
            </a:endParaRPr>
          </a:p>
          <a:p>
            <a:pPr marL="390525" marR="1769110" indent="-377825">
              <a:lnSpc>
                <a:spcPts val="4190"/>
              </a:lnSpc>
              <a:spcBef>
                <a:spcPts val="835"/>
              </a:spcBef>
              <a:buFont typeface="Arial"/>
              <a:buChar char="•"/>
              <a:tabLst>
                <a:tab pos="488315" algn="l"/>
                <a:tab pos="488950" algn="l"/>
              </a:tabLst>
            </a:pPr>
            <a:r>
              <a:rPr dirty="0"/>
              <a:t>	</a:t>
            </a:r>
            <a:r>
              <a:rPr sz="3500" spc="10" dirty="0">
                <a:latin typeface="Calibri"/>
                <a:cs typeface="Calibri"/>
              </a:rPr>
              <a:t>Followed </a:t>
            </a:r>
            <a:r>
              <a:rPr sz="3500" spc="20" dirty="0">
                <a:latin typeface="Calibri"/>
                <a:cs typeface="Calibri"/>
              </a:rPr>
              <a:t>by coding </a:t>
            </a:r>
            <a:r>
              <a:rPr sz="3500" spc="10" dirty="0">
                <a:latin typeface="Calibri"/>
                <a:cs typeface="Calibri"/>
              </a:rPr>
              <a:t>with a</a:t>
            </a:r>
            <a:r>
              <a:rPr sz="3500" spc="-265" dirty="0">
                <a:latin typeface="Calibri"/>
                <a:cs typeface="Calibri"/>
              </a:rPr>
              <a:t> </a:t>
            </a:r>
            <a:r>
              <a:rPr sz="3500" spc="15" dirty="0">
                <a:latin typeface="Calibri"/>
                <a:cs typeface="Calibri"/>
              </a:rPr>
              <a:t>possibly  </a:t>
            </a:r>
            <a:r>
              <a:rPr sz="3500" spc="25" dirty="0">
                <a:latin typeface="Calibri"/>
                <a:cs typeface="Calibri"/>
              </a:rPr>
              <a:t>punctured</a:t>
            </a:r>
            <a:r>
              <a:rPr sz="3500" spc="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convolutional</a:t>
            </a:r>
            <a:r>
              <a:rPr sz="3500" u="heavy" spc="-9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00" u="heavy" spc="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code</a:t>
            </a:r>
            <a:r>
              <a:rPr sz="3500" spc="25" dirty="0">
                <a:latin typeface="Calibri"/>
                <a:cs typeface="Calibri"/>
              </a:rPr>
              <a:t>.</a:t>
            </a:r>
            <a:endParaRPr sz="3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dirty="0"/>
              <a:t>3</a:t>
            </a:r>
            <a:r>
              <a:rPr spc="45" dirty="0"/>
              <a:t>/</a:t>
            </a:r>
            <a:r>
              <a:rPr dirty="0"/>
              <a:t>27</a:t>
            </a:r>
            <a:r>
              <a:rPr spc="45" dirty="0"/>
              <a:t>/</a:t>
            </a:r>
            <a:r>
              <a:rPr dirty="0"/>
              <a:t>202</a:t>
            </a:r>
            <a:r>
              <a:rPr spc="10" dirty="0"/>
              <a:t>0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20" dirty="0"/>
              <a:t>JEPPIAAR </a:t>
            </a:r>
            <a:r>
              <a:rPr spc="50" dirty="0"/>
              <a:t>INSTITUTE </a:t>
            </a:r>
            <a:r>
              <a:rPr spc="15" dirty="0"/>
              <a:t>OF</a:t>
            </a:r>
            <a:r>
              <a:rPr spc="125" dirty="0"/>
              <a:t> </a:t>
            </a:r>
            <a:r>
              <a:rPr spc="20" dirty="0"/>
              <a:t>TECHNOLOGY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50"/>
              </a:lnSpc>
            </a:pPr>
            <a:fld id="{81D60167-4931-47E6-BA6A-407CBD079E47}" type="slidenum">
              <a:rPr spc="10" dirty="0"/>
              <a:pPr marL="38100">
                <a:lnSpc>
                  <a:spcPts val="1350"/>
                </a:lnSpc>
              </a:pPr>
              <a:t>8</a:t>
            </a:fld>
            <a:endParaRPr spc="1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5058" y="136191"/>
            <a:ext cx="371538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b="1" spc="-95" dirty="0">
                <a:latin typeface="Calibri"/>
                <a:cs typeface="Calibri"/>
              </a:rPr>
              <a:t>Reduced</a:t>
            </a:r>
            <a:r>
              <a:rPr sz="4300" b="1" spc="-114" dirty="0">
                <a:latin typeface="Calibri"/>
                <a:cs typeface="Calibri"/>
              </a:rPr>
              <a:t> </a:t>
            </a:r>
            <a:r>
              <a:rPr sz="4300" b="1" spc="-65" dirty="0">
                <a:latin typeface="Calibri"/>
                <a:cs typeface="Calibri"/>
              </a:rPr>
              <a:t>Latency</a:t>
            </a:r>
            <a:endParaRPr sz="43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0046" y="1006923"/>
            <a:ext cx="8803640" cy="411289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75920" marR="228600" indent="-363855">
              <a:lnSpc>
                <a:spcPts val="3310"/>
              </a:lnSpc>
              <a:spcBef>
                <a:spcPts val="865"/>
              </a:spcBef>
              <a:buFont typeface="Arial"/>
              <a:buChar char="•"/>
              <a:tabLst>
                <a:tab pos="375920" algn="l"/>
                <a:tab pos="376555" algn="l"/>
                <a:tab pos="6155690" algn="l"/>
              </a:tabLst>
            </a:pPr>
            <a:r>
              <a:rPr sz="3400" spc="15" dirty="0">
                <a:latin typeface="Calibri"/>
                <a:cs typeface="Calibri"/>
              </a:rPr>
              <a:t>In </a:t>
            </a:r>
            <a:r>
              <a:rPr sz="3400" spc="5" dirty="0">
                <a:latin typeface="Calibri"/>
                <a:cs typeface="Calibri"/>
              </a:rPr>
              <a:t>EDGE, a </a:t>
            </a:r>
            <a:r>
              <a:rPr sz="3400" dirty="0">
                <a:latin typeface="Calibri"/>
                <a:cs typeface="Calibri"/>
              </a:rPr>
              <a:t>single </a:t>
            </a:r>
            <a:r>
              <a:rPr sz="3400" spc="10" dirty="0">
                <a:latin typeface="Calibri"/>
                <a:cs typeface="Calibri"/>
              </a:rPr>
              <a:t>RLC </a:t>
            </a:r>
            <a:r>
              <a:rPr sz="3400" spc="-10" dirty="0">
                <a:latin typeface="Calibri"/>
                <a:cs typeface="Calibri"/>
              </a:rPr>
              <a:t>data</a:t>
            </a:r>
            <a:r>
              <a:rPr sz="3400" spc="15" dirty="0">
                <a:latin typeface="Calibri"/>
                <a:cs typeface="Calibri"/>
              </a:rPr>
              <a:t> </a:t>
            </a:r>
            <a:r>
              <a:rPr sz="3400" spc="-15" dirty="0">
                <a:latin typeface="Calibri"/>
                <a:cs typeface="Calibri"/>
              </a:rPr>
              <a:t>block	</a:t>
            </a:r>
            <a:r>
              <a:rPr sz="3400" spc="-5" dirty="0">
                <a:latin typeface="Calibri"/>
                <a:cs typeface="Calibri"/>
              </a:rPr>
              <a:t>is</a:t>
            </a:r>
            <a:r>
              <a:rPr sz="3400" spc="-50" dirty="0">
                <a:latin typeface="Calibri"/>
                <a:cs typeface="Calibri"/>
              </a:rPr>
              <a:t> </a:t>
            </a:r>
            <a:r>
              <a:rPr sz="3400" spc="-25" dirty="0">
                <a:latin typeface="Calibri"/>
                <a:cs typeface="Calibri"/>
              </a:rPr>
              <a:t>transmitted  </a:t>
            </a:r>
            <a:r>
              <a:rPr sz="3400" spc="-20" dirty="0">
                <a:latin typeface="Calibri"/>
                <a:cs typeface="Calibri"/>
              </a:rPr>
              <a:t>over </a:t>
            </a:r>
            <a:r>
              <a:rPr sz="3400" spc="-55" dirty="0">
                <a:latin typeface="Calibri"/>
                <a:cs typeface="Calibri"/>
              </a:rPr>
              <a:t>four </a:t>
            </a:r>
            <a:r>
              <a:rPr sz="3400" spc="-20" dirty="0">
                <a:latin typeface="Calibri"/>
                <a:cs typeface="Calibri"/>
              </a:rPr>
              <a:t>frames, </a:t>
            </a:r>
            <a:r>
              <a:rPr sz="3400" spc="-15" dirty="0">
                <a:latin typeface="Calibri"/>
                <a:cs typeface="Calibri"/>
              </a:rPr>
              <a:t>using </a:t>
            </a:r>
            <a:r>
              <a:rPr sz="3400" spc="5" dirty="0">
                <a:latin typeface="Calibri"/>
                <a:cs typeface="Calibri"/>
              </a:rPr>
              <a:t>a </a:t>
            </a:r>
            <a:r>
              <a:rPr sz="3400" dirty="0">
                <a:latin typeface="Calibri"/>
                <a:cs typeface="Calibri"/>
              </a:rPr>
              <a:t>single </a:t>
            </a:r>
            <a:r>
              <a:rPr sz="3400" spc="-5" dirty="0">
                <a:latin typeface="Calibri"/>
                <a:cs typeface="Calibri"/>
              </a:rPr>
              <a:t>time</a:t>
            </a:r>
            <a:r>
              <a:rPr sz="3400" spc="135" dirty="0">
                <a:latin typeface="Calibri"/>
                <a:cs typeface="Calibri"/>
              </a:rPr>
              <a:t> </a:t>
            </a:r>
            <a:r>
              <a:rPr sz="3400" spc="-20" dirty="0">
                <a:latin typeface="Calibri"/>
                <a:cs typeface="Calibri"/>
              </a:rPr>
              <a:t>slot.</a:t>
            </a:r>
            <a:endParaRPr sz="3400">
              <a:latin typeface="Calibri"/>
              <a:cs typeface="Calibri"/>
            </a:endParaRPr>
          </a:p>
          <a:p>
            <a:pPr marL="375920" marR="648335" indent="-363855">
              <a:lnSpc>
                <a:spcPts val="3310"/>
              </a:lnSpc>
              <a:spcBef>
                <a:spcPts val="810"/>
              </a:spcBef>
              <a:buFont typeface="Arial"/>
              <a:buChar char="•"/>
              <a:tabLst>
                <a:tab pos="375920" algn="l"/>
                <a:tab pos="376555" algn="l"/>
              </a:tabLst>
            </a:pPr>
            <a:r>
              <a:rPr sz="3400" spc="15" dirty="0">
                <a:latin typeface="Calibri"/>
                <a:cs typeface="Calibri"/>
              </a:rPr>
              <a:t>In </a:t>
            </a:r>
            <a:r>
              <a:rPr sz="3400" spc="-20" dirty="0">
                <a:latin typeface="Calibri"/>
                <a:cs typeface="Calibri"/>
              </a:rPr>
              <a:t>addition, </a:t>
            </a:r>
            <a:r>
              <a:rPr sz="3400" spc="-35" dirty="0">
                <a:latin typeface="Calibri"/>
                <a:cs typeface="Calibri"/>
              </a:rPr>
              <a:t>Reduced </a:t>
            </a:r>
            <a:r>
              <a:rPr sz="3400" spc="-15" dirty="0">
                <a:latin typeface="Calibri"/>
                <a:cs typeface="Calibri"/>
              </a:rPr>
              <a:t>Latency </a:t>
            </a:r>
            <a:r>
              <a:rPr sz="3400" dirty="0">
                <a:latin typeface="Calibri"/>
                <a:cs typeface="Calibri"/>
              </a:rPr>
              <a:t>also </a:t>
            </a:r>
            <a:r>
              <a:rPr sz="3400" spc="-10" dirty="0">
                <a:latin typeface="Calibri"/>
                <a:cs typeface="Calibri"/>
              </a:rPr>
              <a:t>implies  </a:t>
            </a:r>
            <a:r>
              <a:rPr sz="3400" spc="-15" dirty="0">
                <a:latin typeface="Calibri"/>
                <a:cs typeface="Calibri"/>
              </a:rPr>
              <a:t>support of </a:t>
            </a:r>
            <a:r>
              <a:rPr sz="3400" spc="-20" dirty="0">
                <a:latin typeface="Calibri"/>
                <a:cs typeface="Calibri"/>
              </a:rPr>
              <a:t>Piggy-backed</a:t>
            </a:r>
            <a:r>
              <a:rPr sz="3400" spc="-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u="heavy" spc="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ACK</a:t>
            </a:r>
            <a:r>
              <a:rPr sz="3400" spc="15" dirty="0">
                <a:latin typeface="Calibri"/>
                <a:cs typeface="Calibri"/>
              </a:rPr>
              <a:t>/</a:t>
            </a:r>
            <a:r>
              <a:rPr sz="3400" u="heavy" spc="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NACK</a:t>
            </a:r>
            <a:r>
              <a:rPr sz="3400" spc="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spc="-50" dirty="0">
                <a:latin typeface="Calibri"/>
                <a:cs typeface="Calibri"/>
              </a:rPr>
              <a:t>(PAN), </a:t>
            </a:r>
            <a:r>
              <a:rPr sz="3400" spc="-5" dirty="0">
                <a:latin typeface="Calibri"/>
                <a:cs typeface="Calibri"/>
              </a:rPr>
              <a:t>in  </a:t>
            </a:r>
            <a:r>
              <a:rPr sz="3400" spc="-10" dirty="0">
                <a:latin typeface="Calibri"/>
                <a:cs typeface="Calibri"/>
              </a:rPr>
              <a:t>which </a:t>
            </a:r>
            <a:r>
              <a:rPr sz="3400" spc="5" dirty="0">
                <a:latin typeface="Calibri"/>
                <a:cs typeface="Calibri"/>
              </a:rPr>
              <a:t>a </a:t>
            </a:r>
            <a:r>
              <a:rPr sz="3400" spc="-5" dirty="0">
                <a:latin typeface="Calibri"/>
                <a:cs typeface="Calibri"/>
              </a:rPr>
              <a:t>bitmap </a:t>
            </a:r>
            <a:r>
              <a:rPr sz="3400" spc="-15" dirty="0">
                <a:latin typeface="Calibri"/>
                <a:cs typeface="Calibri"/>
              </a:rPr>
              <a:t>of blocks </a:t>
            </a:r>
            <a:r>
              <a:rPr sz="3400" spc="-20" dirty="0">
                <a:latin typeface="Calibri"/>
                <a:cs typeface="Calibri"/>
              </a:rPr>
              <a:t>not </a:t>
            </a:r>
            <a:r>
              <a:rPr sz="3400" spc="-15" dirty="0">
                <a:latin typeface="Calibri"/>
                <a:cs typeface="Calibri"/>
              </a:rPr>
              <a:t>received </a:t>
            </a:r>
            <a:r>
              <a:rPr sz="3400" spc="-5" dirty="0">
                <a:latin typeface="Calibri"/>
                <a:cs typeface="Calibri"/>
              </a:rPr>
              <a:t>is  </a:t>
            </a:r>
            <a:r>
              <a:rPr sz="3400" spc="-20" dirty="0">
                <a:latin typeface="Calibri"/>
                <a:cs typeface="Calibri"/>
              </a:rPr>
              <a:t>included </a:t>
            </a:r>
            <a:r>
              <a:rPr sz="3400" spc="-5" dirty="0">
                <a:latin typeface="Calibri"/>
                <a:cs typeface="Calibri"/>
              </a:rPr>
              <a:t>in </a:t>
            </a:r>
            <a:r>
              <a:rPr sz="3400" spc="5" dirty="0">
                <a:latin typeface="Calibri"/>
                <a:cs typeface="Calibri"/>
              </a:rPr>
              <a:t>normal </a:t>
            </a:r>
            <a:r>
              <a:rPr sz="3400" spc="-10" dirty="0">
                <a:latin typeface="Calibri"/>
                <a:cs typeface="Calibri"/>
              </a:rPr>
              <a:t>data</a:t>
            </a:r>
            <a:r>
              <a:rPr sz="3400" spc="-45" dirty="0">
                <a:latin typeface="Calibri"/>
                <a:cs typeface="Calibri"/>
              </a:rPr>
              <a:t> </a:t>
            </a:r>
            <a:r>
              <a:rPr sz="3400" spc="-15" dirty="0">
                <a:latin typeface="Calibri"/>
                <a:cs typeface="Calibri"/>
              </a:rPr>
              <a:t>blocks.</a:t>
            </a:r>
            <a:endParaRPr sz="3400">
              <a:latin typeface="Calibri"/>
              <a:cs typeface="Calibri"/>
            </a:endParaRPr>
          </a:p>
          <a:p>
            <a:pPr marL="375920" marR="5080" indent="-363855">
              <a:lnSpc>
                <a:spcPts val="3310"/>
              </a:lnSpc>
              <a:spcBef>
                <a:spcPts val="805"/>
              </a:spcBef>
              <a:buFont typeface="Arial"/>
              <a:buChar char="•"/>
              <a:tabLst>
                <a:tab pos="375920" algn="l"/>
                <a:tab pos="376555" algn="l"/>
              </a:tabLst>
            </a:pPr>
            <a:r>
              <a:rPr sz="3400" dirty="0">
                <a:latin typeface="Calibri"/>
                <a:cs typeface="Calibri"/>
              </a:rPr>
              <a:t>With </a:t>
            </a:r>
            <a:r>
              <a:rPr sz="3400" spc="5" dirty="0">
                <a:latin typeface="Calibri"/>
                <a:cs typeface="Calibri"/>
              </a:rPr>
              <a:t>EDGE, </a:t>
            </a:r>
            <a:r>
              <a:rPr sz="3400" spc="-20" dirty="0">
                <a:latin typeface="Calibri"/>
                <a:cs typeface="Calibri"/>
              </a:rPr>
              <a:t>the </a:t>
            </a:r>
            <a:r>
              <a:rPr sz="3400" spc="10" dirty="0">
                <a:latin typeface="Calibri"/>
                <a:cs typeface="Calibri"/>
              </a:rPr>
              <a:t>RLC </a:t>
            </a:r>
            <a:r>
              <a:rPr sz="3400" spc="-30" dirty="0">
                <a:latin typeface="Calibri"/>
                <a:cs typeface="Calibri"/>
              </a:rPr>
              <a:t>interface </a:t>
            </a:r>
            <a:r>
              <a:rPr sz="3400" spc="-15" dirty="0">
                <a:latin typeface="Calibri"/>
                <a:cs typeface="Calibri"/>
              </a:rPr>
              <a:t>could </a:t>
            </a:r>
            <a:r>
              <a:rPr sz="3400" spc="-30" dirty="0">
                <a:latin typeface="Calibri"/>
                <a:cs typeface="Calibri"/>
              </a:rPr>
              <a:t>operate </a:t>
            </a:r>
            <a:r>
              <a:rPr sz="3400" spc="-5" dirty="0">
                <a:latin typeface="Calibri"/>
                <a:cs typeface="Calibri"/>
              </a:rPr>
              <a:t>in  </a:t>
            </a:r>
            <a:r>
              <a:rPr sz="3400" spc="-30" dirty="0">
                <a:latin typeface="Calibri"/>
                <a:cs typeface="Calibri"/>
              </a:rPr>
              <a:t>either </a:t>
            </a:r>
            <a:r>
              <a:rPr sz="3400" spc="-15" dirty="0">
                <a:latin typeface="Calibri"/>
                <a:cs typeface="Calibri"/>
              </a:rPr>
              <a:t>acknowledged mode, or unacknowledged  mode.</a:t>
            </a:r>
            <a:endParaRPr sz="3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dirty="0"/>
              <a:t>3</a:t>
            </a:r>
            <a:r>
              <a:rPr spc="45" dirty="0"/>
              <a:t>/</a:t>
            </a:r>
            <a:r>
              <a:rPr dirty="0"/>
              <a:t>27</a:t>
            </a:r>
            <a:r>
              <a:rPr spc="45" dirty="0"/>
              <a:t>/</a:t>
            </a:r>
            <a:r>
              <a:rPr dirty="0"/>
              <a:t>202</a:t>
            </a:r>
            <a:r>
              <a:rPr spc="10" dirty="0"/>
              <a:t>0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50"/>
              </a:lnSpc>
            </a:pPr>
            <a:r>
              <a:rPr spc="20" dirty="0"/>
              <a:t>JEPPIAAR </a:t>
            </a:r>
            <a:r>
              <a:rPr spc="50" dirty="0"/>
              <a:t>INSTITUTE </a:t>
            </a:r>
            <a:r>
              <a:rPr spc="15" dirty="0"/>
              <a:t>OF</a:t>
            </a:r>
            <a:r>
              <a:rPr spc="125" dirty="0"/>
              <a:t> </a:t>
            </a:r>
            <a:r>
              <a:rPr spc="20" dirty="0"/>
              <a:t>TECHNOLOGY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350"/>
              </a:lnSpc>
            </a:pPr>
            <a:fld id="{81D60167-4931-47E6-BA6A-407CBD079E47}" type="slidenum">
              <a:rPr spc="10" dirty="0"/>
              <a:pPr marL="38100">
                <a:lnSpc>
                  <a:spcPts val="1350"/>
                </a:lnSpc>
              </a:pPr>
              <a:t>9</a:t>
            </a:fld>
            <a:endParaRPr spc="1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93478" y="34719"/>
            <a:ext cx="3373120" cy="7645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0" dirty="0"/>
              <a:t>ADVANTAGES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6053" y="819074"/>
            <a:ext cx="8835390" cy="535432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390525" marR="2282190" indent="-377825">
              <a:lnSpc>
                <a:spcPts val="4190"/>
              </a:lnSpc>
              <a:spcBef>
                <a:spcPts val="270"/>
              </a:spcBef>
              <a:buFont typeface="Arial"/>
              <a:buChar char="•"/>
              <a:tabLst>
                <a:tab pos="389890" algn="l"/>
                <a:tab pos="390525" algn="l"/>
              </a:tabLst>
            </a:pPr>
            <a:r>
              <a:rPr sz="3500" spc="10" dirty="0">
                <a:latin typeface="Calibri"/>
                <a:cs typeface="Calibri"/>
              </a:rPr>
              <a:t>Short-term </a:t>
            </a:r>
            <a:r>
              <a:rPr sz="3500" spc="25" dirty="0">
                <a:latin typeface="Calibri"/>
                <a:cs typeface="Calibri"/>
              </a:rPr>
              <a:t>beneﬁts: </a:t>
            </a:r>
            <a:r>
              <a:rPr sz="3500" spc="5" dirty="0">
                <a:latin typeface="Calibri"/>
                <a:cs typeface="Calibri"/>
              </a:rPr>
              <a:t>Capacity</a:t>
            </a:r>
            <a:r>
              <a:rPr sz="3500" spc="-100" dirty="0">
                <a:latin typeface="Calibri"/>
                <a:cs typeface="Calibri"/>
              </a:rPr>
              <a:t> </a:t>
            </a:r>
            <a:r>
              <a:rPr sz="3500" spc="5" dirty="0">
                <a:latin typeface="Calibri"/>
                <a:cs typeface="Calibri"/>
              </a:rPr>
              <a:t>and  </a:t>
            </a:r>
            <a:r>
              <a:rPr sz="3500" spc="10" dirty="0">
                <a:latin typeface="Calibri"/>
                <a:cs typeface="Calibri"/>
              </a:rPr>
              <a:t>performance</a:t>
            </a:r>
            <a:endParaRPr sz="3500">
              <a:latin typeface="Calibri"/>
              <a:cs typeface="Calibri"/>
            </a:endParaRPr>
          </a:p>
          <a:p>
            <a:pPr marL="390525" indent="-377825">
              <a:lnSpc>
                <a:spcPct val="100000"/>
              </a:lnSpc>
              <a:spcBef>
                <a:spcPts val="695"/>
              </a:spcBef>
              <a:buFont typeface="Arial"/>
              <a:buChar char="•"/>
              <a:tabLst>
                <a:tab pos="389890" algn="l"/>
                <a:tab pos="390525" algn="l"/>
              </a:tabLst>
            </a:pPr>
            <a:r>
              <a:rPr sz="3500" spc="-35" dirty="0">
                <a:latin typeface="Calibri"/>
                <a:cs typeface="Calibri"/>
              </a:rPr>
              <a:t>Easy </a:t>
            </a:r>
            <a:r>
              <a:rPr sz="3500" spc="15" dirty="0">
                <a:latin typeface="Calibri"/>
                <a:cs typeface="Calibri"/>
              </a:rPr>
              <a:t>implementation on </a:t>
            </a:r>
            <a:r>
              <a:rPr sz="3500" spc="10" dirty="0">
                <a:latin typeface="Calibri"/>
                <a:cs typeface="Calibri"/>
              </a:rPr>
              <a:t>a </a:t>
            </a:r>
            <a:r>
              <a:rPr sz="3500" dirty="0">
                <a:latin typeface="Calibri"/>
                <a:cs typeface="Calibri"/>
              </a:rPr>
              <a:t>GSM/GPRS</a:t>
            </a:r>
            <a:r>
              <a:rPr sz="3500" spc="-170" dirty="0">
                <a:latin typeface="Calibri"/>
                <a:cs typeface="Calibri"/>
              </a:rPr>
              <a:t> </a:t>
            </a:r>
            <a:r>
              <a:rPr sz="3500" spc="20" dirty="0">
                <a:latin typeface="Calibri"/>
                <a:cs typeface="Calibri"/>
              </a:rPr>
              <a:t>network</a:t>
            </a:r>
            <a:endParaRPr sz="3500">
              <a:latin typeface="Calibri"/>
              <a:cs typeface="Calibri"/>
            </a:endParaRPr>
          </a:p>
          <a:p>
            <a:pPr marL="390525" indent="-377825">
              <a:lnSpc>
                <a:spcPct val="100000"/>
              </a:lnSpc>
              <a:spcBef>
                <a:spcPts val="835"/>
              </a:spcBef>
              <a:buFont typeface="Arial"/>
              <a:buChar char="•"/>
              <a:tabLst>
                <a:tab pos="389890" algn="l"/>
                <a:tab pos="390525" algn="l"/>
              </a:tabLst>
            </a:pPr>
            <a:r>
              <a:rPr sz="3500" spc="20" dirty="0">
                <a:latin typeface="Calibri"/>
                <a:cs typeface="Calibri"/>
              </a:rPr>
              <a:t>Cost</a:t>
            </a:r>
            <a:r>
              <a:rPr sz="3500" spc="5" dirty="0">
                <a:latin typeface="Calibri"/>
                <a:cs typeface="Calibri"/>
              </a:rPr>
              <a:t> </a:t>
            </a:r>
            <a:r>
              <a:rPr sz="3500" dirty="0">
                <a:latin typeface="Calibri"/>
                <a:cs typeface="Calibri"/>
              </a:rPr>
              <a:t>eﬀective</a:t>
            </a:r>
            <a:endParaRPr sz="3500">
              <a:latin typeface="Calibri"/>
              <a:cs typeface="Calibri"/>
            </a:endParaRPr>
          </a:p>
          <a:p>
            <a:pPr marL="390525" marR="749300" indent="-377825">
              <a:lnSpc>
                <a:spcPts val="4190"/>
              </a:lnSpc>
              <a:spcBef>
                <a:spcPts val="980"/>
              </a:spcBef>
              <a:buFont typeface="Arial"/>
              <a:buChar char="•"/>
              <a:tabLst>
                <a:tab pos="389890" algn="l"/>
                <a:tab pos="390525" algn="l"/>
              </a:tabLst>
            </a:pPr>
            <a:r>
              <a:rPr sz="3500" spc="15" dirty="0">
                <a:latin typeface="Calibri"/>
                <a:cs typeface="Calibri"/>
              </a:rPr>
              <a:t>Increases </a:t>
            </a:r>
            <a:r>
              <a:rPr sz="3500" spc="25" dirty="0">
                <a:latin typeface="Calibri"/>
                <a:cs typeface="Calibri"/>
              </a:rPr>
              <a:t>the </a:t>
            </a:r>
            <a:r>
              <a:rPr sz="3500" spc="10" dirty="0">
                <a:latin typeface="Calibri"/>
                <a:cs typeface="Calibri"/>
              </a:rPr>
              <a:t>capacity </a:t>
            </a:r>
            <a:r>
              <a:rPr sz="3500" spc="5" dirty="0">
                <a:latin typeface="Calibri"/>
                <a:cs typeface="Calibri"/>
              </a:rPr>
              <a:t>and </a:t>
            </a:r>
            <a:r>
              <a:rPr sz="3500" dirty="0">
                <a:latin typeface="Calibri"/>
                <a:cs typeface="Calibri"/>
              </a:rPr>
              <a:t>triples </a:t>
            </a:r>
            <a:r>
              <a:rPr sz="3500" spc="25" dirty="0">
                <a:latin typeface="Calibri"/>
                <a:cs typeface="Calibri"/>
              </a:rPr>
              <a:t>the</a:t>
            </a:r>
            <a:r>
              <a:rPr sz="3500" spc="-80" dirty="0">
                <a:latin typeface="Calibri"/>
                <a:cs typeface="Calibri"/>
              </a:rPr>
              <a:t> </a:t>
            </a:r>
            <a:r>
              <a:rPr sz="3500" spc="10" dirty="0">
                <a:latin typeface="Calibri"/>
                <a:cs typeface="Calibri"/>
              </a:rPr>
              <a:t>data  </a:t>
            </a:r>
            <a:r>
              <a:rPr sz="3500" spc="-25" dirty="0">
                <a:latin typeface="Calibri"/>
                <a:cs typeface="Calibri"/>
              </a:rPr>
              <a:t>rate </a:t>
            </a:r>
            <a:r>
              <a:rPr sz="3500" spc="15" dirty="0">
                <a:latin typeface="Calibri"/>
                <a:cs typeface="Calibri"/>
              </a:rPr>
              <a:t>of</a:t>
            </a:r>
            <a:r>
              <a:rPr sz="3500" spc="10" dirty="0">
                <a:latin typeface="Calibri"/>
                <a:cs typeface="Calibri"/>
              </a:rPr>
              <a:t> </a:t>
            </a:r>
            <a:r>
              <a:rPr sz="3500" spc="5" dirty="0">
                <a:latin typeface="Calibri"/>
                <a:cs typeface="Calibri"/>
              </a:rPr>
              <a:t>GPRS</a:t>
            </a:r>
            <a:endParaRPr sz="3500">
              <a:latin typeface="Calibri"/>
              <a:cs typeface="Calibri"/>
            </a:endParaRPr>
          </a:p>
          <a:p>
            <a:pPr marL="390525" indent="-377825">
              <a:lnSpc>
                <a:spcPct val="100000"/>
              </a:lnSpc>
              <a:spcBef>
                <a:spcPts val="690"/>
              </a:spcBef>
              <a:buFont typeface="Arial"/>
              <a:buChar char="•"/>
              <a:tabLst>
                <a:tab pos="389890" algn="l"/>
                <a:tab pos="390525" algn="l"/>
              </a:tabLst>
            </a:pPr>
            <a:r>
              <a:rPr sz="3500" spc="10" dirty="0">
                <a:latin typeface="Calibri"/>
                <a:cs typeface="Calibri"/>
              </a:rPr>
              <a:t>Enables </a:t>
            </a:r>
            <a:r>
              <a:rPr sz="3500" spc="20" dirty="0">
                <a:latin typeface="Calibri"/>
                <a:cs typeface="Calibri"/>
              </a:rPr>
              <a:t>new </a:t>
            </a:r>
            <a:r>
              <a:rPr sz="3500" spc="15" dirty="0">
                <a:latin typeface="Calibri"/>
                <a:cs typeface="Calibri"/>
              </a:rPr>
              <a:t>multimedia</a:t>
            </a:r>
            <a:r>
              <a:rPr sz="3500" spc="-80" dirty="0">
                <a:latin typeface="Calibri"/>
                <a:cs typeface="Calibri"/>
              </a:rPr>
              <a:t> </a:t>
            </a:r>
            <a:r>
              <a:rPr sz="3500" spc="10" dirty="0">
                <a:latin typeface="Calibri"/>
                <a:cs typeface="Calibri"/>
              </a:rPr>
              <a:t>services</a:t>
            </a:r>
            <a:endParaRPr sz="3500">
              <a:latin typeface="Calibri"/>
              <a:cs typeface="Calibri"/>
            </a:endParaRPr>
          </a:p>
          <a:p>
            <a:pPr marL="390525" marR="1302385" indent="-377825">
              <a:lnSpc>
                <a:spcPts val="4190"/>
              </a:lnSpc>
              <a:spcBef>
                <a:spcPts val="985"/>
              </a:spcBef>
              <a:buFont typeface="Arial"/>
              <a:buChar char="•"/>
              <a:tabLst>
                <a:tab pos="389890" algn="l"/>
                <a:tab pos="390525" algn="l"/>
              </a:tabLst>
            </a:pPr>
            <a:r>
              <a:rPr sz="3500" spc="10" dirty="0">
                <a:latin typeface="Calibri"/>
                <a:cs typeface="Calibri"/>
              </a:rPr>
              <a:t>Long-term </a:t>
            </a:r>
            <a:r>
              <a:rPr sz="3500" spc="20" dirty="0">
                <a:latin typeface="Calibri"/>
                <a:cs typeface="Calibri"/>
              </a:rPr>
              <a:t>beneﬁt: </a:t>
            </a:r>
            <a:r>
              <a:rPr sz="3500" dirty="0">
                <a:latin typeface="Calibri"/>
                <a:cs typeface="Calibri"/>
              </a:rPr>
              <a:t>Harmonization </a:t>
            </a:r>
            <a:r>
              <a:rPr sz="3500" spc="10" dirty="0">
                <a:latin typeface="Calibri"/>
                <a:cs typeface="Calibri"/>
              </a:rPr>
              <a:t>with  </a:t>
            </a:r>
            <a:r>
              <a:rPr sz="3500" dirty="0">
                <a:latin typeface="Calibri"/>
                <a:cs typeface="Calibri"/>
              </a:rPr>
              <a:t>WCDMA</a:t>
            </a:r>
            <a:endParaRPr sz="3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471</Words>
  <Application>Microsoft Office PowerPoint</Application>
  <PresentationFormat>Custom</PresentationFormat>
  <Paragraphs>103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JEPPIAAR INSTITUTE OF TECHNOLOGY</vt:lpstr>
      <vt:lpstr>OBJECTIVE</vt:lpstr>
      <vt:lpstr>INTRODUCTION</vt:lpstr>
      <vt:lpstr>EDGE</vt:lpstr>
      <vt:lpstr>Slide 5</vt:lpstr>
      <vt:lpstr>Transmission technique in EDGE</vt:lpstr>
      <vt:lpstr>EDGE modulation and coding scheme  (MCS)</vt:lpstr>
      <vt:lpstr>Reduced Latency</vt:lpstr>
      <vt:lpstr>ADVANTAGES</vt:lpstr>
      <vt:lpstr>APPLICATION</vt:lpstr>
      <vt:lpstr>CONCLUTION</vt:lpstr>
      <vt:lpstr>REFERENCE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JEPPIAAR INSTITUTE OF TECHNOLOGY</dc:title>
  <dc:creator>Ahilan Chinnadurai</dc:creator>
  <cp:lastModifiedBy>ahilan</cp:lastModifiedBy>
  <cp:revision>2</cp:revision>
  <dcterms:created xsi:type="dcterms:W3CDTF">2020-03-27T07:47:00Z</dcterms:created>
  <dcterms:modified xsi:type="dcterms:W3CDTF">2020-03-27T08:03:48Z</dcterms:modified>
</cp:coreProperties>
</file>