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7" r:id="rId1"/>
  </p:sldMasterIdLst>
  <p:notesMasterIdLst>
    <p:notesMasterId r:id="rId20"/>
  </p:notesMasterIdLst>
  <p:handoutMasterIdLst>
    <p:handoutMasterId r:id="rId21"/>
  </p:handoutMasterIdLst>
  <p:sldIdLst>
    <p:sldId id="276" r:id="rId2"/>
    <p:sldId id="273" r:id="rId3"/>
    <p:sldId id="258" r:id="rId4"/>
    <p:sldId id="257" r:id="rId5"/>
    <p:sldId id="271" r:id="rId6"/>
    <p:sldId id="260" r:id="rId7"/>
    <p:sldId id="261" r:id="rId8"/>
    <p:sldId id="262" r:id="rId9"/>
    <p:sldId id="265" r:id="rId10"/>
    <p:sldId id="263" r:id="rId11"/>
    <p:sldId id="264" r:id="rId12"/>
    <p:sldId id="267" r:id="rId13"/>
    <p:sldId id="266" r:id="rId14"/>
    <p:sldId id="268" r:id="rId15"/>
    <p:sldId id="269" r:id="rId16"/>
    <p:sldId id="270"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9338" autoAdjust="0"/>
    <p:restoredTop sz="94652" autoAdjust="0"/>
  </p:normalViewPr>
  <p:slideViewPr>
    <p:cSldViewPr snapToGrid="0">
      <p:cViewPr varScale="1">
        <p:scale>
          <a:sx n="69" d="100"/>
          <a:sy n="69" d="100"/>
        </p:scale>
        <p:origin x="-59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134" y="43"/>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8F4B2FE-C147-4E42-8900-5045F2B0EE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9A2A6580-5AF0-4AA9-9E4D-CC8D0602855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D70DF0-3AB2-4863-98A0-72D0C18EA597}" type="datetime1">
              <a:rPr lang="en-US" smtClean="0"/>
              <a:pPr/>
              <a:t>3/27/2020</a:t>
            </a:fld>
            <a:endParaRPr lang="en-US"/>
          </a:p>
        </p:txBody>
      </p:sp>
      <p:sp>
        <p:nvSpPr>
          <p:cNvPr id="4" name="Footer Placeholder 3">
            <a:extLst>
              <a:ext uri="{FF2B5EF4-FFF2-40B4-BE49-F238E27FC236}">
                <a16:creationId xmlns:a16="http://schemas.microsoft.com/office/drawing/2014/main" xmlns="" id="{DEB93E51-64A0-46C4-9C45-84A78123B4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8E0358E0-222F-496C-8FA6-D6A2551369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460083-BBC2-4D63-87DD-B5D312D1248C}" type="slidenum">
              <a:rPr lang="en-US" smtClean="0"/>
              <a:pPr/>
              <a:t>‹#›</a:t>
            </a:fld>
            <a:endParaRPr lang="en-US"/>
          </a:p>
        </p:txBody>
      </p:sp>
    </p:spTree>
    <p:extLst>
      <p:ext uri="{BB962C8B-B14F-4D97-AF65-F5344CB8AC3E}">
        <p14:creationId xmlns:p14="http://schemas.microsoft.com/office/powerpoint/2010/main" xmlns="" val="10023653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8C6EF-421B-49BC-AF00-CA8F099ACC15}" type="datetime1">
              <a:rPr lang="en-US" smtClean="0"/>
              <a:pPr/>
              <a:t>3/27/2020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2FF668-40F9-4E57-B22F-A023215E4323}" type="slidenum">
              <a:rPr lang="en-US" smtClean="0"/>
              <a:pPr/>
              <a:t>‹#›</a:t>
            </a:fld>
            <a:endParaRPr lang="en-US"/>
          </a:p>
        </p:txBody>
      </p:sp>
    </p:spTree>
    <p:extLst>
      <p:ext uri="{BB962C8B-B14F-4D97-AF65-F5344CB8AC3E}">
        <p14:creationId xmlns:p14="http://schemas.microsoft.com/office/powerpoint/2010/main" xmlns="" val="221544561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B500D6-BE3A-40CE-AC24-0BCEAC499D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3F8579D-4222-4B5E-93D3-8FF8454DCA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1DAA0AFF-F0C8-4204-AD90-FBE06309E8D3}"/>
              </a:ext>
            </a:extLst>
          </p:cNvPr>
          <p:cNvSpPr>
            <a:spLocks noGrp="1"/>
          </p:cNvSpPr>
          <p:nvPr>
            <p:ph type="dt" sz="half" idx="10"/>
          </p:nvPr>
        </p:nvSpPr>
        <p:spPr/>
        <p:txBody>
          <a:bodyPr/>
          <a:lstStyle/>
          <a:p>
            <a:fld id="{0284587D-45FD-47E4-9BA5-FBF2593E9080}" type="datetime1">
              <a:rPr lang="en-US" smtClean="0"/>
              <a:pPr/>
              <a:t>3/27/2020</a:t>
            </a:fld>
            <a:endParaRPr lang="en-US"/>
          </a:p>
        </p:txBody>
      </p:sp>
      <p:sp>
        <p:nvSpPr>
          <p:cNvPr id="5" name="Footer Placeholder 4">
            <a:extLst>
              <a:ext uri="{FF2B5EF4-FFF2-40B4-BE49-F238E27FC236}">
                <a16:creationId xmlns:a16="http://schemas.microsoft.com/office/drawing/2014/main" xmlns="" id="{A4D98976-F1F3-4576-B9FC-6A2A625ECB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B9E49F8-8E06-40A8-AA9E-13CADBCDD7A1}"/>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1310978585"/>
      </p:ext>
    </p:extLst>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4FBC9C-5469-4F87-9DD2-4E2C8F5B5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D436BDE-0895-41F4-AFC8-722B05F32E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4AF7862-41C8-4D72-B98E-B506A5D71207}"/>
              </a:ext>
            </a:extLst>
          </p:cNvPr>
          <p:cNvSpPr>
            <a:spLocks noGrp="1"/>
          </p:cNvSpPr>
          <p:nvPr>
            <p:ph type="dt" sz="half" idx="10"/>
          </p:nvPr>
        </p:nvSpPr>
        <p:spPr/>
        <p:txBody>
          <a:bodyPr/>
          <a:lstStyle/>
          <a:p>
            <a:fld id="{367AD4E1-673C-44AC-8E36-64C08479F02F}" type="datetime1">
              <a:rPr lang="en-US" smtClean="0"/>
              <a:pPr/>
              <a:t>3/27/2020</a:t>
            </a:fld>
            <a:endParaRPr lang="en-US"/>
          </a:p>
        </p:txBody>
      </p:sp>
      <p:sp>
        <p:nvSpPr>
          <p:cNvPr id="5" name="Footer Placeholder 4">
            <a:extLst>
              <a:ext uri="{FF2B5EF4-FFF2-40B4-BE49-F238E27FC236}">
                <a16:creationId xmlns:a16="http://schemas.microsoft.com/office/drawing/2014/main" xmlns="" id="{39C29846-5DD9-4115-9111-9EE42CBB46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D8F0FE6-00F0-4CF3-8CA7-DFBC8FA02E30}"/>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4095033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3E2C3EF-854D-44BB-AB00-DF3160FC51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8F3D42FF-1920-4572-A316-F6F82D5EF6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701BBDA-BE66-4799-A892-5160645EF88F}"/>
              </a:ext>
            </a:extLst>
          </p:cNvPr>
          <p:cNvSpPr>
            <a:spLocks noGrp="1"/>
          </p:cNvSpPr>
          <p:nvPr>
            <p:ph type="dt" sz="half" idx="10"/>
          </p:nvPr>
        </p:nvSpPr>
        <p:spPr/>
        <p:txBody>
          <a:bodyPr/>
          <a:lstStyle/>
          <a:p>
            <a:fld id="{5D3B445C-5BCA-449B-9850-DB9096EE7B9D}" type="datetime1">
              <a:rPr lang="en-US" smtClean="0"/>
              <a:pPr/>
              <a:t>3/27/2020</a:t>
            </a:fld>
            <a:endParaRPr lang="en-US"/>
          </a:p>
        </p:txBody>
      </p:sp>
      <p:sp>
        <p:nvSpPr>
          <p:cNvPr id="5" name="Footer Placeholder 4">
            <a:extLst>
              <a:ext uri="{FF2B5EF4-FFF2-40B4-BE49-F238E27FC236}">
                <a16:creationId xmlns:a16="http://schemas.microsoft.com/office/drawing/2014/main" xmlns="" id="{00853BC8-A438-498C-A401-1288001BC7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395B1DE-4427-4B9F-8D54-16DDE441EFF7}"/>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748438898"/>
      </p:ext>
    </p:extLst>
  </p:cSld>
  <p:clrMapOvr>
    <a:masterClrMapping/>
  </p:clrMapOvr>
  <p:extLst>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72D7BF-3077-42DE-902E-5857BBD176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AE7FCD7-759D-45A0-B363-6B905F049B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C958CDB-A11A-48A3-9289-E1A22E0927AF}"/>
              </a:ext>
            </a:extLst>
          </p:cNvPr>
          <p:cNvSpPr>
            <a:spLocks noGrp="1"/>
          </p:cNvSpPr>
          <p:nvPr>
            <p:ph type="dt" sz="half" idx="10"/>
          </p:nvPr>
        </p:nvSpPr>
        <p:spPr/>
        <p:txBody>
          <a:bodyPr/>
          <a:lstStyle/>
          <a:p>
            <a:fld id="{C5085B7F-AD05-4011-9254-6B2315573299}" type="datetime1">
              <a:rPr lang="en-US" smtClean="0"/>
              <a:pPr/>
              <a:t>3/27/2020</a:t>
            </a:fld>
            <a:endParaRPr lang="en-US"/>
          </a:p>
        </p:txBody>
      </p:sp>
      <p:sp>
        <p:nvSpPr>
          <p:cNvPr id="5" name="Footer Placeholder 4">
            <a:extLst>
              <a:ext uri="{FF2B5EF4-FFF2-40B4-BE49-F238E27FC236}">
                <a16:creationId xmlns:a16="http://schemas.microsoft.com/office/drawing/2014/main" xmlns="" id="{10FBD50B-8811-432A-9E41-71D5464D21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FDEB413-C697-4F17-8730-569710EA6C5C}"/>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3363894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053932-0D2E-4C86-AC89-3FD10D683F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473FA45A-E03B-4495-B3F7-E548CFA878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80DCC5CB-0B86-4B39-A131-25AB6CF7A3DE}"/>
              </a:ext>
            </a:extLst>
          </p:cNvPr>
          <p:cNvSpPr>
            <a:spLocks noGrp="1"/>
          </p:cNvSpPr>
          <p:nvPr>
            <p:ph type="dt" sz="half" idx="10"/>
          </p:nvPr>
        </p:nvSpPr>
        <p:spPr/>
        <p:txBody>
          <a:bodyPr/>
          <a:lstStyle/>
          <a:p>
            <a:fld id="{1F184B4F-C269-43BA-9166-7A85E6BEA731}" type="datetime1">
              <a:rPr lang="en-US" smtClean="0"/>
              <a:pPr/>
              <a:t>3/27/2020</a:t>
            </a:fld>
            <a:endParaRPr lang="en-US"/>
          </a:p>
        </p:txBody>
      </p:sp>
      <p:sp>
        <p:nvSpPr>
          <p:cNvPr id="5" name="Footer Placeholder 4">
            <a:extLst>
              <a:ext uri="{FF2B5EF4-FFF2-40B4-BE49-F238E27FC236}">
                <a16:creationId xmlns:a16="http://schemas.microsoft.com/office/drawing/2014/main" xmlns="" id="{04675EDB-683D-4D5C-A1ED-F881D6068E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2AD42C5-9D8C-4378-B727-407DBEF0A443}"/>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1090061890"/>
      </p:ext>
    </p:extLst>
  </p:cSld>
  <p:clrMapOvr>
    <a:masterClrMapping/>
  </p:clrMapOvr>
  <p:extLst>
    <p:ext uri="{DCECCB84-F9BA-43D5-87BE-67443E8EF086}">
      <p15:sldGuideLst xmlns:p15="http://schemas.microsoft.com/office/powerpoint/2012/main" xmlns=""/>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1D45A-6585-4880-AFC7-684A5F4FA7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3CBA7F9-C379-4CA2-BF7F-B255B5A72D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64FBD1A-FFD2-4764-912A-3201AAC54A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E5CCC16-DD5C-4283-B99A-895766581ECF}"/>
              </a:ext>
            </a:extLst>
          </p:cNvPr>
          <p:cNvSpPr>
            <a:spLocks noGrp="1"/>
          </p:cNvSpPr>
          <p:nvPr>
            <p:ph type="dt" sz="half" idx="10"/>
          </p:nvPr>
        </p:nvSpPr>
        <p:spPr/>
        <p:txBody>
          <a:bodyPr/>
          <a:lstStyle/>
          <a:p>
            <a:fld id="{6E3A7F93-A8DD-4504-99BD-916A9AC86AF6}" type="datetime1">
              <a:rPr lang="en-US" smtClean="0"/>
              <a:pPr/>
              <a:t>3/27/2020</a:t>
            </a:fld>
            <a:endParaRPr lang="en-US"/>
          </a:p>
        </p:txBody>
      </p:sp>
      <p:sp>
        <p:nvSpPr>
          <p:cNvPr id="6" name="Footer Placeholder 5">
            <a:extLst>
              <a:ext uri="{FF2B5EF4-FFF2-40B4-BE49-F238E27FC236}">
                <a16:creationId xmlns:a16="http://schemas.microsoft.com/office/drawing/2014/main" xmlns="" id="{6C4E2AB0-B164-4D00-A916-568200D28F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84CC76F-8FCB-4B6D-BE22-64C006E62EFA}"/>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4162344551"/>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6B6330-BA38-4808-869C-FEA54A5D59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243E486-D090-46D3-89DE-F4E16C5C5C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E8CDF25-CCF3-4E7D-AFF0-54A76C76C4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290F348-E5E1-4577-8817-F195D0221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14AA23A-202B-46F8-B7CD-92FBE4DE5B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7530254B-B24B-4F8A-A8A5-214E00575691}"/>
              </a:ext>
            </a:extLst>
          </p:cNvPr>
          <p:cNvSpPr>
            <a:spLocks noGrp="1"/>
          </p:cNvSpPr>
          <p:nvPr>
            <p:ph type="dt" sz="half" idx="10"/>
          </p:nvPr>
        </p:nvSpPr>
        <p:spPr/>
        <p:txBody>
          <a:bodyPr/>
          <a:lstStyle/>
          <a:p>
            <a:fld id="{889B0E4E-1988-4C98-B442-8EF384C9D1CF}" type="datetime1">
              <a:rPr lang="en-US" smtClean="0"/>
              <a:pPr/>
              <a:t>3/27/2020</a:t>
            </a:fld>
            <a:endParaRPr lang="en-US"/>
          </a:p>
        </p:txBody>
      </p:sp>
      <p:sp>
        <p:nvSpPr>
          <p:cNvPr id="8" name="Footer Placeholder 7">
            <a:extLst>
              <a:ext uri="{FF2B5EF4-FFF2-40B4-BE49-F238E27FC236}">
                <a16:creationId xmlns:a16="http://schemas.microsoft.com/office/drawing/2014/main" xmlns="" id="{799A99E3-B0FA-4A86-BC5C-86101E8BA3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31E8B10-031A-48BB-AE7E-F1FA4E9DAE98}"/>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4038686785"/>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421CBE-3967-4FEA-B6E0-EEA3B7C999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B3AD89FC-CCC7-47F9-B787-3A2B9DCDBF09}"/>
              </a:ext>
            </a:extLst>
          </p:cNvPr>
          <p:cNvSpPr>
            <a:spLocks noGrp="1"/>
          </p:cNvSpPr>
          <p:nvPr>
            <p:ph type="dt" sz="half" idx="10"/>
          </p:nvPr>
        </p:nvSpPr>
        <p:spPr/>
        <p:txBody>
          <a:bodyPr/>
          <a:lstStyle/>
          <a:p>
            <a:fld id="{64076A42-0C99-4921-8F51-C9FE88370859}" type="datetime1">
              <a:rPr lang="en-US" smtClean="0"/>
              <a:pPr/>
              <a:t>3/27/2020</a:t>
            </a:fld>
            <a:endParaRPr lang="en-US"/>
          </a:p>
        </p:txBody>
      </p:sp>
      <p:sp>
        <p:nvSpPr>
          <p:cNvPr id="4" name="Footer Placeholder 3">
            <a:extLst>
              <a:ext uri="{FF2B5EF4-FFF2-40B4-BE49-F238E27FC236}">
                <a16:creationId xmlns:a16="http://schemas.microsoft.com/office/drawing/2014/main" xmlns="" id="{25A402F9-9F14-492D-8B96-8753F578BD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4740FEA-C27C-4CA9-9DF7-DC10FCABDFD5}"/>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367073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9E16C29-F90F-48BC-BE77-08D38BB5D29F}"/>
              </a:ext>
            </a:extLst>
          </p:cNvPr>
          <p:cNvSpPr>
            <a:spLocks noGrp="1"/>
          </p:cNvSpPr>
          <p:nvPr>
            <p:ph type="dt" sz="half" idx="10"/>
          </p:nvPr>
        </p:nvSpPr>
        <p:spPr/>
        <p:txBody>
          <a:bodyPr/>
          <a:lstStyle/>
          <a:p>
            <a:fld id="{0FDC4DC2-C59D-4F43-96D3-9D2BC5993DDB}" type="datetime1">
              <a:rPr lang="en-US" smtClean="0"/>
              <a:pPr/>
              <a:t>3/27/2020</a:t>
            </a:fld>
            <a:endParaRPr lang="en-US"/>
          </a:p>
        </p:txBody>
      </p:sp>
      <p:sp>
        <p:nvSpPr>
          <p:cNvPr id="3" name="Footer Placeholder 2">
            <a:extLst>
              <a:ext uri="{FF2B5EF4-FFF2-40B4-BE49-F238E27FC236}">
                <a16:creationId xmlns:a16="http://schemas.microsoft.com/office/drawing/2014/main" xmlns="" id="{B7A59AE4-551F-43DD-B952-2BF0D24C97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82DD157-2201-455E-A5C7-3E313BA9DFCC}"/>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382261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0A5A4E-4743-41A0-A420-E8E90A44BB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22463388-BC59-4E35-B174-5407D44E4A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3DD8E0F5-13D5-4C3E-B52F-D75D71628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B8FA3FD-5EA3-4B27-9169-7566F8C4C61F}"/>
              </a:ext>
            </a:extLst>
          </p:cNvPr>
          <p:cNvSpPr>
            <a:spLocks noGrp="1"/>
          </p:cNvSpPr>
          <p:nvPr>
            <p:ph type="dt" sz="half" idx="10"/>
          </p:nvPr>
        </p:nvSpPr>
        <p:spPr/>
        <p:txBody>
          <a:bodyPr/>
          <a:lstStyle/>
          <a:p>
            <a:fld id="{051F8C97-2C8F-4628-9972-819EF51C9F1F}" type="datetime1">
              <a:rPr lang="en-US" smtClean="0"/>
              <a:pPr/>
              <a:t>3/27/2020</a:t>
            </a:fld>
            <a:endParaRPr lang="en-US"/>
          </a:p>
        </p:txBody>
      </p:sp>
      <p:sp>
        <p:nvSpPr>
          <p:cNvPr id="6" name="Footer Placeholder 5">
            <a:extLst>
              <a:ext uri="{FF2B5EF4-FFF2-40B4-BE49-F238E27FC236}">
                <a16:creationId xmlns:a16="http://schemas.microsoft.com/office/drawing/2014/main" xmlns="" id="{A71F5C61-6C8B-4750-8752-A7B1BAE7A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544EDA8-EA3B-402F-847B-502BCD8CBEF2}"/>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3237581939"/>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67DAC4-BAF6-4B49-BD56-6E455DFC5F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2B660BF6-680A-43F7-803E-C4672DD92F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1AC72D89-C62D-4A07-97A1-D4D6A0765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DA8F889-C25C-4191-90E9-E9C9A24AD045}"/>
              </a:ext>
            </a:extLst>
          </p:cNvPr>
          <p:cNvSpPr>
            <a:spLocks noGrp="1"/>
          </p:cNvSpPr>
          <p:nvPr>
            <p:ph type="dt" sz="half" idx="10"/>
          </p:nvPr>
        </p:nvSpPr>
        <p:spPr/>
        <p:txBody>
          <a:bodyPr/>
          <a:lstStyle/>
          <a:p>
            <a:fld id="{A7706EF7-F0EE-4572-B359-A06C9D6E7592}" type="datetime1">
              <a:rPr lang="en-US" smtClean="0"/>
              <a:pPr/>
              <a:t>3/27/2020</a:t>
            </a:fld>
            <a:endParaRPr lang="en-US"/>
          </a:p>
        </p:txBody>
      </p:sp>
      <p:sp>
        <p:nvSpPr>
          <p:cNvPr id="6" name="Footer Placeholder 5">
            <a:extLst>
              <a:ext uri="{FF2B5EF4-FFF2-40B4-BE49-F238E27FC236}">
                <a16:creationId xmlns:a16="http://schemas.microsoft.com/office/drawing/2014/main" xmlns="" id="{83C5C953-4639-4178-83A2-B3C3A8699A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71B3A80-B02D-4ED8-B620-8BF81DF87205}"/>
              </a:ext>
            </a:extLst>
          </p:cNvPr>
          <p:cNvSpPr>
            <a:spLocks noGrp="1"/>
          </p:cNvSpPr>
          <p:nvPr>
            <p:ph type="sldNum" sz="quarter" idx="12"/>
          </p:nvPr>
        </p:nvSpPr>
        <p:spPr/>
        <p:txBody>
          <a:body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397026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800C5AF-F498-4885-AEE0-AECC0A812D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E426CEB-6700-44F9-A063-25710A9CFE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1E0E81A-CAED-4654-9314-488554F534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8C626-AA4B-445E-B68C-C382FE1190C3}" type="datetime1">
              <a:rPr lang="en-US" smtClean="0"/>
              <a:pPr/>
              <a:t>3/27/2020</a:t>
            </a:fld>
            <a:endParaRPr lang="en-US"/>
          </a:p>
        </p:txBody>
      </p:sp>
      <p:sp>
        <p:nvSpPr>
          <p:cNvPr id="5" name="Footer Placeholder 4">
            <a:extLst>
              <a:ext uri="{FF2B5EF4-FFF2-40B4-BE49-F238E27FC236}">
                <a16:creationId xmlns:a16="http://schemas.microsoft.com/office/drawing/2014/main" xmlns="" id="{EA767180-057A-4260-8205-AD225286C4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53AF7FA5-E3F8-4173-96CC-DDC8FCB86E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11BBF-65E7-4229-99C2-C400F7286FD3}" type="slidenum">
              <a:rPr lang="en-US" smtClean="0"/>
              <a:pPr/>
              <a:t>‹#›</a:t>
            </a:fld>
            <a:endParaRPr lang="en-US"/>
          </a:p>
        </p:txBody>
      </p:sp>
    </p:spTree>
    <p:extLst>
      <p:ext uri="{BB962C8B-B14F-4D97-AF65-F5344CB8AC3E}">
        <p14:creationId xmlns:p14="http://schemas.microsoft.com/office/powerpoint/2010/main" xmlns="" val="41052212"/>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xmlns="" id="{032B14D4-57F3-4E4A-8D61-847DD41EA31C}"/>
              </a:ext>
            </a:extLst>
          </p:cNvPr>
          <p:cNvSpPr>
            <a:spLocks noGrp="1"/>
          </p:cNvSpPr>
          <p:nvPr>
            <p:ph type="sldNum" sz="quarter" idx="12"/>
          </p:nvPr>
        </p:nvSpPr>
        <p:spPr/>
        <p:txBody>
          <a:bodyPr/>
          <a:lstStyle/>
          <a:p>
            <a:fld id="{5A811BBF-65E7-4229-99C2-C400F7286FD3}" type="slidenum">
              <a:rPr lang="en-US" smtClean="0"/>
              <a:pPr/>
              <a:t>1</a:t>
            </a:fld>
            <a:endParaRPr lang="en-US"/>
          </a:p>
        </p:txBody>
      </p:sp>
      <p:sp>
        <p:nvSpPr>
          <p:cNvPr id="5" name="Title 1">
            <a:extLst>
              <a:ext uri="{FF2B5EF4-FFF2-40B4-BE49-F238E27FC236}">
                <a16:creationId xmlns:a16="http://schemas.microsoft.com/office/drawing/2014/main" xmlns="" id="{23233882-7191-43CB-B675-4A99DADAD86A}"/>
              </a:ext>
            </a:extLst>
          </p:cNvPr>
          <p:cNvSpPr txBox="1">
            <a:spLocks/>
          </p:cNvSpPr>
          <p:nvPr/>
        </p:nvSpPr>
        <p:spPr>
          <a:xfrm>
            <a:off x="-788811" y="754805"/>
            <a:ext cx="13424452" cy="203686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a:t>
            </a:r>
            <a:r>
              <a:rPr lang="en-US" sz="2100" b="1" dirty="0" smtClean="0">
                <a:solidFill>
                  <a:schemeClr val="accent2"/>
                </a:solidFill>
                <a:latin typeface="Times New Roman" pitchFamily="18" charset="0"/>
                <a:cs typeface="Times New Roman" pitchFamily="18" charset="0"/>
              </a:rPr>
              <a:t>Subject </a:t>
            </a:r>
            <a:r>
              <a:rPr lang="en-US" sz="2100" b="1" dirty="0">
                <a:solidFill>
                  <a:schemeClr val="accent2"/>
                </a:solidFill>
                <a:latin typeface="Times New Roman" pitchFamily="18" charset="0"/>
                <a:cs typeface="Times New Roman" pitchFamily="18" charset="0"/>
              </a:rPr>
              <a:t>Name: </a:t>
            </a:r>
            <a:r>
              <a:rPr lang="en-US" sz="2100" b="1" dirty="0">
                <a:solidFill>
                  <a:schemeClr val="accent1"/>
                </a:solidFill>
                <a:latin typeface="Times New Roman" pitchFamily="18" charset="0"/>
                <a:cs typeface="Times New Roman" pitchFamily="18" charset="0"/>
              </a:rPr>
              <a:t>wireless network                </a:t>
            </a:r>
          </a:p>
          <a:p>
            <a:r>
              <a:rPr lang="en-US" sz="2100" b="1" dirty="0">
                <a:solidFill>
                  <a:schemeClr val="accent2"/>
                </a:solidFill>
                <a:latin typeface="Times New Roman" pitchFamily="18" charset="0"/>
                <a:cs typeface="Times New Roman" pitchFamily="18" charset="0"/>
              </a:rPr>
              <a:t>                    Presentation  Title:</a:t>
            </a:r>
            <a:r>
              <a:rPr lang="en-US" sz="2100" dirty="0">
                <a:solidFill>
                  <a:srgbClr val="0070C0"/>
                </a:solidFill>
                <a:latin typeface="Times New Roman" pitchFamily="18" charset="0"/>
                <a:cs typeface="Times New Roman" pitchFamily="18" charset="0"/>
              </a:rPr>
              <a:t> </a:t>
            </a:r>
            <a:r>
              <a:rPr lang="en-US" sz="2100" b="1" dirty="0">
                <a:solidFill>
                  <a:srgbClr val="0070C0"/>
                </a:solidFill>
                <a:latin typeface="Times New Roman" pitchFamily="18" charset="0"/>
                <a:cs typeface="Times New Roman" pitchFamily="18" charset="0"/>
              </a:rPr>
              <a:t>GSM TECHNOLOGIES-ARCHITECTURE</a:t>
            </a:r>
            <a:endParaRPr lang="en-US" sz="2100" b="1" dirty="0">
              <a:solidFill>
                <a:schemeClr val="bg2">
                  <a:lumMod val="50000"/>
                </a:schemeClr>
              </a:solidFill>
              <a:latin typeface="Times New Roman" pitchFamily="18" charset="0"/>
              <a:cs typeface="Times New Roman" pitchFamily="18" charset="0"/>
            </a:endParaRPr>
          </a:p>
        </p:txBody>
      </p:sp>
      <p:sp>
        <p:nvSpPr>
          <p:cNvPr id="6" name="Subtitle 2">
            <a:extLst>
              <a:ext uri="{FF2B5EF4-FFF2-40B4-BE49-F238E27FC236}">
                <a16:creationId xmlns:a16="http://schemas.microsoft.com/office/drawing/2014/main" xmlns="" id="{4FB0EF8C-37C2-4757-B58B-C086E05217E6}"/>
              </a:ext>
            </a:extLst>
          </p:cNvPr>
          <p:cNvSpPr txBox="1">
            <a:spLocks/>
          </p:cNvSpPr>
          <p:nvPr/>
        </p:nvSpPr>
        <p:spPr>
          <a:xfrm>
            <a:off x="695824" y="2421044"/>
            <a:ext cx="10124575" cy="3827356"/>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sz="2000" b="1" dirty="0">
                <a:solidFill>
                  <a:schemeClr val="accent2"/>
                </a:solidFill>
                <a:latin typeface="Palatino Linotype" pitchFamily="18" charset="0"/>
              </a:rPr>
              <a:t>      Team Members:</a:t>
            </a:r>
          </a:p>
          <a:p>
            <a:pPr marL="0" indent="0">
              <a:buNone/>
            </a:pPr>
            <a:r>
              <a:rPr lang="en-US" sz="2000" b="1" dirty="0">
                <a:latin typeface="Palatino Linotype" pitchFamily="18" charset="0"/>
              </a:rPr>
              <a:t>       </a:t>
            </a:r>
            <a:r>
              <a:rPr lang="en-US" sz="2000" b="1" dirty="0" smtClean="0">
                <a:latin typeface="Palatino Linotype" pitchFamily="18" charset="0"/>
              </a:rPr>
              <a:t>	  </a:t>
            </a:r>
            <a:r>
              <a:rPr lang="en-US" sz="2000" b="1" dirty="0">
                <a:latin typeface="Palatino Linotype" pitchFamily="18" charset="0"/>
              </a:rPr>
              <a:t>Students Name	 		  	Reg.No:</a:t>
            </a:r>
          </a:p>
          <a:p>
            <a:pPr marL="0" indent="0">
              <a:buNone/>
            </a:pPr>
            <a:r>
              <a:rPr lang="en-IN" sz="2000" b="1" dirty="0" smtClean="0"/>
              <a:t>		1.AKASH.B                                                                   </a:t>
            </a:r>
            <a:r>
              <a:rPr lang="en-IN" sz="2000" b="1" dirty="0"/>
              <a:t>210617106005</a:t>
            </a:r>
          </a:p>
          <a:p>
            <a:pPr marL="0" indent="0">
              <a:buNone/>
            </a:pPr>
            <a:r>
              <a:rPr lang="en-IN" sz="2000" b="1" dirty="0" smtClean="0"/>
              <a:t>		2.AKASH.U                                                                  </a:t>
            </a:r>
            <a:r>
              <a:rPr lang="en-IN" sz="2000" b="1" dirty="0"/>
              <a:t>210617106006</a:t>
            </a:r>
          </a:p>
          <a:p>
            <a:pPr marL="0" indent="0">
              <a:buNone/>
            </a:pPr>
            <a:r>
              <a:rPr lang="en-IN" sz="2000" b="1" dirty="0" smtClean="0"/>
              <a:t>		3</a:t>
            </a:r>
            <a:r>
              <a:rPr lang="en-IN" sz="2000" b="1" dirty="0"/>
              <a:t>. AMARAN.E                                                             210617106008</a:t>
            </a:r>
          </a:p>
          <a:p>
            <a:pPr marL="0" indent="0">
              <a:buNone/>
            </a:pPr>
            <a:r>
              <a:rPr lang="en-IN" sz="2000" b="1" dirty="0" smtClean="0"/>
              <a:t>		4</a:t>
            </a:r>
            <a:r>
              <a:rPr lang="en-IN" sz="2000" b="1" dirty="0"/>
              <a:t>. VIJAYANAND.R                                                      210617106089</a:t>
            </a:r>
          </a:p>
          <a:p>
            <a:pPr marL="0" indent="0">
              <a:buNone/>
            </a:pPr>
            <a:r>
              <a:rPr lang="en-IN" sz="2000" b="1" dirty="0" smtClean="0"/>
              <a:t>		5</a:t>
            </a:r>
            <a:r>
              <a:rPr lang="en-IN" sz="2000" b="1" dirty="0"/>
              <a:t>. AISHWARYA.V                                                       210617106002</a:t>
            </a:r>
          </a:p>
          <a:p>
            <a:pPr marL="0" indent="0">
              <a:buNone/>
            </a:pPr>
            <a:r>
              <a:rPr lang="en-IN" sz="2000" b="1" dirty="0" smtClean="0"/>
              <a:t>		6</a:t>
            </a:r>
            <a:r>
              <a:rPr lang="en-IN" sz="2000" b="1" dirty="0"/>
              <a:t>. BHAVANISHRUTHI.S                                            210617106019</a:t>
            </a:r>
          </a:p>
          <a:p>
            <a:pPr marL="0" indent="0">
              <a:buNone/>
            </a:pPr>
            <a:r>
              <a:rPr lang="en-IN" sz="2000" b="1" dirty="0" smtClean="0"/>
              <a:t>		7.DINU.J                                                                      </a:t>
            </a:r>
            <a:r>
              <a:rPr lang="en-IN" sz="2000" b="1" dirty="0"/>
              <a:t>210617106025</a:t>
            </a:r>
          </a:p>
          <a:p>
            <a:pPr marL="0" indent="0">
              <a:buNone/>
            </a:pPr>
            <a:endParaRPr lang="en-US" sz="2000" b="1" dirty="0">
              <a:latin typeface="Palatino Linotype" pitchFamily="18" charset="0"/>
            </a:endParaRPr>
          </a:p>
          <a:p>
            <a:pPr marL="0" indent="0">
              <a:buNone/>
            </a:pPr>
            <a:r>
              <a:rPr lang="en-US" sz="2000" b="1" dirty="0">
                <a:latin typeface="Palatino Linotype" pitchFamily="18" charset="0"/>
              </a:rPr>
              <a:t>	</a:t>
            </a:r>
          </a:p>
          <a:p>
            <a:pPr marL="0" indent="0">
              <a:buNone/>
            </a:pPr>
            <a:r>
              <a:rPr lang="en-US" sz="2000" b="1" dirty="0">
                <a:latin typeface="Palatino Linotype" pitchFamily="18" charset="0"/>
              </a:rPr>
              <a:t>	</a:t>
            </a:r>
          </a:p>
          <a:p>
            <a:pPr marL="0" indent="0">
              <a:buNone/>
            </a:pPr>
            <a:r>
              <a:rPr lang="en-US" sz="2000" b="1" dirty="0">
                <a:latin typeface="Palatino Linotype" pitchFamily="18" charset="0"/>
              </a:rPr>
              <a:t>             </a:t>
            </a:r>
          </a:p>
          <a:p>
            <a:pPr marL="0" indent="0">
              <a:buNone/>
            </a:pPr>
            <a:endParaRPr lang="en-US" sz="2000" dirty="0">
              <a:latin typeface="Palatino Linotype" pitchFamily="18" charset="0"/>
            </a:endParaRPr>
          </a:p>
        </p:txBody>
      </p:sp>
      <p:sp>
        <p:nvSpPr>
          <p:cNvPr id="7" name="TextBox 6">
            <a:extLst>
              <a:ext uri="{FF2B5EF4-FFF2-40B4-BE49-F238E27FC236}">
                <a16:creationId xmlns:a16="http://schemas.microsoft.com/office/drawing/2014/main" xmlns="" id="{C1B87CB2-C74E-47DB-91AB-FD41364A2B3F}"/>
              </a:ext>
            </a:extLst>
          </p:cNvPr>
          <p:cNvSpPr txBox="1"/>
          <p:nvPr/>
        </p:nvSpPr>
        <p:spPr>
          <a:xfrm>
            <a:off x="1623271" y="378491"/>
            <a:ext cx="9144000" cy="1261884"/>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400" b="1" dirty="0">
                <a:solidFill>
                  <a:srgbClr val="0070C0"/>
                </a:solidFill>
                <a:latin typeface="Palatino Linotype" pitchFamily="18" charset="0"/>
                <a:cs typeface="Times New Roman" panose="02020603050405020304" pitchFamily="18" charset="0"/>
              </a:rPr>
              <a:t>Department of Electronics and Communication Engineering</a:t>
            </a:r>
          </a:p>
        </p:txBody>
      </p:sp>
      <p:pic>
        <p:nvPicPr>
          <p:cNvPr id="8" name="Picture 7" descr="F:\SUBJECTS\JIT_COURSE FILE CONTENTS\JIT_ISO _DNV GL_ISO 9001-2015\ISO_Images_Logo\ISO 9001-2015 (JPG).jpg">
            <a:extLst>
              <a:ext uri="{FF2B5EF4-FFF2-40B4-BE49-F238E27FC236}">
                <a16:creationId xmlns:a16="http://schemas.microsoft.com/office/drawing/2014/main" xmlns="" id="{4D9028C5-1A47-4C34-BECD-0CF78CB8C77C}"/>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310192" y="405133"/>
            <a:ext cx="891329" cy="858732"/>
          </a:xfrm>
          <a:prstGeom prst="rect">
            <a:avLst/>
          </a:prstGeom>
          <a:noFill/>
          <a:ln>
            <a:noFill/>
          </a:ln>
        </p:spPr>
      </p:pic>
      <p:pic>
        <p:nvPicPr>
          <p:cNvPr id="9" name="Picture 8">
            <a:extLst>
              <a:ext uri="{FF2B5EF4-FFF2-40B4-BE49-F238E27FC236}">
                <a16:creationId xmlns:a16="http://schemas.microsoft.com/office/drawing/2014/main" xmlns="" id="{70505875-4619-4F6D-9BC5-3B68D337B1AA}"/>
              </a:ext>
            </a:extLst>
          </p:cNvPr>
          <p:cNvPicPr/>
          <p:nvPr/>
        </p:nvPicPr>
        <p:blipFill>
          <a:blip r:embed="rId3">
            <a:extLst>
              <a:ext uri="{28A0092B-C50C-407E-A947-70E740481C1C}">
                <a14:useLocalDpi xmlns:a14="http://schemas.microsoft.com/office/drawing/2010/main" xmlns="" val="0"/>
              </a:ext>
            </a:extLst>
          </a:blip>
          <a:stretch>
            <a:fillRect/>
          </a:stretch>
        </p:blipFill>
        <p:spPr>
          <a:xfrm>
            <a:off x="901086" y="405133"/>
            <a:ext cx="1119930" cy="906999"/>
          </a:xfrm>
          <a:prstGeom prst="rect">
            <a:avLst/>
          </a:prstGeom>
        </p:spPr>
      </p:pic>
      <p:sp>
        <p:nvSpPr>
          <p:cNvPr id="10" name="Rectangle 9">
            <a:extLst>
              <a:ext uri="{FF2B5EF4-FFF2-40B4-BE49-F238E27FC236}">
                <a16:creationId xmlns:a16="http://schemas.microsoft.com/office/drawing/2014/main" xmlns="" id="{52D8C23A-E77A-4998-9512-EDD3E574186B}"/>
              </a:ext>
            </a:extLst>
          </p:cNvPr>
          <p:cNvSpPr/>
          <p:nvPr/>
        </p:nvSpPr>
        <p:spPr>
          <a:xfrm>
            <a:off x="168812" y="152400"/>
            <a:ext cx="11844997" cy="66422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80309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657779-9A3A-4A7D-B5DA-73A725E9E0DE}"/>
              </a:ext>
            </a:extLst>
          </p:cNvPr>
          <p:cNvSpPr>
            <a:spLocks noGrp="1"/>
          </p:cNvSpPr>
          <p:nvPr>
            <p:ph type="title"/>
          </p:nvPr>
        </p:nvSpPr>
        <p:spPr/>
        <p:txBody>
          <a:bodyPr/>
          <a:lstStyle/>
          <a:p>
            <a:r>
              <a:rPr lang="en-US" dirty="0"/>
              <a:t>Base Station Subsystem(BSS)</a:t>
            </a:r>
          </a:p>
        </p:txBody>
      </p:sp>
      <p:sp>
        <p:nvSpPr>
          <p:cNvPr id="7" name="Content Placeholder 6">
            <a:extLst>
              <a:ext uri="{FF2B5EF4-FFF2-40B4-BE49-F238E27FC236}">
                <a16:creationId xmlns:a16="http://schemas.microsoft.com/office/drawing/2014/main" xmlns="" id="{E1AE6838-6C44-405A-AEA6-9035CAEE11AD}"/>
              </a:ext>
            </a:extLst>
          </p:cNvPr>
          <p:cNvSpPr>
            <a:spLocks noGrp="1"/>
          </p:cNvSpPr>
          <p:nvPr>
            <p:ph idx="1"/>
          </p:nvPr>
        </p:nvSpPr>
        <p:spPr>
          <a:xfrm>
            <a:off x="687705" y="1476462"/>
            <a:ext cx="8825411" cy="4882393"/>
          </a:xfrm>
        </p:spPr>
        <p:txBody>
          <a:bodyPr>
            <a:normAutofit fontScale="92500" lnSpcReduction="10000"/>
          </a:bodyPr>
          <a:lstStyle/>
          <a:p>
            <a:pPr marL="0" indent="0" fontAlgn="base">
              <a:buNone/>
            </a:pPr>
            <a:r>
              <a:rPr lang="en-US" sz="2000" dirty="0"/>
              <a:t>The Base Station Subsystem (BSS) section of the 2G GSM network architecture that is fundamentally associated with communicating with the mobiles on the network.</a:t>
            </a:r>
          </a:p>
          <a:p>
            <a:pPr marL="0" indent="0" fontAlgn="base">
              <a:buNone/>
            </a:pPr>
            <a:r>
              <a:rPr lang="en-US" sz="2000" dirty="0"/>
              <a:t>It consists of two elements:</a:t>
            </a:r>
          </a:p>
          <a:p>
            <a:pPr marL="0" indent="0" fontAlgn="base">
              <a:buNone/>
            </a:pPr>
            <a:r>
              <a:rPr lang="en-US" b="1" dirty="0"/>
              <a:t>Base Transceiver Station (BTS):</a:t>
            </a:r>
            <a:r>
              <a:rPr lang="en-US" dirty="0"/>
              <a:t> </a:t>
            </a:r>
          </a:p>
          <a:p>
            <a:pPr fontAlgn="base"/>
            <a:r>
              <a:rPr lang="en-US" sz="2000" dirty="0"/>
              <a:t>The BTS used in a GSM network comprises the radio transmitter receivers, and their associated antennas that transmit and receive to directly communicate with the mobiles.</a:t>
            </a:r>
          </a:p>
          <a:p>
            <a:pPr fontAlgn="base"/>
            <a:r>
              <a:rPr lang="en-US" sz="2000" dirty="0"/>
              <a:t>The BTS communicates with the mobiles and the interface between the two is known as the Um interface with its associated protocols.</a:t>
            </a:r>
          </a:p>
          <a:p>
            <a:pPr marL="0" indent="0">
              <a:buNone/>
            </a:pPr>
            <a:r>
              <a:rPr lang="en-US" b="1" dirty="0"/>
              <a:t>Base Station Controller (BSC):</a:t>
            </a:r>
            <a:r>
              <a:rPr lang="en-US" dirty="0"/>
              <a:t>   </a:t>
            </a:r>
          </a:p>
          <a:p>
            <a:r>
              <a:rPr lang="en-US" sz="2200" dirty="0"/>
              <a:t>The BSC forms the next stage back into the GSM network. It controls a group of BTSs, and is often co-located with one of the BTSs in its group.</a:t>
            </a:r>
          </a:p>
          <a:p>
            <a:r>
              <a:rPr lang="en-US" sz="2200" dirty="0"/>
              <a:t> It manages the radio resources and controls items such as handover within the group of BTSs, allocates channels and the like. </a:t>
            </a:r>
          </a:p>
          <a:p>
            <a:r>
              <a:rPr lang="en-US" sz="2200" dirty="0"/>
              <a:t>It communicates with the BTSs over what is termed the </a:t>
            </a:r>
            <a:r>
              <a:rPr lang="en-US" sz="2200" dirty="0" err="1"/>
              <a:t>Abis</a:t>
            </a:r>
            <a:r>
              <a:rPr lang="en-US" sz="2200" dirty="0"/>
              <a:t> interface.</a:t>
            </a:r>
          </a:p>
          <a:p>
            <a:pPr marL="0" indent="0">
              <a:buNone/>
            </a:pPr>
            <a:endParaRPr lang="en-US" sz="2000" dirty="0"/>
          </a:p>
          <a:p>
            <a:pPr marL="0" indent="0">
              <a:buNone/>
            </a:pPr>
            <a:endParaRPr lang="en-US" dirty="0"/>
          </a:p>
        </p:txBody>
      </p:sp>
      <p:sp>
        <p:nvSpPr>
          <p:cNvPr id="4" name="Slide Number Placeholder 3">
            <a:extLst>
              <a:ext uri="{FF2B5EF4-FFF2-40B4-BE49-F238E27FC236}">
                <a16:creationId xmlns:a16="http://schemas.microsoft.com/office/drawing/2014/main" xmlns="" id="{1846357C-BC8C-43BF-91CA-AEA92479BB52}"/>
              </a:ext>
            </a:extLst>
          </p:cNvPr>
          <p:cNvSpPr>
            <a:spLocks noGrp="1"/>
          </p:cNvSpPr>
          <p:nvPr>
            <p:ph type="sldNum" sz="quarter" idx="12"/>
          </p:nvPr>
        </p:nvSpPr>
        <p:spPr/>
        <p:txBody>
          <a:bodyPr/>
          <a:lstStyle/>
          <a:p>
            <a:fld id="{5A811BBF-65E7-4229-99C2-C400F7286FD3}" type="slidenum">
              <a:rPr lang="en-US" smtClean="0"/>
              <a:pPr/>
              <a:t>10</a:t>
            </a:fld>
            <a:endParaRPr lang="en-US"/>
          </a:p>
        </p:txBody>
      </p:sp>
      <p:sp>
        <p:nvSpPr>
          <p:cNvPr id="5" name="Rectangle 4">
            <a:extLst>
              <a:ext uri="{FF2B5EF4-FFF2-40B4-BE49-F238E27FC236}">
                <a16:creationId xmlns:a16="http://schemas.microsoft.com/office/drawing/2014/main" xmlns="" id="{DA0D5A24-642E-482A-9249-70109ACC9BDB}"/>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0609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06B733-13C1-4E5D-B996-7C10A6CA1524}"/>
              </a:ext>
            </a:extLst>
          </p:cNvPr>
          <p:cNvSpPr>
            <a:spLocks noGrp="1"/>
          </p:cNvSpPr>
          <p:nvPr>
            <p:ph type="title"/>
          </p:nvPr>
        </p:nvSpPr>
        <p:spPr/>
        <p:txBody>
          <a:bodyPr/>
          <a:lstStyle/>
          <a:p>
            <a:r>
              <a:rPr lang="en-US" dirty="0"/>
              <a:t>Networking Switching Subsystem(NSS)</a:t>
            </a:r>
          </a:p>
        </p:txBody>
      </p:sp>
      <p:sp>
        <p:nvSpPr>
          <p:cNvPr id="3" name="Content Placeholder 2">
            <a:extLst>
              <a:ext uri="{FF2B5EF4-FFF2-40B4-BE49-F238E27FC236}">
                <a16:creationId xmlns:a16="http://schemas.microsoft.com/office/drawing/2014/main" xmlns="" id="{BB001596-35A0-41FE-AD63-D204521C299C}"/>
              </a:ext>
            </a:extLst>
          </p:cNvPr>
          <p:cNvSpPr>
            <a:spLocks noGrp="1"/>
          </p:cNvSpPr>
          <p:nvPr>
            <p:ph idx="1"/>
          </p:nvPr>
        </p:nvSpPr>
        <p:spPr>
          <a:xfrm>
            <a:off x="677334" y="1501629"/>
            <a:ext cx="8596668" cy="4655889"/>
          </a:xfrm>
        </p:spPr>
        <p:txBody>
          <a:bodyPr>
            <a:normAutofit fontScale="70000" lnSpcReduction="20000"/>
          </a:bodyPr>
          <a:lstStyle/>
          <a:p>
            <a:pPr marL="0" indent="0">
              <a:buNone/>
            </a:pPr>
            <a:r>
              <a:rPr lang="en-US" sz="2900" dirty="0"/>
              <a:t>The GSM system architecture contains a variety of different elements, and is often termed the core network. It is essentially a data network with a various entities that provide the main control and interfacing for the whole mobile network. The major elements within the core network include:</a:t>
            </a:r>
          </a:p>
          <a:p>
            <a:pPr marL="0" indent="0">
              <a:buNone/>
            </a:pPr>
            <a:r>
              <a:rPr lang="en-US" sz="3600" b="1" dirty="0"/>
              <a:t>Home Location Registers(HLR)</a:t>
            </a:r>
          </a:p>
          <a:p>
            <a:r>
              <a:rPr lang="en-US" sz="2900" dirty="0"/>
              <a:t>Permanent database about mobile subscribers in a large services </a:t>
            </a:r>
            <a:r>
              <a:rPr lang="en-US" sz="2900" dirty="0" err="1"/>
              <a:t>ares</a:t>
            </a:r>
            <a:r>
              <a:rPr lang="en-US" sz="2900" dirty="0"/>
              <a:t> (generally one per GSM network operator)</a:t>
            </a:r>
          </a:p>
          <a:p>
            <a:r>
              <a:rPr lang="en-US" sz="2900" dirty="0"/>
              <a:t>Database contains </a:t>
            </a:r>
            <a:r>
              <a:rPr lang="en-US" sz="2900" dirty="0" err="1"/>
              <a:t>IMSI,MSISDN,prepaid</a:t>
            </a:r>
            <a:r>
              <a:rPr lang="en-US" sz="2900" dirty="0"/>
              <a:t>/</a:t>
            </a:r>
            <a:r>
              <a:rPr lang="en-US" sz="2900" dirty="0" err="1"/>
              <a:t>postpaid,Rsoaming</a:t>
            </a:r>
            <a:r>
              <a:rPr lang="en-US" sz="2900" dirty="0"/>
              <a:t> </a:t>
            </a:r>
            <a:r>
              <a:rPr lang="en-US" sz="2900" dirty="0" err="1"/>
              <a:t>restrictions,Supplementray</a:t>
            </a:r>
            <a:r>
              <a:rPr lang="en-US" sz="2900" dirty="0"/>
              <a:t> services</a:t>
            </a:r>
          </a:p>
          <a:p>
            <a:pPr marL="0" indent="0">
              <a:buNone/>
            </a:pPr>
            <a:r>
              <a:rPr lang="en-US" sz="3600" b="1" dirty="0"/>
              <a:t>Visitor Locations Registers(VLR)</a:t>
            </a:r>
          </a:p>
          <a:p>
            <a:r>
              <a:rPr lang="en-US" sz="2900" dirty="0"/>
              <a:t>Temporary database which updates whenever new MS enters its area by HLR database</a:t>
            </a:r>
          </a:p>
          <a:p>
            <a:r>
              <a:rPr lang="en-US" sz="2900" dirty="0"/>
              <a:t>Controls those mobiles roaming in its area and it also reduces the number of </a:t>
            </a:r>
            <a:r>
              <a:rPr lang="en-US" sz="2900" dirty="0" err="1"/>
              <a:t>quries</a:t>
            </a:r>
            <a:r>
              <a:rPr lang="en-US" sz="2900" dirty="0"/>
              <a:t> to HLR</a:t>
            </a:r>
          </a:p>
          <a:p>
            <a:r>
              <a:rPr lang="en-US" sz="2900" dirty="0"/>
              <a:t>Database contains </a:t>
            </a:r>
            <a:r>
              <a:rPr lang="en-US" sz="2900" dirty="0" err="1"/>
              <a:t>IMSI,TMSI,MSISDN,MSRN,Locations</a:t>
            </a:r>
            <a:r>
              <a:rPr lang="en-US" sz="2900" dirty="0"/>
              <a:t> </a:t>
            </a:r>
            <a:r>
              <a:rPr lang="en-US" sz="2900" dirty="0" err="1"/>
              <a:t>Area,Authentication</a:t>
            </a:r>
            <a:r>
              <a:rPr lang="en-US" sz="2900" dirty="0"/>
              <a:t> key</a:t>
            </a:r>
          </a:p>
          <a:p>
            <a:endParaRPr lang="en-US" sz="2600" dirty="0"/>
          </a:p>
          <a:p>
            <a:endParaRPr lang="en-US" sz="2000" dirty="0"/>
          </a:p>
          <a:p>
            <a:pPr marL="0" indent="0">
              <a:buNone/>
            </a:pPr>
            <a:endParaRPr lang="en-US" dirty="0"/>
          </a:p>
          <a:p>
            <a:pPr marL="0" indent="0">
              <a:buNone/>
            </a:pPr>
            <a:endParaRPr lang="en-US" dirty="0"/>
          </a:p>
        </p:txBody>
      </p:sp>
      <p:sp>
        <p:nvSpPr>
          <p:cNvPr id="5" name="Slide Number Placeholder 4">
            <a:extLst>
              <a:ext uri="{FF2B5EF4-FFF2-40B4-BE49-F238E27FC236}">
                <a16:creationId xmlns:a16="http://schemas.microsoft.com/office/drawing/2014/main" xmlns="" id="{300163DA-DA34-4C01-9082-92BCFAC80E3D}"/>
              </a:ext>
            </a:extLst>
          </p:cNvPr>
          <p:cNvSpPr>
            <a:spLocks noGrp="1"/>
          </p:cNvSpPr>
          <p:nvPr>
            <p:ph type="sldNum" sz="quarter" idx="12"/>
          </p:nvPr>
        </p:nvSpPr>
        <p:spPr/>
        <p:txBody>
          <a:bodyPr/>
          <a:lstStyle/>
          <a:p>
            <a:fld id="{5A811BBF-65E7-4229-99C2-C400F7286FD3}" type="slidenum">
              <a:rPr lang="en-US" smtClean="0"/>
              <a:pPr/>
              <a:t>11</a:t>
            </a:fld>
            <a:endParaRPr lang="en-US"/>
          </a:p>
        </p:txBody>
      </p:sp>
      <p:sp>
        <p:nvSpPr>
          <p:cNvPr id="6" name="Rectangle 5">
            <a:extLst>
              <a:ext uri="{FF2B5EF4-FFF2-40B4-BE49-F238E27FC236}">
                <a16:creationId xmlns:a16="http://schemas.microsoft.com/office/drawing/2014/main" xmlns="" id="{ED37CC89-76FC-4901-9D3B-F4C33CD7B24E}"/>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855624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928B2EC-BC19-421D-A3AA-5FA91EC751B4}"/>
              </a:ext>
            </a:extLst>
          </p:cNvPr>
          <p:cNvSpPr>
            <a:spLocks noGrp="1"/>
          </p:cNvSpPr>
          <p:nvPr>
            <p:ph idx="1"/>
          </p:nvPr>
        </p:nvSpPr>
        <p:spPr>
          <a:xfrm>
            <a:off x="677334" y="951731"/>
            <a:ext cx="8596668" cy="5089632"/>
          </a:xfrm>
        </p:spPr>
        <p:txBody>
          <a:bodyPr>
            <a:normAutofit/>
          </a:bodyPr>
          <a:lstStyle/>
          <a:p>
            <a:pPr marL="0" indent="0">
              <a:buNone/>
            </a:pPr>
            <a:r>
              <a:rPr lang="en-US" sz="2400" b="1" dirty="0"/>
              <a:t>Authentication Centre(AUC)</a:t>
            </a:r>
          </a:p>
          <a:p>
            <a:pPr marL="0" indent="0">
              <a:buNone/>
            </a:pPr>
            <a:r>
              <a:rPr lang="en-US" sz="2000" dirty="0"/>
              <a:t>The </a:t>
            </a:r>
            <a:r>
              <a:rPr lang="en-US" sz="2000" dirty="0" err="1"/>
              <a:t>AuC</a:t>
            </a:r>
            <a:r>
              <a:rPr lang="en-US" sz="2000" dirty="0"/>
              <a:t> is a protected database that contains the secret key also contained in the user's SIM card.                                                                                                                                                                         It is used for authentication and for ciphering on the radio channel</a:t>
            </a:r>
            <a:r>
              <a:rPr lang="en-US" dirty="0"/>
              <a:t>.</a:t>
            </a:r>
          </a:p>
          <a:p>
            <a:pPr marL="0" indent="0">
              <a:buNone/>
            </a:pPr>
            <a:r>
              <a:rPr lang="en-US" sz="2400" b="1" dirty="0"/>
              <a:t>SMS Gateway(SMS-G)</a:t>
            </a:r>
          </a:p>
          <a:p>
            <a:r>
              <a:rPr lang="en-US" sz="2100" dirty="0"/>
              <a:t>The SMS-G or SMS gateway is the term that is used to collectively describe the two Short Message Services Gateways defined in the GSM standards. </a:t>
            </a:r>
          </a:p>
          <a:p>
            <a:r>
              <a:rPr lang="en-US" sz="2100" dirty="0"/>
              <a:t>The two gateways handle messages directed in different directions. The SMS-GMSC (Short Message Service Gateway Mobile Switching Centre) is for short messages being sent to an ME.</a:t>
            </a:r>
          </a:p>
          <a:p>
            <a:r>
              <a:rPr lang="en-US" sz="2100" dirty="0"/>
              <a:t> The SMS-IWMSC (Short Message Service Inter-Working Mobile Switching Centre) is used for short messages originated with a mobile on that network.</a:t>
            </a:r>
          </a:p>
        </p:txBody>
      </p:sp>
      <p:sp>
        <p:nvSpPr>
          <p:cNvPr id="5" name="Slide Number Placeholder 4">
            <a:extLst>
              <a:ext uri="{FF2B5EF4-FFF2-40B4-BE49-F238E27FC236}">
                <a16:creationId xmlns:a16="http://schemas.microsoft.com/office/drawing/2014/main" xmlns="" id="{F4237416-0548-49FB-868F-72F84931EC4E}"/>
              </a:ext>
            </a:extLst>
          </p:cNvPr>
          <p:cNvSpPr>
            <a:spLocks noGrp="1"/>
          </p:cNvSpPr>
          <p:nvPr>
            <p:ph type="sldNum" sz="quarter" idx="12"/>
          </p:nvPr>
        </p:nvSpPr>
        <p:spPr/>
        <p:txBody>
          <a:bodyPr/>
          <a:lstStyle/>
          <a:p>
            <a:fld id="{5A811BBF-65E7-4229-99C2-C400F7286FD3}" type="slidenum">
              <a:rPr lang="en-US" smtClean="0"/>
              <a:pPr/>
              <a:t>12</a:t>
            </a:fld>
            <a:endParaRPr lang="en-US"/>
          </a:p>
        </p:txBody>
      </p:sp>
      <p:sp>
        <p:nvSpPr>
          <p:cNvPr id="6" name="Rectangle 5">
            <a:extLst>
              <a:ext uri="{FF2B5EF4-FFF2-40B4-BE49-F238E27FC236}">
                <a16:creationId xmlns:a16="http://schemas.microsoft.com/office/drawing/2014/main" xmlns="" id="{C2FDBE0D-AED1-4713-AD24-8BC9DE4F3178}"/>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266829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530B0C-2187-4DAB-9A0B-C5E1B4AC4BF5}"/>
              </a:ext>
            </a:extLst>
          </p:cNvPr>
          <p:cNvSpPr>
            <a:spLocks noGrp="1"/>
          </p:cNvSpPr>
          <p:nvPr>
            <p:ph type="title"/>
          </p:nvPr>
        </p:nvSpPr>
        <p:spPr/>
        <p:txBody>
          <a:bodyPr/>
          <a:lstStyle/>
          <a:p>
            <a:r>
              <a:rPr lang="en-US" dirty="0"/>
              <a:t>Advantages Of GSM</a:t>
            </a:r>
          </a:p>
        </p:txBody>
      </p:sp>
      <p:sp>
        <p:nvSpPr>
          <p:cNvPr id="3" name="Content Placeholder 2">
            <a:extLst>
              <a:ext uri="{FF2B5EF4-FFF2-40B4-BE49-F238E27FC236}">
                <a16:creationId xmlns:a16="http://schemas.microsoft.com/office/drawing/2014/main" xmlns="" id="{AE9A54DB-409A-4F7A-87BC-9993F8AD11B7}"/>
              </a:ext>
            </a:extLst>
          </p:cNvPr>
          <p:cNvSpPr>
            <a:spLocks noGrp="1"/>
          </p:cNvSpPr>
          <p:nvPr>
            <p:ph idx="1"/>
          </p:nvPr>
        </p:nvSpPr>
        <p:spPr>
          <a:xfrm>
            <a:off x="677334" y="1661021"/>
            <a:ext cx="8596668" cy="4380342"/>
          </a:xfrm>
        </p:spPr>
        <p:txBody>
          <a:bodyPr>
            <a:normAutofit fontScale="77500" lnSpcReduction="20000"/>
          </a:bodyPr>
          <a:lstStyle/>
          <a:p>
            <a:pPr>
              <a:buFont typeface="Wingdings" panose="05000000000000000000" pitchFamily="2" charset="2"/>
              <a:buChar char="ü"/>
            </a:pPr>
            <a:r>
              <a:rPr lang="en-US" sz="3000" dirty="0"/>
              <a:t> Communication</a:t>
            </a:r>
          </a:p>
          <a:p>
            <a:pPr marL="0" indent="0">
              <a:buNone/>
            </a:pPr>
            <a:r>
              <a:rPr lang="en-US" dirty="0"/>
              <a:t>          -</a:t>
            </a:r>
            <a:r>
              <a:rPr lang="en-US" sz="2600" dirty="0" err="1"/>
              <a:t>Mobile,Wireless</a:t>
            </a:r>
            <a:r>
              <a:rPr lang="en-US" sz="2600" dirty="0"/>
              <a:t> communication support for voice and data services</a:t>
            </a:r>
          </a:p>
          <a:p>
            <a:pPr>
              <a:buFont typeface="Wingdings" panose="05000000000000000000" pitchFamily="2" charset="2"/>
              <a:buChar char="ü"/>
            </a:pPr>
            <a:r>
              <a:rPr lang="en-US" sz="3000" dirty="0"/>
              <a:t> Total mobility</a:t>
            </a:r>
          </a:p>
          <a:p>
            <a:pPr marL="0" indent="0">
              <a:buNone/>
            </a:pPr>
            <a:r>
              <a:rPr lang="en-US" sz="2000" dirty="0"/>
              <a:t>             </a:t>
            </a:r>
            <a:r>
              <a:rPr lang="en-US" sz="2600" dirty="0"/>
              <a:t>-International </a:t>
            </a:r>
            <a:r>
              <a:rPr lang="en-US" sz="2600" dirty="0" err="1"/>
              <a:t>access,Chip</a:t>
            </a:r>
            <a:r>
              <a:rPr lang="en-US" sz="2600" dirty="0"/>
              <a:t>-card enables use </a:t>
            </a:r>
            <a:r>
              <a:rPr lang="en-US" sz="2600" dirty="0" err="1"/>
              <a:t>os</a:t>
            </a:r>
            <a:r>
              <a:rPr lang="en-US" sz="2600" dirty="0"/>
              <a:t> access point of different providers</a:t>
            </a:r>
          </a:p>
          <a:p>
            <a:pPr>
              <a:buFont typeface="Wingdings" panose="05000000000000000000" pitchFamily="2" charset="2"/>
              <a:buChar char="ü"/>
            </a:pPr>
            <a:r>
              <a:rPr lang="en-US" sz="3200" dirty="0"/>
              <a:t> Worldwide connectivity</a:t>
            </a:r>
          </a:p>
          <a:p>
            <a:pPr marL="0" indent="0">
              <a:buNone/>
            </a:pPr>
            <a:r>
              <a:rPr lang="en-US" sz="2600" dirty="0"/>
              <a:t>             -One number the network handles every location</a:t>
            </a:r>
          </a:p>
          <a:p>
            <a:pPr>
              <a:buFont typeface="Wingdings" panose="05000000000000000000" pitchFamily="2" charset="2"/>
              <a:buChar char="ü"/>
            </a:pPr>
            <a:r>
              <a:rPr lang="en-US" sz="3200" dirty="0"/>
              <a:t> High capacity</a:t>
            </a:r>
          </a:p>
          <a:p>
            <a:pPr marL="0" indent="0">
              <a:buNone/>
            </a:pPr>
            <a:r>
              <a:rPr lang="en-US" sz="2600" dirty="0"/>
              <a:t>             -better frequency </a:t>
            </a:r>
            <a:r>
              <a:rPr lang="en-US" sz="2600" dirty="0" err="1"/>
              <a:t>efficiency,Smaller</a:t>
            </a:r>
            <a:r>
              <a:rPr lang="en-US" sz="2600" dirty="0"/>
              <a:t> </a:t>
            </a:r>
            <a:r>
              <a:rPr lang="en-US" sz="2600" dirty="0" err="1"/>
              <a:t>cells,More</a:t>
            </a:r>
            <a:r>
              <a:rPr lang="en-US" sz="2600" dirty="0"/>
              <a:t> customer per cells.</a:t>
            </a:r>
          </a:p>
          <a:p>
            <a:pPr>
              <a:buFont typeface="Wingdings" panose="05000000000000000000" pitchFamily="2" charset="2"/>
              <a:buChar char="ü"/>
            </a:pPr>
            <a:r>
              <a:rPr lang="en-US" sz="2000" dirty="0"/>
              <a:t> </a:t>
            </a:r>
            <a:r>
              <a:rPr lang="en-US" sz="3200" dirty="0"/>
              <a:t>High transmission quality</a:t>
            </a:r>
          </a:p>
          <a:p>
            <a:pPr marL="0" indent="0">
              <a:buNone/>
            </a:pPr>
            <a:r>
              <a:rPr lang="en-US" sz="2600" dirty="0"/>
              <a:t>             -High audio quality and reliability for </a:t>
            </a:r>
            <a:r>
              <a:rPr lang="en-US" sz="2600" dirty="0" err="1"/>
              <a:t>wireless,Uninterrupted</a:t>
            </a:r>
            <a:r>
              <a:rPr lang="en-US" sz="2600" dirty="0"/>
              <a:t> phone calls at higher speeds(</a:t>
            </a:r>
            <a:r>
              <a:rPr lang="en-US" sz="2600" dirty="0" err="1"/>
              <a:t>e.g.,from</a:t>
            </a:r>
            <a:r>
              <a:rPr lang="en-US" sz="2600" dirty="0"/>
              <a:t> </a:t>
            </a:r>
            <a:r>
              <a:rPr lang="en-US" sz="2600" dirty="0" err="1"/>
              <a:t>cars,trains</a:t>
            </a:r>
            <a:r>
              <a:rPr lang="en-US" sz="2600" dirty="0"/>
              <a:t>)</a:t>
            </a:r>
          </a:p>
          <a:p>
            <a:pPr marL="0" indent="0">
              <a:buNone/>
            </a:pPr>
            <a:endParaRPr lang="en-US" sz="2000" dirty="0"/>
          </a:p>
          <a:p>
            <a:pPr marL="0" indent="0">
              <a:buNone/>
            </a:pPr>
            <a:endParaRPr lang="en-US" dirty="0"/>
          </a:p>
        </p:txBody>
      </p:sp>
      <p:sp>
        <p:nvSpPr>
          <p:cNvPr id="5" name="Slide Number Placeholder 4">
            <a:extLst>
              <a:ext uri="{FF2B5EF4-FFF2-40B4-BE49-F238E27FC236}">
                <a16:creationId xmlns:a16="http://schemas.microsoft.com/office/drawing/2014/main" xmlns="" id="{B13B3E94-A0B6-4201-B29A-6C77509178A2}"/>
              </a:ext>
            </a:extLst>
          </p:cNvPr>
          <p:cNvSpPr>
            <a:spLocks noGrp="1"/>
          </p:cNvSpPr>
          <p:nvPr>
            <p:ph type="sldNum" sz="quarter" idx="12"/>
          </p:nvPr>
        </p:nvSpPr>
        <p:spPr/>
        <p:txBody>
          <a:bodyPr/>
          <a:lstStyle/>
          <a:p>
            <a:fld id="{5A811BBF-65E7-4229-99C2-C400F7286FD3}" type="slidenum">
              <a:rPr lang="en-US" smtClean="0"/>
              <a:pPr/>
              <a:t>13</a:t>
            </a:fld>
            <a:endParaRPr lang="en-US"/>
          </a:p>
        </p:txBody>
      </p:sp>
      <p:sp>
        <p:nvSpPr>
          <p:cNvPr id="6" name="Rectangle 5">
            <a:extLst>
              <a:ext uri="{FF2B5EF4-FFF2-40B4-BE49-F238E27FC236}">
                <a16:creationId xmlns:a16="http://schemas.microsoft.com/office/drawing/2014/main" xmlns="" id="{C43F5325-CD5A-4E2D-89EF-74F003FE032F}"/>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978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CDBA90-2ECB-4E63-8143-EB28B598BCB2}"/>
              </a:ext>
            </a:extLst>
          </p:cNvPr>
          <p:cNvSpPr>
            <a:spLocks noGrp="1"/>
          </p:cNvSpPr>
          <p:nvPr>
            <p:ph type="title"/>
          </p:nvPr>
        </p:nvSpPr>
        <p:spPr/>
        <p:txBody>
          <a:bodyPr/>
          <a:lstStyle/>
          <a:p>
            <a:r>
              <a:rPr lang="en-US" dirty="0"/>
              <a:t>Disadvantages of GSM</a:t>
            </a:r>
            <a:br>
              <a:rPr lang="en-US" dirty="0"/>
            </a:br>
            <a:endParaRPr lang="en-US" dirty="0"/>
          </a:p>
        </p:txBody>
      </p:sp>
      <p:sp>
        <p:nvSpPr>
          <p:cNvPr id="6" name="Content Placeholder 5">
            <a:extLst>
              <a:ext uri="{FF2B5EF4-FFF2-40B4-BE49-F238E27FC236}">
                <a16:creationId xmlns:a16="http://schemas.microsoft.com/office/drawing/2014/main" xmlns="" id="{A9FBDAF5-5EC9-4A38-AF7E-053B70A3E0A4}"/>
              </a:ext>
            </a:extLst>
          </p:cNvPr>
          <p:cNvSpPr>
            <a:spLocks noGrp="1"/>
          </p:cNvSpPr>
          <p:nvPr>
            <p:ph idx="1"/>
          </p:nvPr>
        </p:nvSpPr>
        <p:spPr/>
        <p:txBody>
          <a:bodyPr/>
          <a:lstStyle/>
          <a:p>
            <a:r>
              <a:rPr lang="en-US" dirty="0"/>
              <a:t>Dropped and missed calls</a:t>
            </a:r>
          </a:p>
          <a:p>
            <a:r>
              <a:rPr lang="en-US" dirty="0"/>
              <a:t>Less efficiency</a:t>
            </a:r>
          </a:p>
          <a:p>
            <a:r>
              <a:rPr lang="en-US" dirty="0"/>
              <a:t>Security Issues</a:t>
            </a:r>
          </a:p>
        </p:txBody>
      </p:sp>
      <p:sp>
        <p:nvSpPr>
          <p:cNvPr id="4" name="Slide Number Placeholder 3">
            <a:extLst>
              <a:ext uri="{FF2B5EF4-FFF2-40B4-BE49-F238E27FC236}">
                <a16:creationId xmlns:a16="http://schemas.microsoft.com/office/drawing/2014/main" xmlns="" id="{F296BF7B-CDEC-47C9-AAD4-ECFB55B8DDE9}"/>
              </a:ext>
            </a:extLst>
          </p:cNvPr>
          <p:cNvSpPr>
            <a:spLocks noGrp="1"/>
          </p:cNvSpPr>
          <p:nvPr>
            <p:ph type="sldNum" sz="quarter" idx="12"/>
          </p:nvPr>
        </p:nvSpPr>
        <p:spPr/>
        <p:txBody>
          <a:bodyPr/>
          <a:lstStyle/>
          <a:p>
            <a:fld id="{5A811BBF-65E7-4229-99C2-C400F7286FD3}" type="slidenum">
              <a:rPr lang="en-US" smtClean="0"/>
              <a:pPr/>
              <a:t>14</a:t>
            </a:fld>
            <a:endParaRPr lang="en-US"/>
          </a:p>
        </p:txBody>
      </p:sp>
      <p:pic>
        <p:nvPicPr>
          <p:cNvPr id="7" name="Content Placeholder 4">
            <a:extLst>
              <a:ext uri="{FF2B5EF4-FFF2-40B4-BE49-F238E27FC236}">
                <a16:creationId xmlns:a16="http://schemas.microsoft.com/office/drawing/2014/main" xmlns="" id="{4579931E-91BD-4AA5-8B59-B01D4E94EE5B}"/>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781724" y="2052127"/>
            <a:ext cx="4336444" cy="3593663"/>
          </a:xfrm>
          <a:prstGeom prst="rect">
            <a:avLst/>
          </a:prstGeom>
        </p:spPr>
      </p:pic>
      <p:sp>
        <p:nvSpPr>
          <p:cNvPr id="8" name="Rectangle 7">
            <a:extLst>
              <a:ext uri="{FF2B5EF4-FFF2-40B4-BE49-F238E27FC236}">
                <a16:creationId xmlns:a16="http://schemas.microsoft.com/office/drawing/2014/main" xmlns="" id="{F3D9E945-961A-4FB4-A845-1F988D3606FA}"/>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777808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84226-2239-45CC-9F0E-B7C2D8294875}"/>
              </a:ext>
            </a:extLst>
          </p:cNvPr>
          <p:cNvSpPr>
            <a:spLocks noGrp="1"/>
          </p:cNvSpPr>
          <p:nvPr>
            <p:ph type="title"/>
          </p:nvPr>
        </p:nvSpPr>
        <p:spPr/>
        <p:txBody>
          <a:bodyPr/>
          <a:lstStyle/>
          <a:p>
            <a:r>
              <a:rPr lang="en-US" dirty="0"/>
              <a:t>Applications of GSM</a:t>
            </a:r>
          </a:p>
        </p:txBody>
      </p:sp>
      <p:sp>
        <p:nvSpPr>
          <p:cNvPr id="3" name="Content Placeholder 2">
            <a:extLst>
              <a:ext uri="{FF2B5EF4-FFF2-40B4-BE49-F238E27FC236}">
                <a16:creationId xmlns:a16="http://schemas.microsoft.com/office/drawing/2014/main" xmlns="" id="{7C491E39-9590-4FF2-B70B-0C401C46F06B}"/>
              </a:ext>
            </a:extLst>
          </p:cNvPr>
          <p:cNvSpPr>
            <a:spLocks noGrp="1"/>
          </p:cNvSpPr>
          <p:nvPr>
            <p:ph idx="1"/>
          </p:nvPr>
        </p:nvSpPr>
        <p:spPr/>
        <p:txBody>
          <a:bodyPr>
            <a:normAutofit/>
          </a:bodyPr>
          <a:lstStyle/>
          <a:p>
            <a:r>
              <a:rPr lang="en-US" sz="2400" dirty="0"/>
              <a:t>Mobile telephony</a:t>
            </a:r>
          </a:p>
          <a:p>
            <a:r>
              <a:rPr lang="en-US" sz="2400" dirty="0"/>
              <a:t>GSM-R</a:t>
            </a:r>
          </a:p>
          <a:p>
            <a:r>
              <a:rPr lang="en-US" sz="2400" dirty="0"/>
              <a:t>Telemetry System</a:t>
            </a:r>
          </a:p>
          <a:p>
            <a:pPr marL="0" indent="0">
              <a:buNone/>
            </a:pPr>
            <a:r>
              <a:rPr lang="en-US" sz="2000" dirty="0"/>
              <a:t>    </a:t>
            </a:r>
            <a:r>
              <a:rPr lang="en-US" dirty="0"/>
              <a:t>-Fleet management</a:t>
            </a:r>
          </a:p>
          <a:p>
            <a:pPr marL="0" indent="0">
              <a:buNone/>
            </a:pPr>
            <a:r>
              <a:rPr lang="en-US" dirty="0"/>
              <a:t>    -Automatic meter reading</a:t>
            </a:r>
          </a:p>
          <a:p>
            <a:pPr marL="0" indent="0">
              <a:buNone/>
            </a:pPr>
            <a:r>
              <a:rPr lang="en-US" dirty="0"/>
              <a:t>    -Toll collection</a:t>
            </a:r>
          </a:p>
          <a:p>
            <a:pPr marL="0" indent="0">
              <a:buNone/>
            </a:pPr>
            <a:r>
              <a:rPr lang="en-US" dirty="0"/>
              <a:t>    -Remote control and fault reporting of DG sets</a:t>
            </a:r>
          </a:p>
          <a:p>
            <a:r>
              <a:rPr lang="en-US" dirty="0"/>
              <a:t> </a:t>
            </a:r>
            <a:r>
              <a:rPr lang="en-US" sz="2400" dirty="0"/>
              <a:t>Value Added Services</a:t>
            </a:r>
          </a:p>
        </p:txBody>
      </p:sp>
      <p:sp>
        <p:nvSpPr>
          <p:cNvPr id="5" name="Slide Number Placeholder 4">
            <a:extLst>
              <a:ext uri="{FF2B5EF4-FFF2-40B4-BE49-F238E27FC236}">
                <a16:creationId xmlns:a16="http://schemas.microsoft.com/office/drawing/2014/main" xmlns="" id="{AECC15F0-8C62-4E86-BB2D-6C705E761D30}"/>
              </a:ext>
            </a:extLst>
          </p:cNvPr>
          <p:cNvSpPr>
            <a:spLocks noGrp="1"/>
          </p:cNvSpPr>
          <p:nvPr>
            <p:ph type="sldNum" sz="quarter" idx="12"/>
          </p:nvPr>
        </p:nvSpPr>
        <p:spPr/>
        <p:txBody>
          <a:bodyPr/>
          <a:lstStyle/>
          <a:p>
            <a:fld id="{5A811BBF-65E7-4229-99C2-C400F7286FD3}" type="slidenum">
              <a:rPr lang="en-US" smtClean="0"/>
              <a:pPr/>
              <a:t>15</a:t>
            </a:fld>
            <a:endParaRPr lang="en-US"/>
          </a:p>
        </p:txBody>
      </p:sp>
      <p:sp>
        <p:nvSpPr>
          <p:cNvPr id="6" name="Rectangle 5">
            <a:extLst>
              <a:ext uri="{FF2B5EF4-FFF2-40B4-BE49-F238E27FC236}">
                <a16:creationId xmlns:a16="http://schemas.microsoft.com/office/drawing/2014/main" xmlns="" id="{B39D645F-EE2D-457B-8E70-9FAB856B47F1}"/>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200105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A08F37-E5C9-4ADC-B8C7-897B161F3DD7}"/>
              </a:ext>
            </a:extLst>
          </p:cNvPr>
          <p:cNvSpPr>
            <a:spLocks noGrp="1"/>
          </p:cNvSpPr>
          <p:nvPr>
            <p:ph type="title"/>
          </p:nvPr>
        </p:nvSpPr>
        <p:spPr/>
        <p:txBody>
          <a:bodyPr/>
          <a:lstStyle/>
          <a:p>
            <a:r>
              <a:rPr lang="en-IN" dirty="0"/>
              <a:t>R</a:t>
            </a:r>
            <a:r>
              <a:rPr lang="en-US" dirty="0" err="1"/>
              <a:t>esult</a:t>
            </a:r>
            <a:r>
              <a:rPr lang="en-US" dirty="0"/>
              <a:t> and Discussion</a:t>
            </a:r>
          </a:p>
        </p:txBody>
      </p:sp>
      <p:sp>
        <p:nvSpPr>
          <p:cNvPr id="3" name="Content Placeholder 2">
            <a:extLst>
              <a:ext uri="{FF2B5EF4-FFF2-40B4-BE49-F238E27FC236}">
                <a16:creationId xmlns:a16="http://schemas.microsoft.com/office/drawing/2014/main" xmlns="" id="{7D3CC104-D8FC-48A5-9408-7422A5CFD335}"/>
              </a:ext>
            </a:extLst>
          </p:cNvPr>
          <p:cNvSpPr>
            <a:spLocks noGrp="1"/>
          </p:cNvSpPr>
          <p:nvPr>
            <p:ph idx="1"/>
          </p:nvPr>
        </p:nvSpPr>
        <p:spPr>
          <a:xfrm>
            <a:off x="677334" y="1593909"/>
            <a:ext cx="8596668" cy="4447454"/>
          </a:xfrm>
        </p:spPr>
        <p:txBody>
          <a:bodyPr>
            <a:normAutofit lnSpcReduction="10000"/>
          </a:bodyPr>
          <a:lstStyle/>
          <a:p>
            <a:r>
              <a:rPr lang="en-US" sz="2100" dirty="0"/>
              <a:t>The mobile telephony industry growing and that has become backbone for business success and efficiency and a part of modem lifestyles all over the world</a:t>
            </a:r>
          </a:p>
          <a:p>
            <a:r>
              <a:rPr lang="en-US" sz="2100" dirty="0"/>
              <a:t>In this session I have tried to give and over view of the GSM system. I hope that I gave the  general flavor of GSM and the philosophy behind its design</a:t>
            </a:r>
          </a:p>
          <a:p>
            <a:r>
              <a:rPr lang="en-US" sz="2100" dirty="0"/>
              <a:t>Cellular mobile radio-the high end sophisticated technology that enables every one to communicate anywhere with anybody.</a:t>
            </a:r>
          </a:p>
          <a:p>
            <a:r>
              <a:rPr lang="en-US" sz="2100" dirty="0"/>
              <a:t>The GSM is standard that insures interoperability without stifling competition and innovation among the suppliers to the benefits of </a:t>
            </a:r>
            <a:r>
              <a:rPr lang="en-US" sz="2100" dirty="0" err="1"/>
              <a:t>thr</a:t>
            </a:r>
            <a:r>
              <a:rPr lang="en-US" sz="2100" dirty="0"/>
              <a:t> public both in terms of cost and services quality</a:t>
            </a:r>
          </a:p>
          <a:p>
            <a:r>
              <a:rPr lang="en-US" sz="2100" dirty="0"/>
              <a:t>The features and benefits expected in the GSM systems are superior speech </a:t>
            </a:r>
            <a:r>
              <a:rPr lang="en-US" sz="2100" dirty="0" err="1"/>
              <a:t>quality,Low</a:t>
            </a:r>
            <a:r>
              <a:rPr lang="en-US" sz="2100" dirty="0"/>
              <a:t> </a:t>
            </a:r>
            <a:r>
              <a:rPr lang="en-US" sz="2100" dirty="0" err="1"/>
              <a:t>terminal,Operational</a:t>
            </a:r>
            <a:r>
              <a:rPr lang="en-US" sz="2100" dirty="0"/>
              <a:t> and service </a:t>
            </a:r>
            <a:r>
              <a:rPr lang="en-US" sz="2100" dirty="0" err="1"/>
              <a:t>costs,High</a:t>
            </a:r>
            <a:r>
              <a:rPr lang="en-US" sz="2100" dirty="0"/>
              <a:t> level </a:t>
            </a:r>
            <a:r>
              <a:rPr lang="en-US" sz="2100" dirty="0" err="1"/>
              <a:t>security,providing</a:t>
            </a:r>
            <a:r>
              <a:rPr lang="en-US" sz="2100" dirty="0"/>
              <a:t> international roaming support of low power hand portable terminals and variety of new services and network facilities</a:t>
            </a:r>
          </a:p>
          <a:p>
            <a:pPr marL="0" indent="0">
              <a:buNone/>
            </a:pPr>
            <a:endParaRPr lang="en-US" sz="2000" dirty="0"/>
          </a:p>
        </p:txBody>
      </p:sp>
      <p:sp>
        <p:nvSpPr>
          <p:cNvPr id="5" name="Slide Number Placeholder 4">
            <a:extLst>
              <a:ext uri="{FF2B5EF4-FFF2-40B4-BE49-F238E27FC236}">
                <a16:creationId xmlns:a16="http://schemas.microsoft.com/office/drawing/2014/main" xmlns="" id="{0A788F5A-2FC8-41DD-AE84-9894367913AF}"/>
              </a:ext>
            </a:extLst>
          </p:cNvPr>
          <p:cNvSpPr>
            <a:spLocks noGrp="1"/>
          </p:cNvSpPr>
          <p:nvPr>
            <p:ph type="sldNum" sz="quarter" idx="12"/>
          </p:nvPr>
        </p:nvSpPr>
        <p:spPr/>
        <p:txBody>
          <a:bodyPr/>
          <a:lstStyle/>
          <a:p>
            <a:fld id="{5A811BBF-65E7-4229-99C2-C400F7286FD3}" type="slidenum">
              <a:rPr lang="en-US" smtClean="0"/>
              <a:pPr/>
              <a:t>16</a:t>
            </a:fld>
            <a:endParaRPr lang="en-US"/>
          </a:p>
        </p:txBody>
      </p:sp>
      <p:sp>
        <p:nvSpPr>
          <p:cNvPr id="6" name="Rectangle 5">
            <a:extLst>
              <a:ext uri="{FF2B5EF4-FFF2-40B4-BE49-F238E27FC236}">
                <a16:creationId xmlns:a16="http://schemas.microsoft.com/office/drawing/2014/main" xmlns="" id="{B9546322-1564-46C4-95D4-F2CDF6DF6B95}"/>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16737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18DDAD-812D-410A-B001-1DCB722E0036}"/>
              </a:ext>
            </a:extLst>
          </p:cNvPr>
          <p:cNvSpPr>
            <a:spLocks noGrp="1"/>
          </p:cNvSpPr>
          <p:nvPr>
            <p:ph type="title"/>
          </p:nvPr>
        </p:nvSpPr>
        <p:spPr>
          <a:xfrm>
            <a:off x="677334" y="198491"/>
            <a:ext cx="8931102" cy="853482"/>
          </a:xfrm>
        </p:spPr>
        <p:txBody>
          <a:bodyPr/>
          <a:lstStyle/>
          <a:p>
            <a:r>
              <a:rPr lang="en-US" dirty="0"/>
              <a:t> References</a:t>
            </a:r>
          </a:p>
        </p:txBody>
      </p:sp>
      <p:sp>
        <p:nvSpPr>
          <p:cNvPr id="3" name="Content Placeholder 2">
            <a:extLst>
              <a:ext uri="{FF2B5EF4-FFF2-40B4-BE49-F238E27FC236}">
                <a16:creationId xmlns:a16="http://schemas.microsoft.com/office/drawing/2014/main" xmlns="" id="{A3B71484-5AFF-496B-89E0-B73B4CEB23A0}"/>
              </a:ext>
            </a:extLst>
          </p:cNvPr>
          <p:cNvSpPr>
            <a:spLocks noGrp="1"/>
          </p:cNvSpPr>
          <p:nvPr>
            <p:ph idx="1"/>
          </p:nvPr>
        </p:nvSpPr>
        <p:spPr>
          <a:xfrm>
            <a:off x="677334" y="958362"/>
            <a:ext cx="8596668" cy="5820507"/>
          </a:xfrm>
        </p:spPr>
        <p:txBody>
          <a:bodyPr>
            <a:normAutofit fontScale="77500" lnSpcReduction="20000"/>
          </a:bodyPr>
          <a:lstStyle/>
          <a:p>
            <a:pPr marL="0" indent="0">
              <a:buNone/>
            </a:pPr>
            <a:r>
              <a:rPr lang="en-US" dirty="0"/>
              <a:t> [1]  G. Gu, G. Peng, “The survey of GSM wireless communication system”, Computer and Information Application (ICCIA), 2010 International Conference on, Year: 2010, Pages: 121-124, DOI: 10.1109/ICCIA.2010.6141552</a:t>
            </a:r>
          </a:p>
          <a:p>
            <a:pPr marL="0" indent="0">
              <a:buNone/>
            </a:pPr>
            <a:r>
              <a:rPr lang="en-US" dirty="0"/>
              <a:t>[2]    M. </a:t>
            </a:r>
            <a:r>
              <a:rPr lang="en-US" dirty="0" err="1"/>
              <a:t>Rahnema</a:t>
            </a:r>
            <a:r>
              <a:rPr lang="en-US" dirty="0"/>
              <a:t>, “Overview of the GSM system and protocol architecture”, IEEE Communications Magazine, Year: 1993, Volume: 31, Issue: 4, Pages: 92- 100, DOI: 10.1109/35.210402 </a:t>
            </a:r>
          </a:p>
          <a:p>
            <a:pPr marL="0" indent="0">
              <a:buNone/>
            </a:pPr>
            <a:r>
              <a:rPr lang="en-US" dirty="0"/>
              <a:t>[3]    P.L. Reilly, “GSM network architecture issues for the next century”, Vehicular Technology Conference, 1994 IEEE 44th , Year: 1994, Pages: 325-329 vol.1, DOI: 10:1109/VETEC.1994.345111 </a:t>
            </a:r>
          </a:p>
          <a:p>
            <a:pPr marL="0" indent="0">
              <a:buNone/>
            </a:pPr>
            <a:r>
              <a:rPr lang="en-US" dirty="0"/>
              <a:t>[4]    B. </a:t>
            </a:r>
            <a:r>
              <a:rPr lang="en-US" dirty="0" err="1"/>
              <a:t>Mallinder</a:t>
            </a:r>
            <a:r>
              <a:rPr lang="en-US" dirty="0"/>
              <a:t>, "An overview of the GSM system, "Proc. Nordic Seminar on Digital Band Mobile Radio </a:t>
            </a:r>
            <a:r>
              <a:rPr lang="en-US" dirty="0" err="1"/>
              <a:t>Commun</a:t>
            </a:r>
            <a:r>
              <a:rPr lang="en-US" dirty="0"/>
              <a:t>”., pp.12-15, Sept. 1988</a:t>
            </a:r>
          </a:p>
          <a:p>
            <a:pPr marL="0" indent="0">
              <a:buNone/>
            </a:pPr>
            <a:r>
              <a:rPr lang="en-US" dirty="0"/>
              <a:t>[5]   Jay </a:t>
            </a:r>
            <a:r>
              <a:rPr lang="en-US" dirty="0" err="1"/>
              <a:t>Jayapalan</a:t>
            </a:r>
            <a:r>
              <a:rPr lang="en-US" dirty="0"/>
              <a:t> and Mike Burke,” Cellular Data services architecture and signaling”,” IEEE personal communication, second quarter”, pp.44-55, 1994. </a:t>
            </a:r>
          </a:p>
          <a:p>
            <a:pPr marL="0" indent="0">
              <a:buNone/>
            </a:pPr>
            <a:r>
              <a:rPr lang="en-US" dirty="0"/>
              <a:t>[6]    Khalid Al-Tawil, Ali </a:t>
            </a:r>
            <a:r>
              <a:rPr lang="en-US" dirty="0" err="1"/>
              <a:t>Akarami</a:t>
            </a:r>
            <a:r>
              <a:rPr lang="en-US" dirty="0"/>
              <a:t>, Habib Youssef.” A New Authentication Protocol for GSM Networks”. In IEEE 23rd Annual Conference on Local Computer Networks(LCN’98) (pp.21-30).</a:t>
            </a:r>
          </a:p>
          <a:p>
            <a:pPr marL="0" indent="0">
              <a:buNone/>
            </a:pPr>
            <a:r>
              <a:rPr lang="en-US" dirty="0"/>
              <a:t> [7]  Michel </a:t>
            </a:r>
            <a:r>
              <a:rPr lang="en-US" dirty="0" err="1"/>
              <a:t>Mouly</a:t>
            </a:r>
            <a:r>
              <a:rPr lang="en-US" dirty="0"/>
              <a:t> &amp; Marie-Bernadette Paulet, The GSM System for Mobile System</a:t>
            </a:r>
          </a:p>
        </p:txBody>
      </p:sp>
      <p:sp>
        <p:nvSpPr>
          <p:cNvPr id="4" name="Slide Number Placeholder 3">
            <a:extLst>
              <a:ext uri="{FF2B5EF4-FFF2-40B4-BE49-F238E27FC236}">
                <a16:creationId xmlns:a16="http://schemas.microsoft.com/office/drawing/2014/main" xmlns="" id="{6EF7474E-B0C1-437D-B183-30D1101CD258}"/>
              </a:ext>
            </a:extLst>
          </p:cNvPr>
          <p:cNvSpPr>
            <a:spLocks noGrp="1"/>
          </p:cNvSpPr>
          <p:nvPr>
            <p:ph type="sldNum" sz="quarter" idx="12"/>
          </p:nvPr>
        </p:nvSpPr>
        <p:spPr/>
        <p:txBody>
          <a:bodyPr/>
          <a:lstStyle/>
          <a:p>
            <a:fld id="{5A811BBF-65E7-4229-99C2-C400F7286FD3}" type="slidenum">
              <a:rPr lang="en-US" smtClean="0"/>
              <a:pPr/>
              <a:t>17</a:t>
            </a:fld>
            <a:endParaRPr lang="en-US"/>
          </a:p>
        </p:txBody>
      </p:sp>
      <p:sp>
        <p:nvSpPr>
          <p:cNvPr id="5" name="Rectangle 4">
            <a:extLst>
              <a:ext uri="{FF2B5EF4-FFF2-40B4-BE49-F238E27FC236}">
                <a16:creationId xmlns:a16="http://schemas.microsoft.com/office/drawing/2014/main" xmlns="" id="{E971CCEB-1255-4624-9AAF-C4C1553E7AC0}"/>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1134435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34F11A3-20A7-47B7-8541-C0F73BDEE3D9}"/>
              </a:ext>
            </a:extLst>
          </p:cNvPr>
          <p:cNvSpPr>
            <a:spLocks noGrp="1"/>
          </p:cNvSpPr>
          <p:nvPr>
            <p:ph idx="1"/>
          </p:nvPr>
        </p:nvSpPr>
        <p:spPr/>
        <p:txBody>
          <a:bodyPr>
            <a:normAutofit/>
          </a:bodyPr>
          <a:lstStyle/>
          <a:p>
            <a:pPr marL="0" indent="0">
              <a:buNone/>
            </a:pPr>
            <a:r>
              <a:rPr lang="en-US" sz="9600" dirty="0"/>
              <a:t>   </a:t>
            </a:r>
            <a:r>
              <a:rPr lang="en-US" sz="9600" b="1" i="1" dirty="0">
                <a:solidFill>
                  <a:srgbClr val="00B0F0"/>
                </a:solidFill>
              </a:rPr>
              <a:t>THANK YOU</a:t>
            </a:r>
          </a:p>
        </p:txBody>
      </p:sp>
      <p:sp>
        <p:nvSpPr>
          <p:cNvPr id="4" name="Slide Number Placeholder 3">
            <a:extLst>
              <a:ext uri="{FF2B5EF4-FFF2-40B4-BE49-F238E27FC236}">
                <a16:creationId xmlns:a16="http://schemas.microsoft.com/office/drawing/2014/main" xmlns="" id="{3A5EC2B8-1440-4540-9DFA-2D2A4347FC8D}"/>
              </a:ext>
            </a:extLst>
          </p:cNvPr>
          <p:cNvSpPr>
            <a:spLocks noGrp="1"/>
          </p:cNvSpPr>
          <p:nvPr>
            <p:ph type="sldNum" sz="quarter" idx="12"/>
          </p:nvPr>
        </p:nvSpPr>
        <p:spPr/>
        <p:txBody>
          <a:bodyPr/>
          <a:lstStyle/>
          <a:p>
            <a:fld id="{5A811BBF-65E7-4229-99C2-C400F7286FD3}" type="slidenum">
              <a:rPr lang="en-US" smtClean="0"/>
              <a:pPr/>
              <a:t>18</a:t>
            </a:fld>
            <a:endParaRPr lang="en-US"/>
          </a:p>
        </p:txBody>
      </p:sp>
      <p:sp>
        <p:nvSpPr>
          <p:cNvPr id="5" name="Rectangle 4">
            <a:extLst>
              <a:ext uri="{FF2B5EF4-FFF2-40B4-BE49-F238E27FC236}">
                <a16:creationId xmlns:a16="http://schemas.microsoft.com/office/drawing/2014/main" xmlns="" id="{CEE4F854-C4A3-4C58-9A5B-3F8F76BBDE61}"/>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697502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C35A4F-637F-4FC9-95D3-DA9C4A2F65E8}"/>
              </a:ext>
            </a:extLst>
          </p:cNvPr>
          <p:cNvSpPr>
            <a:spLocks noGrp="1"/>
          </p:cNvSpPr>
          <p:nvPr>
            <p:ph type="title"/>
          </p:nvPr>
        </p:nvSpPr>
        <p:spPr/>
        <p:txBody>
          <a:bodyPr>
            <a:normAutofit/>
          </a:bodyPr>
          <a:lstStyle/>
          <a:p>
            <a:pPr algn="ctr"/>
            <a:r>
              <a:rPr lang="en-IN" sz="2000" b="1" dirty="0">
                <a:latin typeface="Times New Roman" pitchFamily="18" charset="0"/>
                <a:cs typeface="Times New Roman" pitchFamily="18" charset="0"/>
              </a:rPr>
              <a:t>OBJECTIVES</a:t>
            </a:r>
            <a:endParaRPr lang="en-US" sz="2000" b="1"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B8B533A0-EEB5-461A-B041-7FB82F7F9F8B}"/>
              </a:ext>
            </a:extLst>
          </p:cNvPr>
          <p:cNvSpPr>
            <a:spLocks noGrp="1"/>
          </p:cNvSpPr>
          <p:nvPr>
            <p:ph idx="1"/>
          </p:nvPr>
        </p:nvSpPr>
        <p:spPr/>
        <p:txBody>
          <a:bodyPr>
            <a:normAutofit/>
          </a:bodyPr>
          <a:lstStyle/>
          <a:p>
            <a:pPr algn="just">
              <a:lnSpc>
                <a:spcPct val="150000"/>
              </a:lnSpc>
            </a:pPr>
            <a:r>
              <a:rPr lang="en-US" sz="1800" dirty="0">
                <a:latin typeface="Times New Roman" pitchFamily="18" charset="0"/>
                <a:cs typeface="Times New Roman" pitchFamily="18" charset="0"/>
              </a:rPr>
              <a:t>The Overview of GSM Architecture has a brief explanation of the different networks subsystems and description of the functionality of the elements within each of the subsystems.</a:t>
            </a:r>
          </a:p>
          <a:p>
            <a:pPr algn="just">
              <a:lnSpc>
                <a:spcPct val="150000"/>
              </a:lnSpc>
            </a:pPr>
            <a:r>
              <a:rPr lang="en-US" sz="1800" dirty="0">
                <a:latin typeface="Times New Roman" pitchFamily="18" charset="0"/>
                <a:cs typeface="Times New Roman" pitchFamily="18" charset="0"/>
              </a:rPr>
              <a:t>The </a:t>
            </a:r>
            <a:r>
              <a:rPr lang="en-US" sz="1800" dirty="0" smtClean="0">
                <a:latin typeface="Times New Roman" pitchFamily="18" charset="0"/>
                <a:cs typeface="Times New Roman" pitchFamily="18" charset="0"/>
              </a:rPr>
              <a:t>evaluation </a:t>
            </a:r>
            <a:r>
              <a:rPr lang="en-US" sz="1800" dirty="0">
                <a:latin typeface="Times New Roman" pitchFamily="18" charset="0"/>
                <a:cs typeface="Times New Roman" pitchFamily="18" charset="0"/>
              </a:rPr>
              <a:t>and generation of GSM explained</a:t>
            </a:r>
          </a:p>
          <a:p>
            <a:pPr algn="just">
              <a:lnSpc>
                <a:spcPct val="150000"/>
              </a:lnSpc>
            </a:pPr>
            <a:r>
              <a:rPr lang="en-US" sz="1800" dirty="0">
                <a:latin typeface="Times New Roman" pitchFamily="18" charset="0"/>
                <a:cs typeface="Times New Roman" pitchFamily="18" charset="0"/>
              </a:rPr>
              <a:t>The general architecture like Mobile Station</a:t>
            </a:r>
            <a:r>
              <a:rPr lang="en-US" sz="1800" dirty="0" smtClean="0">
                <a:latin typeface="Times New Roman" pitchFamily="18" charset="0"/>
                <a:cs typeface="Times New Roman" pitchFamily="18" charset="0"/>
              </a:rPr>
              <a:t>, Base </a:t>
            </a:r>
            <a:r>
              <a:rPr lang="en-US" sz="1800" dirty="0">
                <a:latin typeface="Times New Roman" pitchFamily="18" charset="0"/>
                <a:cs typeface="Times New Roman" pitchFamily="18" charset="0"/>
              </a:rPr>
              <a:t>Station and The Networking system are explained</a:t>
            </a:r>
          </a:p>
        </p:txBody>
      </p:sp>
      <p:sp>
        <p:nvSpPr>
          <p:cNvPr id="5" name="Slide Number Placeholder 4">
            <a:extLst>
              <a:ext uri="{FF2B5EF4-FFF2-40B4-BE49-F238E27FC236}">
                <a16:creationId xmlns:a16="http://schemas.microsoft.com/office/drawing/2014/main" xmlns="" id="{5AE244B2-8C82-497C-84AD-47D957D7AE29}"/>
              </a:ext>
            </a:extLst>
          </p:cNvPr>
          <p:cNvSpPr>
            <a:spLocks noGrp="1"/>
          </p:cNvSpPr>
          <p:nvPr>
            <p:ph type="sldNum" sz="quarter" idx="12"/>
          </p:nvPr>
        </p:nvSpPr>
        <p:spPr/>
        <p:txBody>
          <a:bodyPr/>
          <a:lstStyle/>
          <a:p>
            <a:fld id="{5A811BBF-65E7-4229-99C2-C400F7286FD3}" type="slidenum">
              <a:rPr lang="en-US" smtClean="0"/>
              <a:pPr/>
              <a:t>2</a:t>
            </a:fld>
            <a:endParaRPr lang="en-US"/>
          </a:p>
        </p:txBody>
      </p:sp>
      <p:sp>
        <p:nvSpPr>
          <p:cNvPr id="6" name="Rectangle 5">
            <a:extLst>
              <a:ext uri="{FF2B5EF4-FFF2-40B4-BE49-F238E27FC236}">
                <a16:creationId xmlns:a16="http://schemas.microsoft.com/office/drawing/2014/main" xmlns="" id="{8FA6D93C-FE1B-44EE-B6C3-22780E66C483}"/>
              </a:ext>
            </a:extLst>
          </p:cNvPr>
          <p:cNvSpPr/>
          <p:nvPr/>
        </p:nvSpPr>
        <p:spPr>
          <a:xfrm>
            <a:off x="168812" y="152400"/>
            <a:ext cx="11844997" cy="65690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772534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5303AA-60DF-4AEF-A76F-EB6F4E5AC813}"/>
              </a:ext>
            </a:extLst>
          </p:cNvPr>
          <p:cNvSpPr>
            <a:spLocks noGrp="1"/>
          </p:cNvSpPr>
          <p:nvPr>
            <p:ph type="title"/>
          </p:nvPr>
        </p:nvSpPr>
        <p:spPr>
          <a:xfrm>
            <a:off x="-1539240" y="418692"/>
            <a:ext cx="10515600" cy="1325563"/>
          </a:xfrm>
        </p:spPr>
        <p:txBody>
          <a:bodyPr>
            <a:normAutofit/>
          </a:bodyPr>
          <a:lstStyle/>
          <a:p>
            <a:pPr algn="ctr"/>
            <a:r>
              <a:rPr lang="en-US" sz="8000" dirty="0"/>
              <a:t>         </a:t>
            </a:r>
            <a:r>
              <a:rPr lang="en-US" sz="2400" b="1" dirty="0">
                <a:latin typeface="Times New Roman" pitchFamily="18" charset="0"/>
                <a:cs typeface="Times New Roman" pitchFamily="18" charset="0"/>
              </a:rPr>
              <a:t>GSM</a:t>
            </a:r>
            <a:endParaRPr lang="en-US" sz="8000" b="1"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xmlns="" id="{C0A4178F-E5A1-4C58-ACBB-141FF7D80AF9}"/>
              </a:ext>
            </a:extLst>
          </p:cNvPr>
          <p:cNvSpPr>
            <a:spLocks noGrp="1"/>
          </p:cNvSpPr>
          <p:nvPr>
            <p:ph idx="1"/>
          </p:nvPr>
        </p:nvSpPr>
        <p:spPr>
          <a:xfrm>
            <a:off x="677333" y="2213202"/>
            <a:ext cx="10852679" cy="3630386"/>
          </a:xfrm>
        </p:spPr>
        <p:txBody>
          <a:bodyPr>
            <a:normAutofit/>
          </a:bodyPr>
          <a:lstStyle/>
          <a:p>
            <a:pPr marL="0" indent="0" algn="just">
              <a:lnSpc>
                <a:spcPct val="150000"/>
              </a:lnSpc>
              <a:buNone/>
            </a:pPr>
            <a:r>
              <a:rPr lang="en-US" sz="1800" dirty="0" smtClean="0">
                <a:latin typeface="Times New Roman" pitchFamily="18" charset="0"/>
                <a:cs typeface="Times New Roman" pitchFamily="18" charset="0"/>
              </a:rPr>
              <a:t>	Global </a:t>
            </a:r>
            <a:r>
              <a:rPr lang="en-US" sz="1800" dirty="0">
                <a:latin typeface="Times New Roman" pitchFamily="18" charset="0"/>
                <a:cs typeface="Times New Roman" pitchFamily="18" charset="0"/>
              </a:rPr>
              <a:t>System For Mobile(GSM) is a second generation cellular standard developed to cater voice services and data delivery using digital modulation GSM digitizes and compresses </a:t>
            </a:r>
            <a:r>
              <a:rPr lang="en-US" sz="1800" dirty="0" err="1">
                <a:latin typeface="Times New Roman" pitchFamily="18" charset="0"/>
                <a:cs typeface="Times New Roman" pitchFamily="18" charset="0"/>
              </a:rPr>
              <a:t>data,then</a:t>
            </a:r>
            <a:r>
              <a:rPr lang="en-US" sz="1800" dirty="0">
                <a:latin typeface="Times New Roman" pitchFamily="18" charset="0"/>
                <a:cs typeface="Times New Roman" pitchFamily="18" charset="0"/>
              </a:rPr>
              <a:t> sends it don a channel with two other streams of user data ,each in its own time </a:t>
            </a:r>
            <a:r>
              <a:rPr lang="en-US" sz="1800" dirty="0" err="1">
                <a:latin typeface="Times New Roman" pitchFamily="18" charset="0"/>
                <a:cs typeface="Times New Roman" pitchFamily="18" charset="0"/>
              </a:rPr>
              <a:t>slot.It</a:t>
            </a:r>
            <a:r>
              <a:rPr lang="en-US" sz="1800" dirty="0">
                <a:latin typeface="Times New Roman" pitchFamily="18" charset="0"/>
                <a:cs typeface="Times New Roman" pitchFamily="18" charset="0"/>
              </a:rPr>
              <a:t> operates at either the 900 megahertz(MHZ)or 1800 MHZ frequency band</a:t>
            </a:r>
          </a:p>
          <a:p>
            <a:pPr algn="just"/>
            <a:endParaRPr lang="en-US" sz="1800" dirty="0">
              <a:latin typeface="Times New Roman" pitchFamily="18" charset="0"/>
              <a:cs typeface="Times New Roman" pitchFamily="18" charset="0"/>
            </a:endParaRPr>
          </a:p>
          <a:p>
            <a:pPr marL="0" indent="0" algn="just">
              <a:buNone/>
            </a:pPr>
            <a:endParaRPr lang="en-US" sz="1800" dirty="0">
              <a:latin typeface="Times New Roman" pitchFamily="18" charset="0"/>
              <a:cs typeface="Times New Roman" pitchFamily="18" charset="0"/>
            </a:endParaRPr>
          </a:p>
        </p:txBody>
      </p:sp>
      <p:sp>
        <p:nvSpPr>
          <p:cNvPr id="5" name="Slide Number Placeholder 4">
            <a:extLst>
              <a:ext uri="{FF2B5EF4-FFF2-40B4-BE49-F238E27FC236}">
                <a16:creationId xmlns:a16="http://schemas.microsoft.com/office/drawing/2014/main" xmlns="" id="{8D81BBEC-2C76-44C1-8D7D-9FE0D227E5A3}"/>
              </a:ext>
            </a:extLst>
          </p:cNvPr>
          <p:cNvSpPr>
            <a:spLocks noGrp="1"/>
          </p:cNvSpPr>
          <p:nvPr>
            <p:ph type="sldNum" sz="quarter" idx="12"/>
          </p:nvPr>
        </p:nvSpPr>
        <p:spPr/>
        <p:txBody>
          <a:bodyPr/>
          <a:lstStyle/>
          <a:p>
            <a:fld id="{5A811BBF-65E7-4229-99C2-C400F7286FD3}" type="slidenum">
              <a:rPr lang="en-US" smtClean="0"/>
              <a:pPr/>
              <a:t>3</a:t>
            </a:fld>
            <a:endParaRPr lang="en-US"/>
          </a:p>
        </p:txBody>
      </p:sp>
      <p:sp>
        <p:nvSpPr>
          <p:cNvPr id="6" name="Rectangle 5">
            <a:extLst>
              <a:ext uri="{FF2B5EF4-FFF2-40B4-BE49-F238E27FC236}">
                <a16:creationId xmlns:a16="http://schemas.microsoft.com/office/drawing/2014/main" xmlns="" id="{33309A29-BC53-4431-8C74-66F84A60921C}"/>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662528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85DB63-2CF8-41FA-B1B7-7D752DFAFEA9}"/>
              </a:ext>
            </a:extLst>
          </p:cNvPr>
          <p:cNvSpPr>
            <a:spLocks noGrp="1"/>
          </p:cNvSpPr>
          <p:nvPr>
            <p:ph type="title"/>
          </p:nvPr>
        </p:nvSpPr>
        <p:spPr>
          <a:xfrm>
            <a:off x="-863991" y="285123"/>
            <a:ext cx="10515600" cy="1325563"/>
          </a:xfrm>
        </p:spPr>
        <p:txBody>
          <a:bodyPr/>
          <a:lstStyle/>
          <a:p>
            <a:pPr algn="ctr"/>
            <a:r>
              <a:rPr lang="en-US" dirty="0"/>
              <a:t>                  </a:t>
            </a:r>
            <a:r>
              <a:rPr lang="en-US" b="1" dirty="0"/>
              <a:t>GSM HISTORY</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8291C4B5-35F5-4F6F-8FF0-830EAFE37E73}"/>
              </a:ext>
            </a:extLst>
          </p:cNvPr>
          <p:cNvSpPr>
            <a:spLocks noGrp="1"/>
          </p:cNvSpPr>
          <p:nvPr>
            <p:ph idx="1"/>
          </p:nvPr>
        </p:nvSpPr>
        <p:spPr>
          <a:xfrm>
            <a:off x="677334" y="1610686"/>
            <a:ext cx="8596668" cy="4430676"/>
          </a:xfrm>
        </p:spPr>
        <p:txBody>
          <a:bodyPr>
            <a:noAutofit/>
          </a:bodyPr>
          <a:lstStyle/>
          <a:p>
            <a:r>
              <a:rPr lang="en-US" sz="2400" dirty="0"/>
              <a:t>Developed  by group </a:t>
            </a:r>
            <a:r>
              <a:rPr lang="en-US" sz="2400" dirty="0" err="1"/>
              <a:t>speciale</a:t>
            </a:r>
            <a:r>
              <a:rPr lang="en-US" sz="2400" dirty="0"/>
              <a:t> mobile(founded 1892) which was an initiative of CPET(Conference of European Post and Telecommunication)</a:t>
            </a:r>
          </a:p>
          <a:p>
            <a:endParaRPr lang="en-US" sz="2400" dirty="0"/>
          </a:p>
          <a:p>
            <a:r>
              <a:rPr lang="en-US" sz="2400" dirty="0"/>
              <a:t>Under ETSI,GSM is named as ”Global System for Mobile Communication” in 1989</a:t>
            </a:r>
          </a:p>
          <a:p>
            <a:endParaRPr lang="en-US" sz="2400" dirty="0"/>
          </a:p>
          <a:p>
            <a:r>
              <a:rPr lang="en-US" sz="2400" dirty="0"/>
              <a:t>Full set of specifications phase-I became available in 1990</a:t>
            </a:r>
          </a:p>
          <a:p>
            <a:endParaRPr lang="en-US" sz="2400" dirty="0"/>
          </a:p>
          <a:p>
            <a:r>
              <a:rPr lang="en-US" sz="2400" dirty="0"/>
              <a:t>Phase 2 of the GSM specifications occurs in 1995.Coverage is extended to rural areas</a:t>
            </a:r>
          </a:p>
        </p:txBody>
      </p:sp>
      <p:sp>
        <p:nvSpPr>
          <p:cNvPr id="5" name="Slide Number Placeholder 4">
            <a:extLst>
              <a:ext uri="{FF2B5EF4-FFF2-40B4-BE49-F238E27FC236}">
                <a16:creationId xmlns:a16="http://schemas.microsoft.com/office/drawing/2014/main" xmlns="" id="{08261DEB-C471-42C2-84F6-6950238A29EB}"/>
              </a:ext>
            </a:extLst>
          </p:cNvPr>
          <p:cNvSpPr>
            <a:spLocks noGrp="1"/>
          </p:cNvSpPr>
          <p:nvPr>
            <p:ph type="sldNum" sz="quarter" idx="12"/>
          </p:nvPr>
        </p:nvSpPr>
        <p:spPr>
          <a:xfrm>
            <a:off x="8528539" y="6406487"/>
            <a:ext cx="472902" cy="365125"/>
          </a:xfrm>
        </p:spPr>
        <p:txBody>
          <a:bodyPr/>
          <a:lstStyle/>
          <a:p>
            <a:fld id="{5A811BBF-65E7-4229-99C2-C400F7286FD3}" type="slidenum">
              <a:rPr lang="en-US" smtClean="0"/>
              <a:pPr/>
              <a:t>4</a:t>
            </a:fld>
            <a:endParaRPr lang="en-US" dirty="0"/>
          </a:p>
        </p:txBody>
      </p:sp>
      <p:sp>
        <p:nvSpPr>
          <p:cNvPr id="6" name="Rectangle 5">
            <a:extLst>
              <a:ext uri="{FF2B5EF4-FFF2-40B4-BE49-F238E27FC236}">
                <a16:creationId xmlns:a16="http://schemas.microsoft.com/office/drawing/2014/main" xmlns="" id="{9E808733-9419-4426-83CD-9B5BF3E9ECA8}"/>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459281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4C2EB5-471E-436E-A54F-F59AD1174794}"/>
              </a:ext>
            </a:extLst>
          </p:cNvPr>
          <p:cNvSpPr>
            <a:spLocks noGrp="1"/>
          </p:cNvSpPr>
          <p:nvPr>
            <p:ph type="title"/>
          </p:nvPr>
        </p:nvSpPr>
        <p:spPr/>
        <p:txBody>
          <a:bodyPr/>
          <a:lstStyle/>
          <a:p>
            <a:r>
              <a:rPr lang="en-US" b="1" dirty="0"/>
              <a:t>The Evolution Of GSM</a:t>
            </a:r>
          </a:p>
        </p:txBody>
      </p:sp>
      <p:sp>
        <p:nvSpPr>
          <p:cNvPr id="6" name="Content Placeholder 5">
            <a:extLst>
              <a:ext uri="{FF2B5EF4-FFF2-40B4-BE49-F238E27FC236}">
                <a16:creationId xmlns:a16="http://schemas.microsoft.com/office/drawing/2014/main" xmlns="" id="{9B166EC5-ECCD-49F2-8FB8-936ADDF3B042}"/>
              </a:ext>
            </a:extLst>
          </p:cNvPr>
          <p:cNvSpPr>
            <a:spLocks noGrp="1"/>
          </p:cNvSpPr>
          <p:nvPr>
            <p:ph idx="1"/>
          </p:nvPr>
        </p:nvSpPr>
        <p:spPr>
          <a:xfrm>
            <a:off x="725311" y="1690687"/>
            <a:ext cx="10515600" cy="5026201"/>
          </a:xfrm>
        </p:spPr>
        <p:txBody>
          <a:bodyPr>
            <a:normAutofit fontScale="25000" lnSpcReduction="20000"/>
          </a:bodyPr>
          <a:lstStyle/>
          <a:p>
            <a:pPr marL="0" indent="0">
              <a:buNone/>
            </a:pPr>
            <a:r>
              <a:rPr lang="en-US" sz="16000" dirty="0"/>
              <a:t>1G  </a:t>
            </a:r>
            <a:r>
              <a:rPr lang="en-US" sz="6300" dirty="0"/>
              <a:t>      </a:t>
            </a:r>
            <a:r>
              <a:rPr lang="en-US" sz="7200" dirty="0"/>
              <a:t>-Voice Signals only</a:t>
            </a:r>
          </a:p>
          <a:p>
            <a:pPr marL="0" indent="0">
              <a:buNone/>
            </a:pPr>
            <a:r>
              <a:rPr lang="en-US" sz="7200" dirty="0"/>
              <a:t>                   -Analogue cellular phones</a:t>
            </a:r>
          </a:p>
          <a:p>
            <a:pPr marL="0" indent="0">
              <a:buNone/>
            </a:pPr>
            <a:r>
              <a:rPr lang="en-US" sz="7200" dirty="0"/>
              <a:t>                   -NMT,AMPS</a:t>
            </a:r>
          </a:p>
          <a:p>
            <a:pPr marL="0" indent="0">
              <a:buNone/>
            </a:pPr>
            <a:r>
              <a:rPr lang="en-US" sz="16000" dirty="0"/>
              <a:t>2G </a:t>
            </a:r>
            <a:r>
              <a:rPr lang="en-US" sz="10000" dirty="0"/>
              <a:t>      </a:t>
            </a:r>
            <a:r>
              <a:rPr lang="en-US" sz="7200" dirty="0"/>
              <a:t>-Voice and data signals</a:t>
            </a:r>
          </a:p>
          <a:p>
            <a:pPr marL="0" indent="0">
              <a:buNone/>
            </a:pPr>
            <a:r>
              <a:rPr lang="en-US" sz="7200" dirty="0"/>
              <a:t>                   -Digital Fidelity Cellular phones </a:t>
            </a:r>
          </a:p>
          <a:p>
            <a:pPr marL="0" indent="0">
              <a:buNone/>
            </a:pPr>
            <a:r>
              <a:rPr lang="en-US" sz="7200" dirty="0"/>
              <a:t>                   -GSM,CDMA,TDMA</a:t>
            </a:r>
          </a:p>
          <a:p>
            <a:pPr marL="0" indent="0">
              <a:buNone/>
            </a:pPr>
            <a:r>
              <a:rPr lang="en-US" sz="16000" dirty="0"/>
              <a:t>3G</a:t>
            </a:r>
            <a:r>
              <a:rPr lang="en-US" sz="12300" dirty="0"/>
              <a:t>      </a:t>
            </a:r>
            <a:r>
              <a:rPr lang="en-US" sz="7200" dirty="0"/>
              <a:t>-</a:t>
            </a:r>
            <a:r>
              <a:rPr lang="en-US" sz="7200" dirty="0" err="1"/>
              <a:t>Voice,Data</a:t>
            </a:r>
            <a:r>
              <a:rPr lang="en-US" sz="7200" dirty="0"/>
              <a:t> and videos signals</a:t>
            </a:r>
          </a:p>
          <a:p>
            <a:pPr marL="0" indent="0">
              <a:buNone/>
            </a:pPr>
            <a:r>
              <a:rPr lang="en-US" sz="7200" dirty="0"/>
              <a:t>                    -Video Telephony/Internet Surfing </a:t>
            </a:r>
          </a:p>
          <a:p>
            <a:pPr marL="0" indent="0">
              <a:buNone/>
            </a:pPr>
            <a:r>
              <a:rPr lang="en-US" sz="7200" dirty="0"/>
              <a:t>                    -3G,W-CDMA,UMTS</a:t>
            </a:r>
          </a:p>
          <a:p>
            <a:pPr marL="0" indent="0">
              <a:buNone/>
            </a:pPr>
            <a:r>
              <a:rPr lang="en-US" sz="8000" dirty="0"/>
              <a:t> </a:t>
            </a:r>
            <a:r>
              <a:rPr lang="en-US" sz="16000" dirty="0"/>
              <a:t>4G </a:t>
            </a:r>
            <a:r>
              <a:rPr lang="en-US" sz="8000" dirty="0"/>
              <a:t>       </a:t>
            </a:r>
            <a:r>
              <a:rPr lang="en-US" sz="7200" dirty="0"/>
              <a:t>-Enhanced 3G/Interoperability </a:t>
            </a:r>
            <a:r>
              <a:rPr lang="en-US" sz="7200" dirty="0" err="1"/>
              <a:t>Protocal</a:t>
            </a:r>
            <a:r>
              <a:rPr lang="en-US" sz="7200" dirty="0"/>
              <a:t> </a:t>
            </a:r>
          </a:p>
          <a:p>
            <a:pPr marL="0" indent="0">
              <a:buNone/>
            </a:pPr>
            <a:r>
              <a:rPr lang="en-US" sz="7200" dirty="0"/>
              <a:t>                    -High speed and IP-based</a:t>
            </a:r>
          </a:p>
          <a:p>
            <a:pPr marL="0" indent="0">
              <a:buNone/>
            </a:pPr>
            <a:r>
              <a:rPr lang="en-US" sz="7200" dirty="0"/>
              <a:t>                    -4G,mobile IP</a:t>
            </a:r>
          </a:p>
          <a:p>
            <a:pPr marL="0" indent="0">
              <a:buNone/>
            </a:pPr>
            <a:r>
              <a:rPr lang="en-US" sz="2000" dirty="0"/>
              <a:t> </a:t>
            </a:r>
          </a:p>
          <a:p>
            <a:pPr marL="0" indent="0">
              <a:buNone/>
            </a:pPr>
            <a:endParaRPr lang="en-US" sz="2000" dirty="0"/>
          </a:p>
          <a:p>
            <a:pPr marL="0" indent="0">
              <a:buNone/>
            </a:pPr>
            <a:r>
              <a:rPr lang="en-US" sz="4000" dirty="0"/>
              <a:t>              </a:t>
            </a:r>
          </a:p>
        </p:txBody>
      </p:sp>
      <p:sp>
        <p:nvSpPr>
          <p:cNvPr id="4" name="Slide Number Placeholder 3">
            <a:extLst>
              <a:ext uri="{FF2B5EF4-FFF2-40B4-BE49-F238E27FC236}">
                <a16:creationId xmlns:a16="http://schemas.microsoft.com/office/drawing/2014/main" xmlns="" id="{6C7C1259-A599-4958-A3A1-3DF5AB60E537}"/>
              </a:ext>
            </a:extLst>
          </p:cNvPr>
          <p:cNvSpPr>
            <a:spLocks noGrp="1"/>
          </p:cNvSpPr>
          <p:nvPr>
            <p:ph type="sldNum" sz="quarter" idx="12"/>
          </p:nvPr>
        </p:nvSpPr>
        <p:spPr/>
        <p:txBody>
          <a:bodyPr/>
          <a:lstStyle/>
          <a:p>
            <a:fld id="{5A811BBF-65E7-4229-99C2-C400F7286FD3}" type="slidenum">
              <a:rPr lang="en-US" smtClean="0"/>
              <a:pPr/>
              <a:t>5</a:t>
            </a:fld>
            <a:endParaRPr lang="en-US"/>
          </a:p>
        </p:txBody>
      </p:sp>
      <p:pic>
        <p:nvPicPr>
          <p:cNvPr id="7" name="Content Placeholder 4">
            <a:extLst>
              <a:ext uri="{FF2B5EF4-FFF2-40B4-BE49-F238E27FC236}">
                <a16:creationId xmlns:a16="http://schemas.microsoft.com/office/drawing/2014/main" xmlns="" id="{54BD15A6-F4B6-43AE-95D8-A7407EE14610}"/>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754848" y="1197528"/>
            <a:ext cx="3647652" cy="4462943"/>
          </a:xfrm>
          <a:prstGeom prst="rect">
            <a:avLst/>
          </a:prstGeom>
        </p:spPr>
      </p:pic>
      <p:sp>
        <p:nvSpPr>
          <p:cNvPr id="8" name="Rectangle 7">
            <a:extLst>
              <a:ext uri="{FF2B5EF4-FFF2-40B4-BE49-F238E27FC236}">
                <a16:creationId xmlns:a16="http://schemas.microsoft.com/office/drawing/2014/main" xmlns="" id="{49186F0B-C110-4EC3-9B6D-45F78F087A47}"/>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250676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xmlns="" id="{24B91D50-A3F7-42D4-8406-02A9BC65E23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6500837" y="2056570"/>
            <a:ext cx="4448393" cy="3605999"/>
          </a:xfrm>
        </p:spPr>
      </p:pic>
      <p:sp>
        <p:nvSpPr>
          <p:cNvPr id="6" name="Slide Number Placeholder 5">
            <a:extLst>
              <a:ext uri="{FF2B5EF4-FFF2-40B4-BE49-F238E27FC236}">
                <a16:creationId xmlns:a16="http://schemas.microsoft.com/office/drawing/2014/main" xmlns="" id="{21E5F788-5B72-4818-9BF4-5BCF5F86AE6C}"/>
              </a:ext>
            </a:extLst>
          </p:cNvPr>
          <p:cNvSpPr>
            <a:spLocks noGrp="1"/>
          </p:cNvSpPr>
          <p:nvPr>
            <p:ph type="sldNum" sz="quarter" idx="12"/>
          </p:nvPr>
        </p:nvSpPr>
        <p:spPr/>
        <p:txBody>
          <a:bodyPr/>
          <a:lstStyle/>
          <a:p>
            <a:fld id="{5A811BBF-65E7-4229-99C2-C400F7286FD3}" type="slidenum">
              <a:rPr lang="en-US" smtClean="0"/>
              <a:pPr/>
              <a:t>6</a:t>
            </a:fld>
            <a:endParaRPr lang="en-US"/>
          </a:p>
        </p:txBody>
      </p:sp>
      <p:pic>
        <p:nvPicPr>
          <p:cNvPr id="4" name="Picture 3">
            <a:extLst>
              <a:ext uri="{FF2B5EF4-FFF2-40B4-BE49-F238E27FC236}">
                <a16:creationId xmlns:a16="http://schemas.microsoft.com/office/drawing/2014/main" xmlns="" id="{BC4A507D-1E83-4627-95DD-F334B16DE8E5}"/>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15362" y="1988190"/>
            <a:ext cx="4366165" cy="3674379"/>
          </a:xfrm>
          <a:prstGeom prst="rect">
            <a:avLst/>
          </a:prstGeom>
        </p:spPr>
      </p:pic>
      <p:sp>
        <p:nvSpPr>
          <p:cNvPr id="7" name="Rectangle 6">
            <a:extLst>
              <a:ext uri="{FF2B5EF4-FFF2-40B4-BE49-F238E27FC236}">
                <a16:creationId xmlns:a16="http://schemas.microsoft.com/office/drawing/2014/main" xmlns="" id="{62C03D9F-3272-4E4C-96C2-6D9BD8495F59}"/>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81827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F68DA1-88F1-4001-B2B6-18848867C15E}"/>
              </a:ext>
            </a:extLst>
          </p:cNvPr>
          <p:cNvSpPr>
            <a:spLocks noGrp="1"/>
          </p:cNvSpPr>
          <p:nvPr>
            <p:ph type="title"/>
          </p:nvPr>
        </p:nvSpPr>
        <p:spPr>
          <a:xfrm>
            <a:off x="838200" y="365125"/>
            <a:ext cx="10515600" cy="496521"/>
          </a:xfrm>
        </p:spPr>
        <p:txBody>
          <a:bodyPr>
            <a:normAutofit fontScale="90000"/>
          </a:bodyPr>
          <a:lstStyle/>
          <a:p>
            <a:r>
              <a:rPr lang="en-US" dirty="0"/>
              <a:t>                  </a:t>
            </a:r>
            <a:r>
              <a:rPr lang="en-US" b="1" dirty="0"/>
              <a:t>GSM ARCHITECTURE </a:t>
            </a:r>
          </a:p>
        </p:txBody>
      </p:sp>
      <p:pic>
        <p:nvPicPr>
          <p:cNvPr id="5" name="Content Placeholder 4">
            <a:extLst>
              <a:ext uri="{FF2B5EF4-FFF2-40B4-BE49-F238E27FC236}">
                <a16:creationId xmlns:a16="http://schemas.microsoft.com/office/drawing/2014/main" xmlns="" id="{40DA3558-6ED5-4949-8782-9DB85F2131B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468073" y="1459684"/>
            <a:ext cx="7306811" cy="4672667"/>
          </a:xfrm>
        </p:spPr>
      </p:pic>
      <p:sp>
        <p:nvSpPr>
          <p:cNvPr id="4" name="Slide Number Placeholder 3">
            <a:extLst>
              <a:ext uri="{FF2B5EF4-FFF2-40B4-BE49-F238E27FC236}">
                <a16:creationId xmlns:a16="http://schemas.microsoft.com/office/drawing/2014/main" xmlns="" id="{76884DA2-C4F1-4700-AD60-B0C8091A1B5D}"/>
              </a:ext>
            </a:extLst>
          </p:cNvPr>
          <p:cNvSpPr>
            <a:spLocks noGrp="1"/>
          </p:cNvSpPr>
          <p:nvPr>
            <p:ph type="sldNum" sz="quarter" idx="12"/>
          </p:nvPr>
        </p:nvSpPr>
        <p:spPr/>
        <p:txBody>
          <a:bodyPr/>
          <a:lstStyle/>
          <a:p>
            <a:fld id="{5A811BBF-65E7-4229-99C2-C400F7286FD3}" type="slidenum">
              <a:rPr lang="en-US" smtClean="0"/>
              <a:pPr/>
              <a:t>7</a:t>
            </a:fld>
            <a:endParaRPr lang="en-US"/>
          </a:p>
        </p:txBody>
      </p:sp>
      <p:sp>
        <p:nvSpPr>
          <p:cNvPr id="6" name="Rectangle 5">
            <a:extLst>
              <a:ext uri="{FF2B5EF4-FFF2-40B4-BE49-F238E27FC236}">
                <a16:creationId xmlns:a16="http://schemas.microsoft.com/office/drawing/2014/main" xmlns="" id="{640DCE19-0F28-4E1D-BE95-F374F722A916}"/>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753510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353B09-7123-4FE0-AFCC-9833AEBB3709}"/>
              </a:ext>
            </a:extLst>
          </p:cNvPr>
          <p:cNvSpPr>
            <a:spLocks noGrp="1"/>
          </p:cNvSpPr>
          <p:nvPr>
            <p:ph type="title"/>
          </p:nvPr>
        </p:nvSpPr>
        <p:spPr/>
        <p:txBody>
          <a:bodyPr/>
          <a:lstStyle/>
          <a:p>
            <a:pPr algn="ctr"/>
            <a:r>
              <a:rPr lang="en-US" b="1" dirty="0"/>
              <a:t>GSM ARCHITECTURE AND ITS TYPES</a:t>
            </a:r>
          </a:p>
        </p:txBody>
      </p:sp>
      <p:sp>
        <p:nvSpPr>
          <p:cNvPr id="3" name="Content Placeholder 2">
            <a:extLst>
              <a:ext uri="{FF2B5EF4-FFF2-40B4-BE49-F238E27FC236}">
                <a16:creationId xmlns:a16="http://schemas.microsoft.com/office/drawing/2014/main" xmlns="" id="{097F7997-D9BE-4FB8-8BC2-C1F8C3105EF0}"/>
              </a:ext>
            </a:extLst>
          </p:cNvPr>
          <p:cNvSpPr>
            <a:spLocks noGrp="1"/>
          </p:cNvSpPr>
          <p:nvPr>
            <p:ph idx="1"/>
          </p:nvPr>
        </p:nvSpPr>
        <p:spPr>
          <a:xfrm>
            <a:off x="677334" y="1635853"/>
            <a:ext cx="8596668" cy="4405509"/>
          </a:xfrm>
        </p:spPr>
        <p:txBody>
          <a:bodyPr>
            <a:normAutofit fontScale="77500" lnSpcReduction="20000"/>
          </a:bodyPr>
          <a:lstStyle/>
          <a:p>
            <a:r>
              <a:rPr lang="en-US" sz="2600" b="1" dirty="0"/>
              <a:t>Mobile Station(MS)                                                                                                                                     </a:t>
            </a:r>
          </a:p>
          <a:p>
            <a:pPr marL="0" indent="0">
              <a:buNone/>
            </a:pPr>
            <a:r>
              <a:rPr lang="en-US" dirty="0"/>
              <a:t>             Mobile equipment(ME)</a:t>
            </a:r>
          </a:p>
          <a:p>
            <a:pPr marL="0" indent="0">
              <a:buNone/>
            </a:pPr>
            <a:r>
              <a:rPr lang="en-US" dirty="0"/>
              <a:t>             Subscriber Identity Module(SIM)</a:t>
            </a:r>
          </a:p>
          <a:p>
            <a:r>
              <a:rPr lang="en-US" sz="2600" b="1" dirty="0"/>
              <a:t>Base Station Subsystem(BSS)</a:t>
            </a:r>
          </a:p>
          <a:p>
            <a:pPr marL="0" indent="0">
              <a:buNone/>
            </a:pPr>
            <a:r>
              <a:rPr lang="en-US" dirty="0"/>
              <a:t>            Base Transceiver Station(BTS) </a:t>
            </a:r>
          </a:p>
          <a:p>
            <a:pPr marL="0" indent="0">
              <a:buNone/>
            </a:pPr>
            <a:r>
              <a:rPr lang="en-US" dirty="0"/>
              <a:t>            Base station controller(BSC)</a:t>
            </a:r>
          </a:p>
          <a:p>
            <a:r>
              <a:rPr lang="en-US" sz="2600" b="1" dirty="0"/>
              <a:t>Networking Switching Subsystem(NSS) </a:t>
            </a:r>
          </a:p>
          <a:p>
            <a:pPr marL="0" indent="0">
              <a:buNone/>
            </a:pPr>
            <a:r>
              <a:rPr lang="en-US" dirty="0"/>
              <a:t>            Mobile Switching Center(MSC)</a:t>
            </a:r>
          </a:p>
          <a:p>
            <a:pPr marL="0" indent="0">
              <a:buNone/>
            </a:pPr>
            <a:r>
              <a:rPr lang="en-US" dirty="0"/>
              <a:t>            Home Location Register(HLR)</a:t>
            </a:r>
          </a:p>
          <a:p>
            <a:pPr marL="0" indent="0">
              <a:buNone/>
            </a:pPr>
            <a:r>
              <a:rPr lang="en-US" dirty="0"/>
              <a:t>            </a:t>
            </a:r>
            <a:r>
              <a:rPr lang="en-US" dirty="0" err="1"/>
              <a:t>Visiter</a:t>
            </a:r>
            <a:r>
              <a:rPr lang="en-US" dirty="0"/>
              <a:t> Location Register(VLR)</a:t>
            </a:r>
          </a:p>
          <a:p>
            <a:pPr marL="0" indent="0">
              <a:buNone/>
            </a:pPr>
            <a:r>
              <a:rPr lang="en-US" dirty="0"/>
              <a:t>            Authentication Center(AUC)</a:t>
            </a:r>
          </a:p>
          <a:p>
            <a:pPr marL="0" indent="0">
              <a:buNone/>
            </a:pPr>
            <a:r>
              <a:rPr lang="en-US" dirty="0"/>
              <a:t>            Equipment Identity Register(EIR)        </a:t>
            </a:r>
          </a:p>
        </p:txBody>
      </p:sp>
      <p:sp>
        <p:nvSpPr>
          <p:cNvPr id="5" name="Slide Number Placeholder 4">
            <a:extLst>
              <a:ext uri="{FF2B5EF4-FFF2-40B4-BE49-F238E27FC236}">
                <a16:creationId xmlns:a16="http://schemas.microsoft.com/office/drawing/2014/main" xmlns="" id="{6FC5626C-7D6F-4A69-8926-ADC8426F18F3}"/>
              </a:ext>
            </a:extLst>
          </p:cNvPr>
          <p:cNvSpPr>
            <a:spLocks noGrp="1"/>
          </p:cNvSpPr>
          <p:nvPr>
            <p:ph type="sldNum" sz="quarter" idx="12"/>
          </p:nvPr>
        </p:nvSpPr>
        <p:spPr/>
        <p:txBody>
          <a:bodyPr/>
          <a:lstStyle/>
          <a:p>
            <a:fld id="{5A811BBF-65E7-4229-99C2-C400F7286FD3}" type="slidenum">
              <a:rPr lang="en-US" smtClean="0"/>
              <a:pPr/>
              <a:t>8</a:t>
            </a:fld>
            <a:endParaRPr lang="en-US"/>
          </a:p>
        </p:txBody>
      </p:sp>
      <p:sp>
        <p:nvSpPr>
          <p:cNvPr id="6" name="Rectangle 5">
            <a:extLst>
              <a:ext uri="{FF2B5EF4-FFF2-40B4-BE49-F238E27FC236}">
                <a16:creationId xmlns:a16="http://schemas.microsoft.com/office/drawing/2014/main" xmlns="" id="{15AAE929-75CB-468E-88CE-6C8BFA45CFEC}"/>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23554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6A4EF9-42A7-4CD5-82AD-7A19D067A6F6}"/>
              </a:ext>
            </a:extLst>
          </p:cNvPr>
          <p:cNvSpPr>
            <a:spLocks noGrp="1"/>
          </p:cNvSpPr>
          <p:nvPr>
            <p:ph type="title"/>
          </p:nvPr>
        </p:nvSpPr>
        <p:spPr>
          <a:xfrm>
            <a:off x="610222" y="201336"/>
            <a:ext cx="8596668" cy="1107347"/>
          </a:xfrm>
        </p:spPr>
        <p:txBody>
          <a:bodyPr/>
          <a:lstStyle/>
          <a:p>
            <a:pPr algn="ctr"/>
            <a:r>
              <a:rPr lang="en-US" dirty="0"/>
              <a:t>              </a:t>
            </a:r>
            <a:r>
              <a:rPr lang="en-US" b="1" dirty="0"/>
              <a:t>MOBILE STATION(MS)</a:t>
            </a:r>
          </a:p>
        </p:txBody>
      </p:sp>
      <p:sp>
        <p:nvSpPr>
          <p:cNvPr id="3" name="Content Placeholder 2">
            <a:extLst>
              <a:ext uri="{FF2B5EF4-FFF2-40B4-BE49-F238E27FC236}">
                <a16:creationId xmlns:a16="http://schemas.microsoft.com/office/drawing/2014/main" xmlns="" id="{6E37180D-52E4-4CD6-8BF4-A119D3138C02}"/>
              </a:ext>
            </a:extLst>
          </p:cNvPr>
          <p:cNvSpPr>
            <a:spLocks noGrp="1"/>
          </p:cNvSpPr>
          <p:nvPr>
            <p:ph idx="1"/>
          </p:nvPr>
        </p:nvSpPr>
        <p:spPr>
          <a:xfrm>
            <a:off x="838200" y="1308683"/>
            <a:ext cx="8894505" cy="5076628"/>
          </a:xfrm>
        </p:spPr>
        <p:txBody>
          <a:bodyPr>
            <a:normAutofit lnSpcReduction="10000"/>
          </a:bodyPr>
          <a:lstStyle/>
          <a:p>
            <a:pPr marL="0" indent="0">
              <a:buNone/>
            </a:pPr>
            <a:r>
              <a:rPr lang="en-US" sz="2000" dirty="0"/>
              <a:t>Mobile stations (MS), mobile equipment (ME) or as they are most widely known, cell or mobile phones are the section of a GSM mobile communications network that the user sees and operates. </a:t>
            </a:r>
          </a:p>
          <a:p>
            <a:pPr marL="0" indent="0">
              <a:buNone/>
            </a:pPr>
            <a:r>
              <a:rPr lang="en-US" sz="2000" dirty="0"/>
              <a:t>There are a number of elements to the cell </a:t>
            </a:r>
            <a:r>
              <a:rPr lang="en-US" sz="2000" dirty="0" err="1"/>
              <a:t>phone,Although</a:t>
            </a:r>
            <a:r>
              <a:rPr lang="en-US" sz="2000" dirty="0"/>
              <a:t> the two main elements are the main hardware and the SIM</a:t>
            </a:r>
          </a:p>
          <a:p>
            <a:pPr marL="0" indent="0">
              <a:buNone/>
            </a:pPr>
            <a:r>
              <a:rPr lang="en-US" sz="2400" b="1" dirty="0"/>
              <a:t>Main Hardware</a:t>
            </a:r>
          </a:p>
          <a:p>
            <a:r>
              <a:rPr lang="en-US" sz="2000" dirty="0"/>
              <a:t>The hardware itself contains the main elements of the mobile phone including the display, case, battery, and the electronics used to generate the signal, and process the data receiver and to be transmitted.</a:t>
            </a:r>
          </a:p>
          <a:p>
            <a:pPr marL="0" indent="0">
              <a:buNone/>
            </a:pPr>
            <a:r>
              <a:rPr lang="en-US" sz="2600" b="1" dirty="0"/>
              <a:t>Subscriber Identity Module(SIM)</a:t>
            </a:r>
          </a:p>
          <a:p>
            <a:r>
              <a:rPr lang="en-US" sz="2000" dirty="0"/>
              <a:t>Smart card contains IMSI</a:t>
            </a:r>
          </a:p>
          <a:p>
            <a:r>
              <a:rPr lang="en-US" sz="2000" dirty="0"/>
              <a:t>Allows user to send and receive calls.</a:t>
            </a:r>
          </a:p>
          <a:p>
            <a:r>
              <a:rPr lang="en-US" sz="2000" dirty="0"/>
              <a:t>Protected by a password or pin</a:t>
            </a:r>
          </a:p>
          <a:p>
            <a:r>
              <a:rPr lang="en-US" sz="2000" dirty="0"/>
              <a:t>Can be moved from phone to phone</a:t>
            </a:r>
          </a:p>
          <a:p>
            <a:pPr marL="0" indent="0">
              <a:buNone/>
            </a:pPr>
            <a:endParaRPr lang="en-US" sz="2400" b="1" dirty="0"/>
          </a:p>
        </p:txBody>
      </p:sp>
      <p:sp>
        <p:nvSpPr>
          <p:cNvPr id="5" name="Slide Number Placeholder 4">
            <a:extLst>
              <a:ext uri="{FF2B5EF4-FFF2-40B4-BE49-F238E27FC236}">
                <a16:creationId xmlns:a16="http://schemas.microsoft.com/office/drawing/2014/main" xmlns="" id="{A3B40527-26CB-467B-98DE-6371AD1EFD1F}"/>
              </a:ext>
            </a:extLst>
          </p:cNvPr>
          <p:cNvSpPr>
            <a:spLocks noGrp="1"/>
          </p:cNvSpPr>
          <p:nvPr>
            <p:ph type="sldNum" sz="quarter" idx="12"/>
          </p:nvPr>
        </p:nvSpPr>
        <p:spPr/>
        <p:txBody>
          <a:bodyPr/>
          <a:lstStyle/>
          <a:p>
            <a:fld id="{5A811BBF-65E7-4229-99C2-C400F7286FD3}" type="slidenum">
              <a:rPr lang="en-US" smtClean="0"/>
              <a:pPr/>
              <a:t>9</a:t>
            </a:fld>
            <a:endParaRPr lang="en-US"/>
          </a:p>
        </p:txBody>
      </p:sp>
      <p:sp>
        <p:nvSpPr>
          <p:cNvPr id="6" name="Rectangle 5">
            <a:extLst>
              <a:ext uri="{FF2B5EF4-FFF2-40B4-BE49-F238E27FC236}">
                <a16:creationId xmlns:a16="http://schemas.microsoft.com/office/drawing/2014/main" xmlns="" id="{2C91B70D-D5CA-4EE3-9873-3CCAB7949FD5}"/>
              </a:ext>
            </a:extLst>
          </p:cNvPr>
          <p:cNvSpPr/>
          <p:nvPr/>
        </p:nvSpPr>
        <p:spPr>
          <a:xfrm>
            <a:off x="173501" y="184688"/>
            <a:ext cx="11844997" cy="642712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7750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564</TotalTime>
  <Words>1198</Words>
  <Application>Microsoft Office PowerPoint</Application>
  <PresentationFormat>Custom</PresentationFormat>
  <Paragraphs>157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OBJECTIVES</vt:lpstr>
      <vt:lpstr>         GSM</vt:lpstr>
      <vt:lpstr>                  GSM HISTORY </vt:lpstr>
      <vt:lpstr>The Evolution Of GSM</vt:lpstr>
      <vt:lpstr>Slide 6</vt:lpstr>
      <vt:lpstr>                  GSM ARCHITECTURE </vt:lpstr>
      <vt:lpstr>GSM ARCHITECTURE AND ITS TYPES</vt:lpstr>
      <vt:lpstr>              MOBILE STATION(MS)</vt:lpstr>
      <vt:lpstr>Base Station Subsystem(BSS)</vt:lpstr>
      <vt:lpstr>Networking Switching Subsystem(NSS)</vt:lpstr>
      <vt:lpstr>Slide 12</vt:lpstr>
      <vt:lpstr>Advantages Of GSM</vt:lpstr>
      <vt:lpstr>Disadvantages of GSM </vt:lpstr>
      <vt:lpstr>Applications of GSM</vt:lpstr>
      <vt:lpstr>Result and Discussion</vt:lpstr>
      <vt:lpstr> References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AISHWARYA V</dc:creator>
  <cp:lastModifiedBy>ahilan</cp:lastModifiedBy>
  <cp:revision>96</cp:revision>
  <dcterms:created xsi:type="dcterms:W3CDTF">2020-03-02T13:31:34Z</dcterms:created>
  <dcterms:modified xsi:type="dcterms:W3CDTF">2020-03-27T13:26:41Z</dcterms:modified>
</cp:coreProperties>
</file>