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6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8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24" autoAdjust="0"/>
  </p:normalViewPr>
  <p:slideViewPr>
    <p:cSldViewPr>
      <p:cViewPr varScale="1">
        <p:scale>
          <a:sx n="69" d="100"/>
          <a:sy n="69" d="100"/>
        </p:scale>
        <p:origin x="-1404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5FAF2D-984F-44E7-995E-47D80A701F5A}" type="datetimeFigureOut">
              <a:rPr lang="en-US" smtClean="0"/>
              <a:pPr/>
              <a:t>3/11/2021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E36AD4-3A60-456E-BD33-3F047FB00BB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5FAF2D-984F-44E7-995E-47D80A701F5A}" type="datetimeFigureOut">
              <a:rPr lang="en-US" smtClean="0"/>
              <a:pPr/>
              <a:t>3/11/2021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E36AD4-3A60-456E-BD33-3F047FB00BB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5FAF2D-984F-44E7-995E-47D80A701F5A}" type="datetimeFigureOut">
              <a:rPr lang="en-US" smtClean="0"/>
              <a:pPr/>
              <a:t>3/11/2021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E36AD4-3A60-456E-BD33-3F047FB00BB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5FAF2D-984F-44E7-995E-47D80A701F5A}" type="datetimeFigureOut">
              <a:rPr lang="en-US" smtClean="0"/>
              <a:pPr/>
              <a:t>3/11/2021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E36AD4-3A60-456E-BD33-3F047FB00BB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5FAF2D-984F-44E7-995E-47D80A701F5A}" type="datetimeFigureOut">
              <a:rPr lang="en-US" smtClean="0"/>
              <a:pPr/>
              <a:t>3/11/2021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E36AD4-3A60-456E-BD33-3F047FB00BB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5FAF2D-984F-44E7-995E-47D80A701F5A}" type="datetimeFigureOut">
              <a:rPr lang="en-US" smtClean="0"/>
              <a:pPr/>
              <a:t>3/11/2021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E36AD4-3A60-456E-BD33-3F047FB00BB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5FAF2D-984F-44E7-995E-47D80A701F5A}" type="datetimeFigureOut">
              <a:rPr lang="en-US" smtClean="0"/>
              <a:pPr/>
              <a:t>3/11/2021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E36AD4-3A60-456E-BD33-3F047FB00BB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5FAF2D-984F-44E7-995E-47D80A701F5A}" type="datetimeFigureOut">
              <a:rPr lang="en-US" smtClean="0"/>
              <a:pPr/>
              <a:t>3/11/2021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E36AD4-3A60-456E-BD33-3F047FB00BB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5FAF2D-984F-44E7-995E-47D80A701F5A}" type="datetimeFigureOut">
              <a:rPr lang="en-US" smtClean="0"/>
              <a:pPr/>
              <a:t>3/11/2021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E36AD4-3A60-456E-BD33-3F047FB00BB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5FAF2D-984F-44E7-995E-47D80A701F5A}" type="datetimeFigureOut">
              <a:rPr lang="en-US" smtClean="0"/>
              <a:pPr/>
              <a:t>3/11/2021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E36AD4-3A60-456E-BD33-3F047FB00BB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5FAF2D-984F-44E7-995E-47D80A701F5A}" type="datetimeFigureOut">
              <a:rPr lang="en-US" smtClean="0"/>
              <a:pPr/>
              <a:t>3/11/2021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E36AD4-3A60-456E-BD33-3F047FB00BB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5FAF2D-984F-44E7-995E-47D80A701F5A}" type="datetimeFigureOut">
              <a:rPr lang="en-US" smtClean="0"/>
              <a:pPr/>
              <a:t>3/11/2021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E36AD4-3A60-456E-BD33-3F047FB00BB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EE5ACCF2-8CAE-4B9E-99FA-55335EEA4352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0" y="0"/>
            <a:ext cx="9144000" cy="1143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2400" b="1" dirty="0">
                <a:latin typeface="Palatino Linotype" pitchFamily="18" charset="0"/>
                <a:cs typeface="Times New Roman" panose="02020603050405020304" pitchFamily="18" charset="0"/>
              </a:rPr>
              <a:t>  JEPPIAAR INSTITUTE OF TECHNOLOGY</a:t>
            </a:r>
          </a:p>
          <a:p>
            <a:pPr algn="ctr"/>
            <a:r>
              <a:rPr lang="en-US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“Self-Belief | Self Discipline | Self Respect”</a:t>
            </a:r>
          </a:p>
          <a:p>
            <a:pPr algn="ctr"/>
            <a:endParaRPr lang="en-US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IN" sz="2200" b="1" dirty="0">
                <a:solidFill>
                  <a:srgbClr val="0070C0"/>
                </a:solidFill>
                <a:latin typeface="Palatino Linotype" pitchFamily="18" charset="0"/>
                <a:cs typeface="Times New Roman" panose="02020603050405020304" pitchFamily="18" charset="0"/>
              </a:rPr>
              <a:t>Department of Electronics and communication Engineering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F993296E-B523-47A8-BEDB-E5FFD519EB02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1"/>
            <a:ext cx="1295400" cy="761999"/>
          </a:xfrm>
          <a:prstGeom prst="rect">
            <a:avLst/>
          </a:prstGeom>
        </p:spPr>
      </p:pic>
      <p:pic>
        <p:nvPicPr>
          <p:cNvPr id="8" name="Picture 7" descr="F:\SUBJECTS\JIT_COURSE FILE CONTENTS\JIT_ISO _DNV GL_ISO 9001-2015\ISO_Images_Logo\ISO 9001-2015 (JPG).jpg">
            <a:extLst>
              <a:ext uri="{FF2B5EF4-FFF2-40B4-BE49-F238E27FC236}">
                <a16:creationId xmlns:a16="http://schemas.microsoft.com/office/drawing/2014/main" id="{00000000-0008-0000-0500-000003000000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24800" y="0"/>
            <a:ext cx="891329" cy="762000"/>
          </a:xfrm>
          <a:prstGeom prst="rect">
            <a:avLst/>
          </a:prstGeom>
          <a:noFill/>
          <a:ln>
            <a:noFill/>
          </a:ln>
        </p:spPr>
      </p:pic>
      <p:sp>
        <p:nvSpPr>
          <p:cNvPr id="9" name="Rectangle 8"/>
          <p:cNvSpPr/>
          <p:nvPr/>
        </p:nvSpPr>
        <p:spPr>
          <a:xfrm>
            <a:off x="0" y="1371600"/>
            <a:ext cx="91440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chemeClr val="accent2"/>
                </a:solidFill>
                <a:latin typeface="Palatino Linotype" pitchFamily="18" charset="0"/>
              </a:rPr>
              <a:t>Subject Name : MICROPROCESSOR AND MICROCONTROLLER</a:t>
            </a:r>
            <a:br>
              <a:rPr lang="en-US" b="1" dirty="0">
                <a:solidFill>
                  <a:schemeClr val="accent2"/>
                </a:solidFill>
                <a:latin typeface="Palatino Linotype" pitchFamily="18" charset="0"/>
              </a:rPr>
            </a:br>
            <a:br>
              <a:rPr lang="en-US" b="1" dirty="0">
                <a:solidFill>
                  <a:schemeClr val="accent2"/>
                </a:solidFill>
                <a:latin typeface="Palatino Linotype" pitchFamily="18" charset="0"/>
              </a:rPr>
            </a:br>
            <a:r>
              <a:rPr lang="en-US" b="1" dirty="0">
                <a:solidFill>
                  <a:schemeClr val="accent2"/>
                </a:solidFill>
                <a:latin typeface="Palatino Linotype" pitchFamily="18" charset="0"/>
              </a:rPr>
              <a:t>Presentation  Title: INTERFACING THE LED USING 8086 MICROPROCESSOR</a:t>
            </a:r>
            <a:br>
              <a:rPr lang="en-US" b="1" dirty="0">
                <a:solidFill>
                  <a:schemeClr val="accent2"/>
                </a:solidFill>
                <a:latin typeface="Palatino Linotype" pitchFamily="18" charset="0"/>
              </a:rPr>
            </a:b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228600" y="2667000"/>
            <a:ext cx="845820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chemeClr val="accent2"/>
                </a:solidFill>
                <a:latin typeface="Palatino Linotype" pitchFamily="18" charset="0"/>
              </a:rPr>
              <a:t>Team Members:</a:t>
            </a:r>
          </a:p>
          <a:p>
            <a:pPr>
              <a:lnSpc>
                <a:spcPct val="150000"/>
              </a:lnSpc>
            </a:pPr>
            <a:r>
              <a:rPr lang="en-US" b="1" dirty="0">
                <a:latin typeface="Palatino Linotype" pitchFamily="18" charset="0"/>
              </a:rPr>
              <a:t>	Students Name	 		  	   </a:t>
            </a:r>
            <a:r>
              <a:rPr lang="en-US" b="1" dirty="0" err="1">
                <a:latin typeface="Palatino Linotype" pitchFamily="18" charset="0"/>
              </a:rPr>
              <a:t>Reg.No</a:t>
            </a:r>
            <a:r>
              <a:rPr lang="en-US" b="1" dirty="0">
                <a:latin typeface="Palatino Linotype" pitchFamily="18" charset="0"/>
              </a:rPr>
              <a:t>:</a:t>
            </a:r>
          </a:p>
          <a:p>
            <a:pPr>
              <a:lnSpc>
                <a:spcPct val="150000"/>
              </a:lnSpc>
            </a:pPr>
            <a:r>
              <a:rPr lang="en-US" b="1" dirty="0">
                <a:latin typeface="Palatino Linotype" pitchFamily="18" charset="0"/>
              </a:rPr>
              <a:t>	1. TONIE  RAALPH .C                                          210617106081</a:t>
            </a:r>
          </a:p>
          <a:p>
            <a:pPr>
              <a:lnSpc>
                <a:spcPct val="150000"/>
              </a:lnSpc>
            </a:pPr>
            <a:r>
              <a:rPr lang="en-US" b="1" dirty="0">
                <a:latin typeface="Palatino Linotype" pitchFamily="18" charset="0"/>
              </a:rPr>
              <a:t>                2. ALWIN REVANTH.P                                         210617106007</a:t>
            </a:r>
          </a:p>
          <a:p>
            <a:pPr>
              <a:lnSpc>
                <a:spcPct val="150000"/>
              </a:lnSpc>
            </a:pPr>
            <a:r>
              <a:rPr lang="en-US" b="1" dirty="0">
                <a:latin typeface="Palatino Linotype" pitchFamily="18" charset="0"/>
              </a:rPr>
              <a:t>                3. KRISHNA KUMAR.S                                       210617106050</a:t>
            </a:r>
          </a:p>
          <a:p>
            <a:pPr>
              <a:lnSpc>
                <a:spcPct val="150000"/>
              </a:lnSpc>
            </a:pPr>
            <a:r>
              <a:rPr lang="en-US" b="1" dirty="0">
                <a:latin typeface="Palatino Linotype" pitchFamily="18" charset="0"/>
              </a:rPr>
              <a:t>                4. SANGAVI.L                                                         210617106070</a:t>
            </a:r>
          </a:p>
          <a:p>
            <a:pPr>
              <a:lnSpc>
                <a:spcPct val="150000"/>
              </a:lnSpc>
            </a:pPr>
            <a:r>
              <a:rPr lang="en-US" b="1" dirty="0">
                <a:latin typeface="Palatino Linotype" pitchFamily="18" charset="0"/>
              </a:rPr>
              <a:t>                5. SURYA PRABHA.S.V                                        210617106078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838200"/>
            <a:ext cx="9144000" cy="6019800"/>
          </a:xfrm>
        </p:spPr>
        <p:txBody>
          <a:bodyPr/>
          <a:lstStyle/>
          <a:p>
            <a:r>
              <a:rPr lang="en-US" b="1" dirty="0"/>
              <a:t>ASSEMBLY PROGRAM TO ON AND OFF LED USING 8086:</a:t>
            </a:r>
          </a:p>
          <a:p>
            <a:endParaRPr lang="en-US" b="1" dirty="0"/>
          </a:p>
        </p:txBody>
      </p:sp>
      <p:pic>
        <p:nvPicPr>
          <p:cNvPr id="6" name="Picture 5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371600" y="1752600"/>
            <a:ext cx="6705600" cy="480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838200"/>
            <a:ext cx="9144000" cy="6019800"/>
          </a:xfrm>
        </p:spPr>
        <p:txBody>
          <a:bodyPr/>
          <a:lstStyle/>
          <a:p>
            <a:pPr>
              <a:buNone/>
            </a:pPr>
            <a:r>
              <a:rPr lang="en-US" b="1" dirty="0"/>
              <a:t>CONCLUSION:</a:t>
            </a:r>
          </a:p>
          <a:p>
            <a:pPr>
              <a:buFont typeface="Wingdings" pitchFamily="2" charset="2"/>
              <a:buChar char="Ø"/>
            </a:pPr>
            <a:r>
              <a:rPr lang="en-US" dirty="0"/>
              <a:t>    With the output different input  output modes and control word format has been studied in this experiment.</a:t>
            </a:r>
          </a:p>
          <a:p>
            <a:pPr>
              <a:buNone/>
            </a:pPr>
            <a:endParaRPr lang="en-US" b="1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2667000" cy="990600"/>
          </a:xfrm>
        </p:spPr>
        <p:txBody>
          <a:bodyPr>
            <a:normAutofit/>
          </a:bodyPr>
          <a:lstStyle/>
          <a:p>
            <a:r>
              <a:rPr lang="en-US" sz="3600" b="1" dirty="0"/>
              <a:t>REFERENCE: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914400"/>
            <a:ext cx="9144000" cy="5211763"/>
          </a:xfrm>
        </p:spPr>
        <p:txBody>
          <a:bodyPr/>
          <a:lstStyle/>
          <a:p>
            <a:r>
              <a:rPr lang="en-US" dirty="0" err="1"/>
              <a:t>Dougles</a:t>
            </a:r>
            <a:r>
              <a:rPr lang="en-US" dirty="0"/>
              <a:t> v </a:t>
            </a:r>
            <a:r>
              <a:rPr lang="en-US" dirty="0" err="1"/>
              <a:t>hall,microprocessor</a:t>
            </a:r>
            <a:r>
              <a:rPr lang="en-US" dirty="0"/>
              <a:t> and </a:t>
            </a:r>
            <a:r>
              <a:rPr lang="en-US" dirty="0" err="1"/>
              <a:t>interfacing.new</a:t>
            </a:r>
            <a:r>
              <a:rPr lang="en-US" dirty="0"/>
              <a:t> </a:t>
            </a:r>
            <a:r>
              <a:rPr lang="en-US" dirty="0" err="1"/>
              <a:t>delhi:tat</a:t>
            </a:r>
            <a:r>
              <a:rPr lang="en-US" dirty="0"/>
              <a:t> mc </a:t>
            </a:r>
            <a:r>
              <a:rPr lang="en-US" dirty="0" err="1"/>
              <a:t>graw</a:t>
            </a:r>
            <a:r>
              <a:rPr lang="en-US" dirty="0"/>
              <a:t> hill </a:t>
            </a:r>
            <a:r>
              <a:rPr lang="en-US" dirty="0" err="1"/>
              <a:t>pvt.ltd.revised</a:t>
            </a:r>
            <a:r>
              <a:rPr lang="en-US" dirty="0"/>
              <a:t> second edition 2010.</a:t>
            </a:r>
          </a:p>
          <a:p>
            <a:r>
              <a:rPr lang="en-US" dirty="0" err="1"/>
              <a:t>Rk</a:t>
            </a:r>
            <a:r>
              <a:rPr lang="en-US" dirty="0"/>
              <a:t> </a:t>
            </a:r>
            <a:r>
              <a:rPr lang="en-US" dirty="0" err="1"/>
              <a:t>sharma</a:t>
            </a:r>
            <a:r>
              <a:rPr lang="en-US" dirty="0"/>
              <a:t>,” a low cost seven display </a:t>
            </a:r>
            <a:r>
              <a:rPr lang="en-US" dirty="0" err="1"/>
              <a:t>system”,IET</a:t>
            </a:r>
            <a:r>
              <a:rPr lang="en-US" dirty="0"/>
              <a:t> radio and electronic engineer,vol.41.pp.223-224 may 1971.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"/>
            <a:ext cx="2971800" cy="990599"/>
          </a:xfrm>
        </p:spPr>
        <p:txBody>
          <a:bodyPr>
            <a:normAutofit/>
          </a:bodyPr>
          <a:lstStyle/>
          <a:p>
            <a:r>
              <a:rPr lang="en-US" sz="3600" b="1" dirty="0"/>
              <a:t>OBJECTIVE: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914400"/>
            <a:ext cx="9144000" cy="4724400"/>
          </a:xfrm>
        </p:spPr>
        <p:txBody>
          <a:bodyPr/>
          <a:lstStyle/>
          <a:p>
            <a:pPr>
              <a:buFont typeface="Wingdings" pitchFamily="2" charset="2"/>
              <a:buChar char="v"/>
            </a:pPr>
            <a:r>
              <a:rPr lang="en-US" dirty="0">
                <a:solidFill>
                  <a:schemeClr val="tx1"/>
                </a:solidFill>
              </a:rPr>
              <a:t>Know that how to work a 8086 microprocessor</a:t>
            </a:r>
          </a:p>
          <a:p>
            <a:pPr lvl="1"/>
            <a:r>
              <a:rPr lang="en-US" sz="3200" dirty="0">
                <a:solidFill>
                  <a:schemeClr val="tx1"/>
                </a:solidFill>
              </a:rPr>
              <a:t>  Show the different parts of a 8086 microprocessor internal architecture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838200"/>
            <a:ext cx="9144000" cy="6019800"/>
          </a:xfrm>
        </p:spPr>
        <p:txBody>
          <a:bodyPr/>
          <a:lstStyle/>
          <a:p>
            <a:pPr>
              <a:buNone/>
            </a:pPr>
            <a:r>
              <a:rPr lang="en-US" dirty="0"/>
              <a:t>                                    </a:t>
            </a:r>
            <a:r>
              <a:rPr lang="en-US" sz="3200" b="1" dirty="0"/>
              <a:t> CONTENTS</a:t>
            </a:r>
          </a:p>
          <a:p>
            <a:pPr>
              <a:buClr>
                <a:schemeClr val="tx1"/>
              </a:buClr>
              <a:buFont typeface="Wingdings" pitchFamily="2" charset="2"/>
              <a:buChar char="Ø"/>
            </a:pPr>
            <a:r>
              <a:rPr lang="en-US" sz="2800" dirty="0"/>
              <a:t>   INTRODUCTION</a:t>
            </a:r>
          </a:p>
          <a:p>
            <a:pPr>
              <a:buFont typeface="Wingdings" pitchFamily="2" charset="2"/>
              <a:buChar char="Ø"/>
            </a:pPr>
            <a:r>
              <a:rPr lang="en-US" sz="2800" dirty="0"/>
              <a:t>    8086 TRAINER BOARD</a:t>
            </a:r>
          </a:p>
          <a:p>
            <a:pPr>
              <a:buFont typeface="Wingdings" pitchFamily="2" charset="2"/>
              <a:buChar char="Ø"/>
            </a:pPr>
            <a:r>
              <a:rPr lang="en-US" sz="2800" dirty="0"/>
              <a:t>    LED(light emitting diode)</a:t>
            </a:r>
          </a:p>
          <a:p>
            <a:pPr>
              <a:buFont typeface="Wingdings" pitchFamily="2" charset="2"/>
              <a:buChar char="Ø"/>
            </a:pPr>
            <a:r>
              <a:rPr lang="en-US" sz="2800" dirty="0"/>
              <a:t>    INTERFACING LED</a:t>
            </a:r>
          </a:p>
          <a:p>
            <a:pPr>
              <a:buFont typeface="Wingdings" pitchFamily="2" charset="2"/>
              <a:buChar char="Ø"/>
            </a:pPr>
            <a:r>
              <a:rPr lang="en-US" sz="2800" dirty="0"/>
              <a:t>     INTERFACING LED WITH 8086</a:t>
            </a:r>
          </a:p>
          <a:p>
            <a:pPr>
              <a:buFont typeface="Wingdings" pitchFamily="2" charset="2"/>
              <a:buChar char="Ø"/>
            </a:pPr>
            <a:r>
              <a:rPr lang="en-US" sz="2800" dirty="0"/>
              <a:t>     PIN ASSIGNMENT WITH 8086</a:t>
            </a:r>
          </a:p>
          <a:p>
            <a:pPr>
              <a:buFont typeface="Wingdings" pitchFamily="2" charset="2"/>
              <a:buChar char="Ø"/>
            </a:pPr>
            <a:r>
              <a:rPr lang="en-US" sz="2800" dirty="0"/>
              <a:t>     CIRCUIT DIAGRAM</a:t>
            </a:r>
          </a:p>
          <a:p>
            <a:pPr>
              <a:buFont typeface="Wingdings" pitchFamily="2" charset="2"/>
              <a:buChar char="Ø"/>
            </a:pPr>
            <a:r>
              <a:rPr lang="en-US" sz="2800" dirty="0"/>
              <a:t>     ASSEMBLY PROGRAM TO ON AND OFF LED  USING 8086                         </a:t>
            </a:r>
          </a:p>
          <a:p>
            <a:pPr>
              <a:buNone/>
            </a:pPr>
            <a:endParaRPr lang="en-US" sz="3200" dirty="0"/>
          </a:p>
          <a:p>
            <a:pPr>
              <a:buNone/>
            </a:pPr>
            <a:endParaRPr lang="en-US" sz="3200" dirty="0"/>
          </a:p>
          <a:p>
            <a:pPr>
              <a:buNone/>
            </a:pPr>
            <a:endParaRPr lang="en-US" sz="3200" b="1" dirty="0"/>
          </a:p>
          <a:p>
            <a:pPr>
              <a:buNone/>
            </a:pPr>
            <a:endParaRPr lang="en-US" sz="3200" b="1" dirty="0"/>
          </a:p>
          <a:p>
            <a:pPr>
              <a:buNone/>
            </a:pPr>
            <a:endParaRPr lang="en-US" sz="3200" b="1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idx="1"/>
          </p:nvPr>
        </p:nvSpPr>
        <p:spPr>
          <a:xfrm>
            <a:off x="0" y="838200"/>
            <a:ext cx="9144000" cy="6019800"/>
          </a:xfrm>
        </p:spPr>
        <p:txBody>
          <a:bodyPr>
            <a:normAutofit fontScale="92500"/>
          </a:bodyPr>
          <a:lstStyle/>
          <a:p>
            <a:pPr>
              <a:buNone/>
            </a:pPr>
            <a:r>
              <a:rPr lang="en-US" sz="4200" b="1" dirty="0"/>
              <a:t>              INTRODUCTION</a:t>
            </a:r>
          </a:p>
          <a:p>
            <a:pPr>
              <a:buNone/>
            </a:pPr>
            <a:r>
              <a:rPr lang="en-US" sz="4200" b="1" dirty="0"/>
              <a:t> 8086 </a:t>
            </a:r>
            <a:r>
              <a:rPr lang="en-US" sz="2800" b="1" dirty="0"/>
              <a:t>MICROPROCESSOR:</a:t>
            </a:r>
            <a:endParaRPr lang="en-US" sz="4200" b="1" dirty="0"/>
          </a:p>
          <a:p>
            <a:pPr>
              <a:buNone/>
            </a:pPr>
            <a:endParaRPr lang="en-US" dirty="0"/>
          </a:p>
          <a:p>
            <a:pPr>
              <a:buClr>
                <a:schemeClr val="tx1"/>
              </a:buClr>
              <a:buFont typeface="Wingdings" pitchFamily="2" charset="2"/>
              <a:buChar char="Ø"/>
            </a:pPr>
            <a:r>
              <a:rPr lang="en-US" sz="2400" dirty="0"/>
              <a:t> 8086 microprocessor is the enhanced version of 8085 microprocessor. It</a:t>
            </a:r>
          </a:p>
          <a:p>
            <a:pPr>
              <a:buNone/>
            </a:pPr>
            <a:r>
              <a:rPr lang="en-US" sz="2400" dirty="0"/>
              <a:t>    was designed by Intel in 1976.</a:t>
            </a:r>
          </a:p>
          <a:p>
            <a:pPr>
              <a:buClrTx/>
              <a:buFont typeface="Wingdings" pitchFamily="2" charset="2"/>
              <a:buChar char="Ø"/>
            </a:pPr>
            <a:r>
              <a:rPr lang="en-US" sz="2400" dirty="0"/>
              <a:t>     The 8086 microprocessor is a 16-bit, N-channel, HMOS microprocessor.</a:t>
            </a:r>
          </a:p>
          <a:p>
            <a:pPr>
              <a:buClrTx/>
              <a:buFont typeface="Wingdings" pitchFamily="2" charset="2"/>
              <a:buChar char="Ø"/>
            </a:pPr>
            <a:r>
              <a:rPr lang="en-US" sz="2400" dirty="0"/>
              <a:t>Where the HMOS is used for "High-speed Metal Oxide Semiconductor".</a:t>
            </a:r>
          </a:p>
          <a:p>
            <a:pPr>
              <a:buClrTx/>
              <a:buFont typeface="Wingdings" pitchFamily="2" charset="2"/>
              <a:buChar char="Ø"/>
            </a:pPr>
            <a:r>
              <a:rPr lang="en-US" sz="2400" dirty="0"/>
              <a:t>     8086 is built on a single semiconductor chip and packaged in a 40-pin </a:t>
            </a:r>
            <a:r>
              <a:rPr lang="en-US" sz="2400" dirty="0" err="1"/>
              <a:t>ICpackage</a:t>
            </a:r>
            <a:r>
              <a:rPr lang="en-US" sz="2400" dirty="0"/>
              <a:t>. The type of package is DIP (Dual Inline Package).</a:t>
            </a:r>
          </a:p>
          <a:p>
            <a:pPr>
              <a:buClrTx/>
              <a:buFont typeface="Wingdings" pitchFamily="2" charset="2"/>
              <a:buChar char="Ø"/>
            </a:pPr>
            <a:r>
              <a:rPr lang="en-US" sz="2400" dirty="0"/>
              <a:t> 8086 uses 20 address lines and 16 data- lines. It can directly address up to</a:t>
            </a:r>
          </a:p>
          <a:p>
            <a:pPr>
              <a:buClrTx/>
              <a:buFont typeface="Wingdings" pitchFamily="2" charset="2"/>
              <a:buChar char="Ø"/>
            </a:pPr>
            <a:r>
              <a:rPr lang="en-US" sz="2400" dirty="0"/>
              <a:t>220 = 1 </a:t>
            </a:r>
            <a:r>
              <a:rPr lang="en-US" sz="2400" dirty="0" err="1"/>
              <a:t>Mbyte</a:t>
            </a:r>
            <a:r>
              <a:rPr lang="en-US" sz="2400" dirty="0"/>
              <a:t> of memory</a:t>
            </a:r>
          </a:p>
          <a:p>
            <a:pPr>
              <a:buClrTx/>
              <a:buFont typeface="Wingdings" pitchFamily="2" charset="2"/>
              <a:buChar char="Ø"/>
            </a:pPr>
            <a:r>
              <a:rPr lang="en-US" sz="2400" dirty="0"/>
              <a:t> It consists of a powerful instruction set, which provides operation like</a:t>
            </a:r>
          </a:p>
          <a:p>
            <a:pPr>
              <a:buClrTx/>
              <a:buFont typeface="Wingdings" pitchFamily="2" charset="2"/>
              <a:buChar char="Ø"/>
            </a:pPr>
            <a:r>
              <a:rPr lang="en-US" sz="2400" dirty="0"/>
              <a:t>division and multiplication very quickly.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838200"/>
            <a:ext cx="9144000" cy="6019800"/>
          </a:xfrm>
        </p:spPr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en-US" sz="3500" b="1" dirty="0"/>
              <a:t>Features of 8086 Microprocessor:</a:t>
            </a:r>
          </a:p>
          <a:p>
            <a:pPr>
              <a:buNone/>
            </a:pPr>
            <a:r>
              <a:rPr lang="en-US" sz="2800" dirty="0"/>
              <a:t> </a:t>
            </a:r>
            <a:endParaRPr lang="en-US" sz="1200" dirty="0"/>
          </a:p>
          <a:p>
            <a:pPr>
              <a:buNone/>
            </a:pPr>
            <a:r>
              <a:rPr lang="en-US" sz="2800" dirty="0"/>
              <a:t> 1. </a:t>
            </a:r>
            <a:r>
              <a:rPr lang="en-US" sz="3000" dirty="0">
                <a:latin typeface="Aparajita" pitchFamily="34" charset="0"/>
                <a:cs typeface="Aparajita" pitchFamily="34" charset="0"/>
              </a:rPr>
              <a:t>To improve the performance of this microprocessor there are two stages of pipelining, which are fetching &amp; execute stage.</a:t>
            </a:r>
          </a:p>
          <a:p>
            <a:pPr>
              <a:buNone/>
            </a:pPr>
            <a:r>
              <a:rPr lang="en-US" sz="3000" dirty="0">
                <a:latin typeface="Aparajita" pitchFamily="34" charset="0"/>
                <a:cs typeface="Aparajita" pitchFamily="34" charset="0"/>
              </a:rPr>
              <a:t> </a:t>
            </a:r>
          </a:p>
          <a:p>
            <a:pPr>
              <a:buNone/>
            </a:pPr>
            <a:r>
              <a:rPr lang="en-US" sz="3000" dirty="0">
                <a:latin typeface="Aparajita" pitchFamily="34" charset="0"/>
                <a:cs typeface="Aparajita" pitchFamily="34" charset="0"/>
              </a:rPr>
              <a:t>2. The fetch stage can transfer the data in 6 bytes of instructions and stored in a line</a:t>
            </a:r>
          </a:p>
          <a:p>
            <a:pPr>
              <a:buNone/>
            </a:pPr>
            <a:r>
              <a:rPr lang="en-US" sz="3000" dirty="0">
                <a:latin typeface="Aparajita" pitchFamily="34" charset="0"/>
                <a:cs typeface="Aparajita" pitchFamily="34" charset="0"/>
              </a:rPr>
              <a:t> </a:t>
            </a:r>
          </a:p>
          <a:p>
            <a:pPr>
              <a:buNone/>
            </a:pPr>
            <a:r>
              <a:rPr lang="en-US" sz="3000" dirty="0">
                <a:latin typeface="Aparajita" pitchFamily="34" charset="0"/>
                <a:cs typeface="Aparajita" pitchFamily="34" charset="0"/>
              </a:rPr>
              <a:t>3. The execute stage will execute the instructions</a:t>
            </a:r>
          </a:p>
          <a:p>
            <a:pPr>
              <a:buNone/>
            </a:pPr>
            <a:r>
              <a:rPr lang="en-US" sz="3000" dirty="0">
                <a:latin typeface="Aparajita" pitchFamily="34" charset="0"/>
                <a:cs typeface="Aparajita" pitchFamily="34" charset="0"/>
              </a:rPr>
              <a:t> </a:t>
            </a:r>
          </a:p>
          <a:p>
            <a:pPr>
              <a:buNone/>
            </a:pPr>
            <a:r>
              <a:rPr lang="en-US" sz="3000" dirty="0">
                <a:latin typeface="Aparajita" pitchFamily="34" charset="0"/>
                <a:cs typeface="Aparajita" pitchFamily="34" charset="0"/>
              </a:rPr>
              <a:t>4. The 8086 microprocessor consists of 2900 transistors and it has 256 vectored interrupts</a:t>
            </a:r>
          </a:p>
          <a:p>
            <a:pPr>
              <a:buNone/>
            </a:pPr>
            <a:r>
              <a:rPr lang="en-US" sz="3000" dirty="0">
                <a:latin typeface="Aparajita" pitchFamily="34" charset="0"/>
                <a:cs typeface="Aparajita" pitchFamily="34" charset="0"/>
              </a:rPr>
              <a:t> </a:t>
            </a:r>
          </a:p>
          <a:p>
            <a:pPr>
              <a:buNone/>
            </a:pPr>
            <a:r>
              <a:rPr lang="en-US" sz="3000" dirty="0">
                <a:latin typeface="Aparajita" pitchFamily="34" charset="0"/>
                <a:cs typeface="Aparajita" pitchFamily="34" charset="0"/>
              </a:rPr>
              <a:t>5. It is the first 16-bit processor with 16 bit ALU &amp; register, internal data bus and 16-bit external data bus.</a:t>
            </a:r>
          </a:p>
          <a:p>
            <a:pPr lvl="8">
              <a:buNone/>
            </a:pPr>
            <a:endParaRPr lang="en-US" sz="3000" dirty="0">
              <a:latin typeface="Aparajita" pitchFamily="34" charset="0"/>
              <a:cs typeface="Aparajita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990600"/>
            <a:ext cx="9144000" cy="5867400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n-US" sz="3500" b="1" dirty="0">
                <a:latin typeface="Cambria" pitchFamily="18" charset="0"/>
                <a:cs typeface="Arabic Typesetting" pitchFamily="66" charset="-78"/>
              </a:rPr>
              <a:t>8086 TRAINER BOARD:</a:t>
            </a:r>
          </a:p>
          <a:p>
            <a:pPr>
              <a:buNone/>
            </a:pPr>
            <a:r>
              <a:rPr lang="en-US" sz="3000" dirty="0">
                <a:latin typeface="Aparajita" pitchFamily="34" charset="0"/>
                <a:cs typeface="Aparajita" pitchFamily="34" charset="0"/>
              </a:rPr>
              <a:t>                        </a:t>
            </a:r>
            <a:r>
              <a:rPr lang="en-US" sz="3300" dirty="0">
                <a:latin typeface="Aparajita" pitchFamily="34" charset="0"/>
                <a:cs typeface="Aparajita" pitchFamily="34" charset="0"/>
              </a:rPr>
              <a:t>PS- TRAINER-8086 microprocessor trainer kit is proposed to smooth the </a:t>
            </a:r>
            <a:r>
              <a:rPr lang="en-US" sz="3300" dirty="0" err="1">
                <a:latin typeface="Aparajita" pitchFamily="34" charset="0"/>
                <a:cs typeface="Aparajita" pitchFamily="34" charset="0"/>
              </a:rPr>
              <a:t>progess</a:t>
            </a:r>
            <a:r>
              <a:rPr lang="en-US" sz="3300" dirty="0">
                <a:latin typeface="Aparajita" pitchFamily="34" charset="0"/>
                <a:cs typeface="Aparajita" pitchFamily="34" charset="0"/>
              </a:rPr>
              <a:t> of </a:t>
            </a:r>
            <a:r>
              <a:rPr lang="en-US" sz="3300" dirty="0" err="1">
                <a:latin typeface="Aparajita" pitchFamily="34" charset="0"/>
                <a:cs typeface="Aparajita" pitchFamily="34" charset="0"/>
              </a:rPr>
              <a:t>learnng</a:t>
            </a:r>
            <a:r>
              <a:rPr lang="en-US" sz="3300" dirty="0">
                <a:latin typeface="Aparajita" pitchFamily="34" charset="0"/>
                <a:cs typeface="Aparajita" pitchFamily="34" charset="0"/>
              </a:rPr>
              <a:t> and developing designs of microprocessor from </a:t>
            </a:r>
            <a:r>
              <a:rPr lang="en-US" sz="3300" dirty="0" err="1">
                <a:latin typeface="Aparajita" pitchFamily="34" charset="0"/>
                <a:cs typeface="Aparajita" pitchFamily="34" charset="0"/>
              </a:rPr>
              <a:t>intel</a:t>
            </a:r>
            <a:r>
              <a:rPr lang="en-US" sz="3300" dirty="0">
                <a:latin typeface="Aparajita" pitchFamily="34" charset="0"/>
                <a:cs typeface="Aparajita" pitchFamily="34" charset="0"/>
              </a:rPr>
              <a:t>. It has the facility to connect  pc’s 101/104 keyboard, to enter the user program in assembly languages. User verifies the program through LCD or PC , user friendly </a:t>
            </a:r>
            <a:r>
              <a:rPr lang="en-US" sz="3300" dirty="0" err="1">
                <a:latin typeface="Aparajita" pitchFamily="34" charset="0"/>
                <a:cs typeface="Aparajita" pitchFamily="34" charset="0"/>
              </a:rPr>
              <a:t>filmware</a:t>
            </a:r>
            <a:r>
              <a:rPr lang="en-US" sz="3300" dirty="0">
                <a:latin typeface="Aparajita" pitchFamily="34" charset="0"/>
                <a:cs typeface="Aparajita" pitchFamily="34" charset="0"/>
              </a:rPr>
              <a:t> confirms facilitating the beginners learns operations of a microprocessor quickly.</a:t>
            </a:r>
          </a:p>
          <a:p>
            <a:pPr>
              <a:buNone/>
            </a:pPr>
            <a:r>
              <a:rPr lang="en-US" sz="3500" b="1" dirty="0"/>
              <a:t>LED ( light emitting diode):</a:t>
            </a:r>
          </a:p>
          <a:p>
            <a:pPr>
              <a:buNone/>
            </a:pPr>
            <a:r>
              <a:rPr lang="en-US" sz="2400" dirty="0"/>
              <a:t>                            </a:t>
            </a:r>
            <a:r>
              <a:rPr lang="en-US" sz="3800" dirty="0">
                <a:latin typeface="Aparajita" pitchFamily="34" charset="0"/>
                <a:cs typeface="Aparajita" pitchFamily="34" charset="0"/>
              </a:rPr>
              <a:t>light emitting diodes is the most commonly used comp[</a:t>
            </a:r>
            <a:r>
              <a:rPr lang="en-US" sz="3800" dirty="0" err="1">
                <a:latin typeface="Aparajita" pitchFamily="34" charset="0"/>
                <a:cs typeface="Aparajita" pitchFamily="34" charset="0"/>
              </a:rPr>
              <a:t>onents</a:t>
            </a:r>
            <a:r>
              <a:rPr lang="en-US" sz="3800" dirty="0">
                <a:latin typeface="Aparajita" pitchFamily="34" charset="0"/>
                <a:cs typeface="Aparajita" pitchFamily="34" charset="0"/>
              </a:rPr>
              <a:t>, usually for displaying pins digital states. Typical uses of LEDs include alarm devices, timers and confirmation of user  input such as a mouse click or keystroke.  </a:t>
            </a:r>
          </a:p>
          <a:p>
            <a:pPr>
              <a:buNone/>
            </a:pPr>
            <a:endParaRPr lang="en-US" sz="2400" dirty="0">
              <a:latin typeface="Aparajita" pitchFamily="34" charset="0"/>
              <a:cs typeface="Aparajita" pitchFamily="34" charset="0"/>
            </a:endParaRPr>
          </a:p>
          <a:p>
            <a:pPr>
              <a:buNone/>
            </a:pPr>
            <a:endParaRPr lang="en-US" sz="2400" dirty="0">
              <a:latin typeface="Aparajita" pitchFamily="34" charset="0"/>
              <a:cs typeface="Aparajita" pitchFamily="34" charset="0"/>
            </a:endParaRPr>
          </a:p>
          <a:p>
            <a:pPr>
              <a:buNone/>
            </a:pPr>
            <a:r>
              <a:rPr lang="en-US" sz="3200" dirty="0">
                <a:latin typeface="Aparajita" pitchFamily="34" charset="0"/>
                <a:cs typeface="Aparajita" pitchFamily="34" charset="0"/>
              </a:rPr>
              <a:t> 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990599"/>
            <a:ext cx="9144000" cy="5853545"/>
          </a:xfrm>
        </p:spPr>
        <p:txBody>
          <a:bodyPr/>
          <a:lstStyle/>
          <a:p>
            <a:pPr>
              <a:buNone/>
            </a:pPr>
            <a:r>
              <a:rPr lang="en-US" b="1" dirty="0"/>
              <a:t>INTERFACING LED:</a:t>
            </a:r>
          </a:p>
          <a:p>
            <a:pPr>
              <a:buNone/>
            </a:pPr>
            <a:r>
              <a:rPr lang="en-US" dirty="0">
                <a:latin typeface="Aparajita" pitchFamily="34" charset="0"/>
                <a:cs typeface="Aparajita" pitchFamily="34" charset="0"/>
              </a:rPr>
              <a:t>                   </a:t>
            </a:r>
            <a:r>
              <a:rPr lang="en-US" sz="2800" dirty="0">
                <a:latin typeface="Aparajita" pitchFamily="34" charset="0"/>
                <a:cs typeface="Aparajita" pitchFamily="34" charset="0"/>
              </a:rPr>
              <a:t>fig.1 shows how to interface the LED to microprocessor. As you can see the anode is connected  through a resister to GND &amp; the </a:t>
            </a:r>
            <a:r>
              <a:rPr lang="en-US" sz="2800" dirty="0" err="1">
                <a:latin typeface="Aparajita" pitchFamily="34" charset="0"/>
                <a:cs typeface="Aparajita" pitchFamily="34" charset="0"/>
              </a:rPr>
              <a:t>cathide</a:t>
            </a:r>
            <a:r>
              <a:rPr lang="en-US" sz="2800" dirty="0">
                <a:latin typeface="Aparajita" pitchFamily="34" charset="0"/>
                <a:cs typeface="Aparajita" pitchFamily="34" charset="0"/>
              </a:rPr>
              <a:t> is connected to the microprocessor pin</a:t>
            </a:r>
            <a:r>
              <a:rPr lang="en-US" dirty="0"/>
              <a:t>. </a:t>
            </a:r>
            <a:r>
              <a:rPr lang="en-US" dirty="0">
                <a:latin typeface="Aparajita" pitchFamily="34" charset="0"/>
                <a:cs typeface="Aparajita" pitchFamily="34" charset="0"/>
              </a:rPr>
              <a:t>So when the port pin is HIGH the LED is OFF 7 when the port pin is LOW the LED  is turned ON. </a:t>
            </a:r>
          </a:p>
          <a:p>
            <a:pPr>
              <a:buNone/>
            </a:pPr>
            <a:endParaRPr lang="en-US" dirty="0">
              <a:latin typeface="Aparajita" pitchFamily="34" charset="0"/>
              <a:cs typeface="Aparajita" pitchFamily="34" charset="0"/>
            </a:endParaRPr>
          </a:p>
        </p:txBody>
      </p:sp>
      <p:pic>
        <p:nvPicPr>
          <p:cNvPr id="4" name="Picture 3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919412" y="3429000"/>
            <a:ext cx="3305175" cy="304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838200"/>
            <a:ext cx="9144000" cy="6019800"/>
          </a:xfrm>
        </p:spPr>
        <p:txBody>
          <a:bodyPr/>
          <a:lstStyle/>
          <a:p>
            <a:pPr>
              <a:buNone/>
            </a:pPr>
            <a:r>
              <a:rPr lang="en-US" dirty="0"/>
              <a:t> </a:t>
            </a:r>
            <a:r>
              <a:rPr lang="en-US" b="1" dirty="0"/>
              <a:t>INTERFACING THE LED WITH 8086:</a:t>
            </a:r>
          </a:p>
          <a:p>
            <a:pPr>
              <a:buNone/>
            </a:pPr>
            <a:r>
              <a:rPr lang="en-US" dirty="0"/>
              <a:t>                            </a:t>
            </a:r>
            <a:r>
              <a:rPr lang="en-US" sz="3200" dirty="0">
                <a:latin typeface="Aparajita" pitchFamily="34" charset="0"/>
                <a:cs typeface="Aparajita" pitchFamily="34" charset="0"/>
              </a:rPr>
              <a:t>we now want to flash a LED in 8086 trainer </a:t>
            </a:r>
            <a:r>
              <a:rPr lang="en-US" sz="3200" dirty="0" err="1">
                <a:latin typeface="Aparajita" pitchFamily="34" charset="0"/>
                <a:cs typeface="Aparajita" pitchFamily="34" charset="0"/>
              </a:rPr>
              <a:t>boarde</a:t>
            </a:r>
            <a:r>
              <a:rPr lang="en-US" sz="3200" dirty="0">
                <a:latin typeface="Aparajita" pitchFamily="34" charset="0"/>
                <a:cs typeface="Aparajita" pitchFamily="34" charset="0"/>
              </a:rPr>
              <a:t>. It works by turning ON a LED &amp; then turning it OFF &amp; then looping  back to START. However the operating speed of microprocessor is very high.</a:t>
            </a:r>
          </a:p>
          <a:p>
            <a:pPr>
              <a:buNone/>
            </a:pPr>
            <a:r>
              <a:rPr lang="en-US" sz="3200" b="1" dirty="0">
                <a:latin typeface="Aparajita" pitchFamily="34" charset="0"/>
                <a:cs typeface="Aparajita" pitchFamily="34" charset="0"/>
              </a:rPr>
              <a:t> PIN ASSIGNMENT WITH 8086</a:t>
            </a:r>
            <a:r>
              <a:rPr lang="en-US" sz="3200" dirty="0">
                <a:latin typeface="Aparajita" pitchFamily="34" charset="0"/>
                <a:cs typeface="Aparajita" pitchFamily="34" charset="0"/>
              </a:rPr>
              <a:t>:</a:t>
            </a:r>
          </a:p>
          <a:p>
            <a:pPr>
              <a:buNone/>
            </a:pPr>
            <a:endParaRPr lang="en-US" sz="3200" dirty="0">
              <a:latin typeface="Aparajita" pitchFamily="34" charset="0"/>
              <a:cs typeface="Aparajita" pitchFamily="34" charset="0"/>
            </a:endParaRPr>
          </a:p>
        </p:txBody>
      </p:sp>
      <p:pic>
        <p:nvPicPr>
          <p:cNvPr id="4" name="Picture 3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628900" y="4038600"/>
            <a:ext cx="3886200" cy="259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838200"/>
            <a:ext cx="9144000" cy="6019800"/>
          </a:xfrm>
        </p:spPr>
        <p:txBody>
          <a:bodyPr/>
          <a:lstStyle/>
          <a:p>
            <a:pPr>
              <a:buNone/>
            </a:pPr>
            <a:r>
              <a:rPr lang="en-US" b="1" dirty="0"/>
              <a:t>CIRCUIT DIAGRAM TO INTERFACE LED WITH 8255</a:t>
            </a:r>
            <a:r>
              <a:rPr lang="en-US" dirty="0"/>
              <a:t>:</a:t>
            </a:r>
          </a:p>
        </p:txBody>
      </p:sp>
      <p:pic>
        <p:nvPicPr>
          <p:cNvPr id="5" name="Picture 4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24000" y="1524000"/>
            <a:ext cx="6553200" cy="480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151</TotalTime>
  <Words>518</Words>
  <Application>Microsoft Office PowerPoint</Application>
  <PresentationFormat>On-screen Show (4:3)</PresentationFormat>
  <Paragraphs>69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  JEPPIAAR INSTITUTE OF TECHNOLOGY “Self-Belief | Self Discipline | Self Respect”  Department of Electronics and communication Engineering</vt:lpstr>
      <vt:lpstr>OBJECTIVE: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REFERENCE: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JEPPIAAR  INSTITUTE OF TECHNLOGY</dc:title>
  <dc:creator>Admin</dc:creator>
  <cp:lastModifiedBy>ahilan</cp:lastModifiedBy>
  <cp:revision>23</cp:revision>
  <dcterms:created xsi:type="dcterms:W3CDTF">2020-01-09T13:51:52Z</dcterms:created>
  <dcterms:modified xsi:type="dcterms:W3CDTF">2021-03-11T19:06:11Z</dcterms:modified>
</cp:coreProperties>
</file>