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305" r:id="rId4"/>
    <p:sldId id="306" r:id="rId5"/>
    <p:sldId id="314" r:id="rId6"/>
    <p:sldId id="315" r:id="rId7"/>
    <p:sldId id="312" r:id="rId8"/>
    <p:sldId id="313" r:id="rId9"/>
    <p:sldId id="316" r:id="rId10"/>
    <p:sldId id="317" r:id="rId11"/>
    <p:sldId id="318" r:id="rId12"/>
    <p:sldId id="319" r:id="rId13"/>
    <p:sldId id="320" r:id="rId14"/>
    <p:sldId id="322" r:id="rId15"/>
    <p:sldId id="323" r:id="rId16"/>
    <p:sldId id="311" r:id="rId17"/>
    <p:sldId id="31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81" d="100"/>
          <a:sy n="81" d="100"/>
        </p:scale>
        <p:origin x="152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116C7-D313-44DF-851F-561AD0E84361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1D8BA-2871-43B6-95E6-118CE4B58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4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4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E8E-FAA6-4768-80D1-5C1524358538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033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C90-A492-4A4D-B7DD-4720209C0258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8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34A3-00D5-4239-B904-80CC8FFE510A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4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11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5664-E27A-45EE-9E77-BA9FBD89D79B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96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64FE-F6E1-42EC-B67D-790612EBBF36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1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A4E1-DA02-4FCB-8B33-871CA603B35F}" type="datetime1">
              <a:rPr lang="en-US" smtClean="0"/>
              <a:t>3/27/2020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13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835E8-8679-4E90-AFE0-0C67370685A8}" type="datetime1">
              <a:rPr lang="en-US" smtClean="0"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90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47FD-2D86-4B6A-8B7C-09862E8557BB}" type="datetime1">
              <a:rPr lang="en-US" smtClean="0"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0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DCBB-5FBE-45F5-A7A0-DCD94C53A06B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39DA-53D9-4AED-B699-60988A11F434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5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A4544-C7CE-44D8-992C-81FF0040C1FA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9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g"/><Relationship Id="rId5" Type="http://schemas.openxmlformats.org/officeDocument/2006/relationships/image" Target="../media/image14.jp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g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" y="1239732"/>
            <a:ext cx="8663729" cy="2036868"/>
          </a:xfrm>
        </p:spPr>
        <p:txBody>
          <a:bodyPr>
            <a:normAutofit fontScale="90000"/>
          </a:bodyPr>
          <a:lstStyle/>
          <a:p>
            <a:pPr algn="l"/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Subject Name :Transmission lines and RF systems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Presentation  Title: Types of insulators  in transmission line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endParaRPr lang="en-US" sz="2400" b="1" dirty="0">
              <a:solidFill>
                <a:schemeClr val="accent2"/>
              </a:solidFill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" y="3162300"/>
            <a:ext cx="8839200" cy="12192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Students Name	 		  	              </a:t>
            </a:r>
            <a:r>
              <a:rPr lang="en-US" sz="2000" b="1" dirty="0" err="1">
                <a:solidFill>
                  <a:schemeClr val="tx1"/>
                </a:solidFill>
                <a:latin typeface="Palatino Linotype" pitchFamily="18" charset="0"/>
              </a:rPr>
              <a:t>Reg.No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1.Balakumar.A                                                         210617106015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2.Bharath </a:t>
            </a:r>
            <a:r>
              <a:rPr lang="en-US" sz="2000" b="1" dirty="0" err="1">
                <a:solidFill>
                  <a:schemeClr val="tx1"/>
                </a:solidFill>
                <a:latin typeface="Palatino Linotype" pitchFamily="18" charset="0"/>
              </a:rPr>
              <a:t>kumar.S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                                    210617106017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3.Venkatesh.J                                                           210617106083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4.Karthik.G                                                              210617106046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5.Gopika.C.A                                                           210617106033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6.Preetha.S                                                                210617106062</a:t>
            </a:r>
          </a:p>
          <a:p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5ACCF2-8CAE-4B9E-99FA-55335EEA4352}"/>
              </a:ext>
            </a:extLst>
          </p:cNvPr>
          <p:cNvSpPr txBox="1"/>
          <p:nvPr/>
        </p:nvSpPr>
        <p:spPr>
          <a:xfrm>
            <a:off x="0" y="478691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of Electronics and communication Engineering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:a16="http://schemas.microsoft.com/office/drawing/2014/main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93296E-B523-47A8-BEDB-E5FFD519EB0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70" y="381000"/>
            <a:ext cx="1119930" cy="90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59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10</a:t>
            </a:fld>
            <a:endParaRPr lang="en-US"/>
          </a:p>
        </p:txBody>
      </p:sp>
      <p:grpSp>
        <p:nvGrpSpPr>
          <p:cNvPr id="7" name="object 2"/>
          <p:cNvGrpSpPr/>
          <p:nvPr/>
        </p:nvGrpSpPr>
        <p:grpSpPr>
          <a:xfrm>
            <a:off x="685800" y="681249"/>
            <a:ext cx="7193261" cy="4815206"/>
            <a:chOff x="1044940" y="899794"/>
            <a:chExt cx="7291336" cy="4815206"/>
          </a:xfrm>
        </p:grpSpPr>
        <p:sp>
          <p:nvSpPr>
            <p:cNvPr id="8" name="object 3"/>
            <p:cNvSpPr/>
            <p:nvPr/>
          </p:nvSpPr>
          <p:spPr>
            <a:xfrm>
              <a:off x="1044940" y="1602557"/>
              <a:ext cx="7291336" cy="45325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4"/>
            <p:cNvSpPr/>
            <p:nvPr/>
          </p:nvSpPr>
          <p:spPr>
            <a:xfrm>
              <a:off x="1256842" y="899794"/>
              <a:ext cx="6651193" cy="5080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5"/>
            <p:cNvSpPr/>
            <p:nvPr/>
          </p:nvSpPr>
          <p:spPr>
            <a:xfrm>
              <a:off x="2779775" y="1022603"/>
              <a:ext cx="3561715" cy="182245"/>
            </a:xfrm>
            <a:custGeom>
              <a:avLst/>
              <a:gdLst/>
              <a:ahLst/>
              <a:cxnLst/>
              <a:rect l="l" t="t" r="r" b="b"/>
              <a:pathLst>
                <a:path w="3561715" h="182244">
                  <a:moveTo>
                    <a:pt x="3493770" y="0"/>
                  </a:moveTo>
                  <a:lnTo>
                    <a:pt x="3427476" y="182245"/>
                  </a:lnTo>
                  <a:lnTo>
                    <a:pt x="3561461" y="182245"/>
                  </a:lnTo>
                  <a:lnTo>
                    <a:pt x="3493770" y="0"/>
                  </a:lnTo>
                  <a:close/>
                </a:path>
                <a:path w="3561715" h="182244">
                  <a:moveTo>
                    <a:pt x="66293" y="0"/>
                  </a:moveTo>
                  <a:lnTo>
                    <a:pt x="0" y="182245"/>
                  </a:lnTo>
                  <a:lnTo>
                    <a:pt x="133985" y="182245"/>
                  </a:lnTo>
                  <a:lnTo>
                    <a:pt x="66293" y="0"/>
                  </a:lnTo>
                  <a:close/>
                </a:path>
              </a:pathLst>
            </a:custGeom>
            <a:ln w="9144">
              <a:solidFill>
                <a:srgbClr val="4582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6"/>
            <p:cNvSpPr/>
            <p:nvPr/>
          </p:nvSpPr>
          <p:spPr>
            <a:xfrm>
              <a:off x="7561199" y="986535"/>
              <a:ext cx="209423" cy="13373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7"/>
            <p:cNvSpPr/>
            <p:nvPr/>
          </p:nvSpPr>
          <p:spPr>
            <a:xfrm>
              <a:off x="2253106" y="986535"/>
              <a:ext cx="209423" cy="13373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8"/>
            <p:cNvSpPr/>
            <p:nvPr/>
          </p:nvSpPr>
          <p:spPr>
            <a:xfrm>
              <a:off x="1256842" y="899794"/>
              <a:ext cx="6651625" cy="508000"/>
            </a:xfrm>
            <a:custGeom>
              <a:avLst/>
              <a:gdLst/>
              <a:ahLst/>
              <a:cxnLst/>
              <a:rect l="l" t="t" r="r" b="b"/>
              <a:pathLst>
                <a:path w="6651625" h="508000">
                  <a:moveTo>
                    <a:pt x="5894400" y="84708"/>
                  </a:moveTo>
                  <a:lnTo>
                    <a:pt x="5839091" y="95202"/>
                  </a:lnTo>
                  <a:lnTo>
                    <a:pt x="5795594" y="126745"/>
                  </a:lnTo>
                  <a:lnTo>
                    <a:pt x="5767527" y="179403"/>
                  </a:lnTo>
                  <a:lnTo>
                    <a:pt x="5758129" y="253491"/>
                  </a:lnTo>
                  <a:lnTo>
                    <a:pt x="5760534" y="292613"/>
                  </a:lnTo>
                  <a:lnTo>
                    <a:pt x="5779774" y="355808"/>
                  </a:lnTo>
                  <a:lnTo>
                    <a:pt x="5817158" y="398692"/>
                  </a:lnTo>
                  <a:lnTo>
                    <a:pt x="5866065" y="420219"/>
                  </a:lnTo>
                  <a:lnTo>
                    <a:pt x="5894400" y="422909"/>
                  </a:lnTo>
                  <a:lnTo>
                    <a:pt x="5922709" y="420242"/>
                  </a:lnTo>
                  <a:lnTo>
                    <a:pt x="5971374" y="398906"/>
                  </a:lnTo>
                  <a:lnTo>
                    <a:pt x="6008331" y="356215"/>
                  </a:lnTo>
                  <a:lnTo>
                    <a:pt x="6027293" y="292119"/>
                  </a:lnTo>
                  <a:lnTo>
                    <a:pt x="6029655" y="252094"/>
                  </a:lnTo>
                  <a:lnTo>
                    <a:pt x="6027345" y="212588"/>
                  </a:lnTo>
                  <a:lnTo>
                    <a:pt x="6008866" y="149671"/>
                  </a:lnTo>
                  <a:lnTo>
                    <a:pt x="5972695" y="108069"/>
                  </a:lnTo>
                  <a:lnTo>
                    <a:pt x="5923546" y="87304"/>
                  </a:lnTo>
                  <a:lnTo>
                    <a:pt x="5894400" y="84708"/>
                  </a:lnTo>
                  <a:close/>
                </a:path>
                <a:path w="6651625" h="508000">
                  <a:moveTo>
                    <a:pt x="4407738" y="12318"/>
                  </a:moveTo>
                  <a:lnTo>
                    <a:pt x="4506925" y="12318"/>
                  </a:lnTo>
                  <a:lnTo>
                    <a:pt x="4506925" y="416559"/>
                  </a:lnTo>
                  <a:lnTo>
                    <a:pt x="4753305" y="416559"/>
                  </a:lnTo>
                  <a:lnTo>
                    <a:pt x="4753305" y="499237"/>
                  </a:lnTo>
                  <a:lnTo>
                    <a:pt x="4407738" y="499237"/>
                  </a:lnTo>
                  <a:lnTo>
                    <a:pt x="4407738" y="12318"/>
                  </a:lnTo>
                  <a:close/>
                </a:path>
                <a:path w="6651625" h="508000">
                  <a:moveTo>
                    <a:pt x="6209868" y="8381"/>
                  </a:moveTo>
                  <a:lnTo>
                    <a:pt x="6418402" y="8381"/>
                  </a:lnTo>
                  <a:lnTo>
                    <a:pt x="6455123" y="9195"/>
                  </a:lnTo>
                  <a:lnTo>
                    <a:pt x="6512324" y="15775"/>
                  </a:lnTo>
                  <a:lnTo>
                    <a:pt x="6549757" y="29467"/>
                  </a:lnTo>
                  <a:lnTo>
                    <a:pt x="6589852" y="68579"/>
                  </a:lnTo>
                  <a:lnTo>
                    <a:pt x="6605965" y="104870"/>
                  </a:lnTo>
                  <a:lnTo>
                    <a:pt x="6611315" y="145922"/>
                  </a:lnTo>
                  <a:lnTo>
                    <a:pt x="6609289" y="172352"/>
                  </a:lnTo>
                  <a:lnTo>
                    <a:pt x="6593045" y="218021"/>
                  </a:lnTo>
                  <a:lnTo>
                    <a:pt x="6560588" y="253571"/>
                  </a:lnTo>
                  <a:lnTo>
                    <a:pt x="6512062" y="276240"/>
                  </a:lnTo>
                  <a:lnTo>
                    <a:pt x="6481775" y="282575"/>
                  </a:lnTo>
                  <a:lnTo>
                    <a:pt x="6497160" y="292165"/>
                  </a:lnTo>
                  <a:lnTo>
                    <a:pt x="6534861" y="323722"/>
                  </a:lnTo>
                  <a:lnTo>
                    <a:pt x="6559435" y="354885"/>
                  </a:lnTo>
                  <a:lnTo>
                    <a:pt x="6591249" y="403478"/>
                  </a:lnTo>
                  <a:lnTo>
                    <a:pt x="6651193" y="499237"/>
                  </a:lnTo>
                  <a:lnTo>
                    <a:pt x="6532702" y="499237"/>
                  </a:lnTo>
                  <a:lnTo>
                    <a:pt x="6460947" y="392429"/>
                  </a:lnTo>
                  <a:lnTo>
                    <a:pt x="6443397" y="366424"/>
                  </a:lnTo>
                  <a:lnTo>
                    <a:pt x="6417298" y="330368"/>
                  </a:lnTo>
                  <a:lnTo>
                    <a:pt x="6386693" y="303184"/>
                  </a:lnTo>
                  <a:lnTo>
                    <a:pt x="6344972" y="294614"/>
                  </a:lnTo>
                  <a:lnTo>
                    <a:pt x="6328994" y="294258"/>
                  </a:lnTo>
                  <a:lnTo>
                    <a:pt x="6308928" y="294258"/>
                  </a:lnTo>
                  <a:lnTo>
                    <a:pt x="6308928" y="499237"/>
                  </a:lnTo>
                  <a:lnTo>
                    <a:pt x="6209868" y="499237"/>
                  </a:lnTo>
                  <a:lnTo>
                    <a:pt x="6209868" y="8381"/>
                  </a:lnTo>
                  <a:close/>
                </a:path>
                <a:path w="6651625" h="508000">
                  <a:moveTo>
                    <a:pt x="5234000" y="8381"/>
                  </a:moveTo>
                  <a:lnTo>
                    <a:pt x="5624144" y="8381"/>
                  </a:lnTo>
                  <a:lnTo>
                    <a:pt x="5624144" y="91312"/>
                  </a:lnTo>
                  <a:lnTo>
                    <a:pt x="5478856" y="91312"/>
                  </a:lnTo>
                  <a:lnTo>
                    <a:pt x="5478856" y="499237"/>
                  </a:lnTo>
                  <a:lnTo>
                    <a:pt x="5379669" y="499237"/>
                  </a:lnTo>
                  <a:lnTo>
                    <a:pt x="5379669" y="91312"/>
                  </a:lnTo>
                  <a:lnTo>
                    <a:pt x="5234000" y="91312"/>
                  </a:lnTo>
                  <a:lnTo>
                    <a:pt x="5234000" y="8381"/>
                  </a:lnTo>
                  <a:close/>
                </a:path>
                <a:path w="6651625" h="508000">
                  <a:moveTo>
                    <a:pt x="4965522" y="8381"/>
                  </a:moveTo>
                  <a:lnTo>
                    <a:pt x="5070297" y="8381"/>
                  </a:lnTo>
                  <a:lnTo>
                    <a:pt x="5266893" y="499237"/>
                  </a:lnTo>
                  <a:lnTo>
                    <a:pt x="5159070" y="499237"/>
                  </a:lnTo>
                  <a:lnTo>
                    <a:pt x="5116144" y="387730"/>
                  </a:lnTo>
                  <a:lnTo>
                    <a:pt x="4919929" y="387730"/>
                  </a:lnTo>
                  <a:lnTo>
                    <a:pt x="4879416" y="499237"/>
                  </a:lnTo>
                  <a:lnTo>
                    <a:pt x="4774260" y="499237"/>
                  </a:lnTo>
                  <a:lnTo>
                    <a:pt x="4965522" y="8381"/>
                  </a:lnTo>
                  <a:close/>
                </a:path>
                <a:path w="6651625" h="508000">
                  <a:moveTo>
                    <a:pt x="3909136" y="8381"/>
                  </a:moveTo>
                  <a:lnTo>
                    <a:pt x="4008196" y="8381"/>
                  </a:lnTo>
                  <a:lnTo>
                    <a:pt x="4008196" y="274192"/>
                  </a:lnTo>
                  <a:lnTo>
                    <a:pt x="4008432" y="303049"/>
                  </a:lnTo>
                  <a:lnTo>
                    <a:pt x="4010285" y="344094"/>
                  </a:lnTo>
                  <a:lnTo>
                    <a:pt x="4022674" y="383381"/>
                  </a:lnTo>
                  <a:lnTo>
                    <a:pt x="4055309" y="412622"/>
                  </a:lnTo>
                  <a:lnTo>
                    <a:pt x="4107637" y="422909"/>
                  </a:lnTo>
                  <a:lnTo>
                    <a:pt x="4127473" y="421836"/>
                  </a:lnTo>
                  <a:lnTo>
                    <a:pt x="4171264" y="405638"/>
                  </a:lnTo>
                  <a:lnTo>
                    <a:pt x="4197045" y="363219"/>
                  </a:lnTo>
                  <a:lnTo>
                    <a:pt x="4201206" y="306980"/>
                  </a:lnTo>
                  <a:lnTo>
                    <a:pt x="4201490" y="279907"/>
                  </a:lnTo>
                  <a:lnTo>
                    <a:pt x="4201490" y="8381"/>
                  </a:lnTo>
                  <a:lnTo>
                    <a:pt x="4300550" y="8381"/>
                  </a:lnTo>
                  <a:lnTo>
                    <a:pt x="4300550" y="266191"/>
                  </a:lnTo>
                  <a:lnTo>
                    <a:pt x="4300050" y="307147"/>
                  </a:lnTo>
                  <a:lnTo>
                    <a:pt x="4296049" y="369579"/>
                  </a:lnTo>
                  <a:lnTo>
                    <a:pt x="4287693" y="408604"/>
                  </a:lnTo>
                  <a:lnTo>
                    <a:pt x="4262958" y="452627"/>
                  </a:lnTo>
                  <a:lnTo>
                    <a:pt x="4222345" y="484614"/>
                  </a:lnTo>
                  <a:lnTo>
                    <a:pt x="4185694" y="499260"/>
                  </a:lnTo>
                  <a:lnTo>
                    <a:pt x="4138450" y="506690"/>
                  </a:lnTo>
                  <a:lnTo>
                    <a:pt x="4110685" y="507618"/>
                  </a:lnTo>
                  <a:lnTo>
                    <a:pt x="4077657" y="506597"/>
                  </a:lnTo>
                  <a:lnTo>
                    <a:pt x="4024317" y="498457"/>
                  </a:lnTo>
                  <a:lnTo>
                    <a:pt x="3986838" y="482649"/>
                  </a:lnTo>
                  <a:lnTo>
                    <a:pt x="3946601" y="449199"/>
                  </a:lnTo>
                  <a:lnTo>
                    <a:pt x="3923026" y="408836"/>
                  </a:lnTo>
                  <a:lnTo>
                    <a:pt x="3914547" y="371141"/>
                  </a:lnTo>
                  <a:lnTo>
                    <a:pt x="3909733" y="308848"/>
                  </a:lnTo>
                  <a:lnTo>
                    <a:pt x="3909136" y="270128"/>
                  </a:lnTo>
                  <a:lnTo>
                    <a:pt x="3909136" y="8381"/>
                  </a:lnTo>
                  <a:close/>
                </a:path>
                <a:path w="6651625" h="508000">
                  <a:moveTo>
                    <a:pt x="2958287" y="8381"/>
                  </a:moveTo>
                  <a:lnTo>
                    <a:pt x="3054680" y="8381"/>
                  </a:lnTo>
                  <a:lnTo>
                    <a:pt x="3255594" y="336168"/>
                  </a:lnTo>
                  <a:lnTo>
                    <a:pt x="3255594" y="8381"/>
                  </a:lnTo>
                  <a:lnTo>
                    <a:pt x="3347796" y="8381"/>
                  </a:lnTo>
                  <a:lnTo>
                    <a:pt x="3347796" y="499237"/>
                  </a:lnTo>
                  <a:lnTo>
                    <a:pt x="3248228" y="499237"/>
                  </a:lnTo>
                  <a:lnTo>
                    <a:pt x="3050362" y="179069"/>
                  </a:lnTo>
                  <a:lnTo>
                    <a:pt x="3050362" y="499237"/>
                  </a:lnTo>
                  <a:lnTo>
                    <a:pt x="2958287" y="499237"/>
                  </a:lnTo>
                  <a:lnTo>
                    <a:pt x="2958287" y="8381"/>
                  </a:lnTo>
                  <a:close/>
                </a:path>
                <a:path w="6651625" h="508000">
                  <a:moveTo>
                    <a:pt x="2763723" y="8381"/>
                  </a:moveTo>
                  <a:lnTo>
                    <a:pt x="2862910" y="8381"/>
                  </a:lnTo>
                  <a:lnTo>
                    <a:pt x="2862910" y="499237"/>
                  </a:lnTo>
                  <a:lnTo>
                    <a:pt x="2763723" y="499237"/>
                  </a:lnTo>
                  <a:lnTo>
                    <a:pt x="2763723" y="8381"/>
                  </a:lnTo>
                  <a:close/>
                </a:path>
                <a:path w="6651625" h="508000">
                  <a:moveTo>
                    <a:pt x="2083511" y="8381"/>
                  </a:moveTo>
                  <a:lnTo>
                    <a:pt x="2179904" y="8381"/>
                  </a:lnTo>
                  <a:lnTo>
                    <a:pt x="2380818" y="336168"/>
                  </a:lnTo>
                  <a:lnTo>
                    <a:pt x="2380818" y="8381"/>
                  </a:lnTo>
                  <a:lnTo>
                    <a:pt x="2473020" y="8381"/>
                  </a:lnTo>
                  <a:lnTo>
                    <a:pt x="2473020" y="499237"/>
                  </a:lnTo>
                  <a:lnTo>
                    <a:pt x="2373452" y="499237"/>
                  </a:lnTo>
                  <a:lnTo>
                    <a:pt x="2175586" y="179069"/>
                  </a:lnTo>
                  <a:lnTo>
                    <a:pt x="2175586" y="499237"/>
                  </a:lnTo>
                  <a:lnTo>
                    <a:pt x="2083511" y="499237"/>
                  </a:lnTo>
                  <a:lnTo>
                    <a:pt x="2083511" y="8381"/>
                  </a:lnTo>
                  <a:close/>
                </a:path>
                <a:path w="6651625" h="508000">
                  <a:moveTo>
                    <a:pt x="1888947" y="8381"/>
                  </a:moveTo>
                  <a:lnTo>
                    <a:pt x="1988134" y="8381"/>
                  </a:lnTo>
                  <a:lnTo>
                    <a:pt x="1988134" y="499237"/>
                  </a:lnTo>
                  <a:lnTo>
                    <a:pt x="1888947" y="499237"/>
                  </a:lnTo>
                  <a:lnTo>
                    <a:pt x="1888947" y="8381"/>
                  </a:lnTo>
                  <a:close/>
                </a:path>
                <a:path w="6651625" h="508000">
                  <a:moveTo>
                    <a:pt x="1538046" y="8381"/>
                  </a:moveTo>
                  <a:lnTo>
                    <a:pt x="1642821" y="8381"/>
                  </a:lnTo>
                  <a:lnTo>
                    <a:pt x="1839417" y="499237"/>
                  </a:lnTo>
                  <a:lnTo>
                    <a:pt x="1731594" y="499237"/>
                  </a:lnTo>
                  <a:lnTo>
                    <a:pt x="1688668" y="387730"/>
                  </a:lnTo>
                  <a:lnTo>
                    <a:pt x="1492453" y="387730"/>
                  </a:lnTo>
                  <a:lnTo>
                    <a:pt x="1451940" y="499237"/>
                  </a:lnTo>
                  <a:lnTo>
                    <a:pt x="1346784" y="499237"/>
                  </a:lnTo>
                  <a:lnTo>
                    <a:pt x="1538046" y="8381"/>
                  </a:lnTo>
                  <a:close/>
                </a:path>
                <a:path w="6651625" h="508000">
                  <a:moveTo>
                    <a:pt x="901776" y="8381"/>
                  </a:moveTo>
                  <a:lnTo>
                    <a:pt x="1110310" y="8381"/>
                  </a:lnTo>
                  <a:lnTo>
                    <a:pt x="1147031" y="9195"/>
                  </a:lnTo>
                  <a:lnTo>
                    <a:pt x="1204232" y="15775"/>
                  </a:lnTo>
                  <a:lnTo>
                    <a:pt x="1241665" y="29467"/>
                  </a:lnTo>
                  <a:lnTo>
                    <a:pt x="1281760" y="68579"/>
                  </a:lnTo>
                  <a:lnTo>
                    <a:pt x="1297873" y="104870"/>
                  </a:lnTo>
                  <a:lnTo>
                    <a:pt x="1303223" y="145922"/>
                  </a:lnTo>
                  <a:lnTo>
                    <a:pt x="1301197" y="172352"/>
                  </a:lnTo>
                  <a:lnTo>
                    <a:pt x="1284953" y="218021"/>
                  </a:lnTo>
                  <a:lnTo>
                    <a:pt x="1252496" y="253571"/>
                  </a:lnTo>
                  <a:lnTo>
                    <a:pt x="1203970" y="276240"/>
                  </a:lnTo>
                  <a:lnTo>
                    <a:pt x="1173683" y="282575"/>
                  </a:lnTo>
                  <a:lnTo>
                    <a:pt x="1189068" y="292165"/>
                  </a:lnTo>
                  <a:lnTo>
                    <a:pt x="1226769" y="323722"/>
                  </a:lnTo>
                  <a:lnTo>
                    <a:pt x="1251343" y="354885"/>
                  </a:lnTo>
                  <a:lnTo>
                    <a:pt x="1283157" y="403478"/>
                  </a:lnTo>
                  <a:lnTo>
                    <a:pt x="1343101" y="499237"/>
                  </a:lnTo>
                  <a:lnTo>
                    <a:pt x="1224610" y="499237"/>
                  </a:lnTo>
                  <a:lnTo>
                    <a:pt x="1152855" y="392429"/>
                  </a:lnTo>
                  <a:lnTo>
                    <a:pt x="1135305" y="366424"/>
                  </a:lnTo>
                  <a:lnTo>
                    <a:pt x="1109206" y="330368"/>
                  </a:lnTo>
                  <a:lnTo>
                    <a:pt x="1078601" y="303184"/>
                  </a:lnTo>
                  <a:lnTo>
                    <a:pt x="1036880" y="294614"/>
                  </a:lnTo>
                  <a:lnTo>
                    <a:pt x="1020902" y="294258"/>
                  </a:lnTo>
                  <a:lnTo>
                    <a:pt x="1000836" y="294258"/>
                  </a:lnTo>
                  <a:lnTo>
                    <a:pt x="1000836" y="499237"/>
                  </a:lnTo>
                  <a:lnTo>
                    <a:pt x="901776" y="499237"/>
                  </a:lnTo>
                  <a:lnTo>
                    <a:pt x="901776" y="8381"/>
                  </a:lnTo>
                  <a:close/>
                </a:path>
                <a:path w="6651625" h="508000">
                  <a:moveTo>
                    <a:pt x="447116" y="8381"/>
                  </a:moveTo>
                  <a:lnTo>
                    <a:pt x="837260" y="8381"/>
                  </a:lnTo>
                  <a:lnTo>
                    <a:pt x="837260" y="91312"/>
                  </a:lnTo>
                  <a:lnTo>
                    <a:pt x="691972" y="91312"/>
                  </a:lnTo>
                  <a:lnTo>
                    <a:pt x="691972" y="499237"/>
                  </a:lnTo>
                  <a:lnTo>
                    <a:pt x="592785" y="499237"/>
                  </a:lnTo>
                  <a:lnTo>
                    <a:pt x="592785" y="91312"/>
                  </a:lnTo>
                  <a:lnTo>
                    <a:pt x="447116" y="91312"/>
                  </a:lnTo>
                  <a:lnTo>
                    <a:pt x="447116" y="8381"/>
                  </a:lnTo>
                  <a:close/>
                </a:path>
                <a:path w="6651625" h="508000">
                  <a:moveTo>
                    <a:pt x="5893384" y="0"/>
                  </a:moveTo>
                  <a:lnTo>
                    <a:pt x="5944960" y="4194"/>
                  </a:lnTo>
                  <a:lnTo>
                    <a:pt x="5991094" y="16795"/>
                  </a:lnTo>
                  <a:lnTo>
                    <a:pt x="6031776" y="37826"/>
                  </a:lnTo>
                  <a:lnTo>
                    <a:pt x="6066993" y="67309"/>
                  </a:lnTo>
                  <a:lnTo>
                    <a:pt x="6095496" y="104221"/>
                  </a:lnTo>
                  <a:lnTo>
                    <a:pt x="6115856" y="147716"/>
                  </a:lnTo>
                  <a:lnTo>
                    <a:pt x="6128072" y="197808"/>
                  </a:lnTo>
                  <a:lnTo>
                    <a:pt x="6132144" y="254507"/>
                  </a:lnTo>
                  <a:lnTo>
                    <a:pt x="6128115" y="310705"/>
                  </a:lnTo>
                  <a:lnTo>
                    <a:pt x="6116015" y="360425"/>
                  </a:lnTo>
                  <a:lnTo>
                    <a:pt x="6095818" y="403669"/>
                  </a:lnTo>
                  <a:lnTo>
                    <a:pt x="6067501" y="440435"/>
                  </a:lnTo>
                  <a:lnTo>
                    <a:pt x="6032494" y="469846"/>
                  </a:lnTo>
                  <a:lnTo>
                    <a:pt x="5992047" y="490839"/>
                  </a:lnTo>
                  <a:lnTo>
                    <a:pt x="5946146" y="503426"/>
                  </a:lnTo>
                  <a:lnTo>
                    <a:pt x="5894781" y="507618"/>
                  </a:lnTo>
                  <a:lnTo>
                    <a:pt x="5842822" y="503449"/>
                  </a:lnTo>
                  <a:lnTo>
                    <a:pt x="5796483" y="490934"/>
                  </a:lnTo>
                  <a:lnTo>
                    <a:pt x="5755763" y="470060"/>
                  </a:lnTo>
                  <a:lnTo>
                    <a:pt x="5720664" y="440816"/>
                  </a:lnTo>
                  <a:lnTo>
                    <a:pt x="5692400" y="404240"/>
                  </a:lnTo>
                  <a:lnTo>
                    <a:pt x="5672197" y="361378"/>
                  </a:lnTo>
                  <a:lnTo>
                    <a:pt x="5660067" y="312229"/>
                  </a:lnTo>
                  <a:lnTo>
                    <a:pt x="5656021" y="256793"/>
                  </a:lnTo>
                  <a:lnTo>
                    <a:pt x="5657426" y="220787"/>
                  </a:lnTo>
                  <a:lnTo>
                    <a:pt x="5668665" y="157870"/>
                  </a:lnTo>
                  <a:lnTo>
                    <a:pt x="5687570" y="112650"/>
                  </a:lnTo>
                  <a:lnTo>
                    <a:pt x="5710379" y="78984"/>
                  </a:lnTo>
                  <a:lnTo>
                    <a:pt x="5738979" y="49649"/>
                  </a:lnTo>
                  <a:lnTo>
                    <a:pt x="5770706" y="27551"/>
                  </a:lnTo>
                  <a:lnTo>
                    <a:pt x="5811427" y="10929"/>
                  </a:lnTo>
                  <a:lnTo>
                    <a:pt x="5864334" y="1214"/>
                  </a:lnTo>
                  <a:lnTo>
                    <a:pt x="5893384" y="0"/>
                  </a:lnTo>
                  <a:close/>
                </a:path>
                <a:path w="6651625" h="508000">
                  <a:moveTo>
                    <a:pt x="3624402" y="0"/>
                  </a:moveTo>
                  <a:lnTo>
                    <a:pt x="3667740" y="2526"/>
                  </a:lnTo>
                  <a:lnTo>
                    <a:pt x="3705364" y="10112"/>
                  </a:lnTo>
                  <a:lnTo>
                    <a:pt x="3763467" y="40512"/>
                  </a:lnTo>
                  <a:lnTo>
                    <a:pt x="3799138" y="87741"/>
                  </a:lnTo>
                  <a:lnTo>
                    <a:pt x="3812616" y="148589"/>
                  </a:lnTo>
                  <a:lnTo>
                    <a:pt x="3713429" y="153034"/>
                  </a:lnTo>
                  <a:lnTo>
                    <a:pt x="3709359" y="135413"/>
                  </a:lnTo>
                  <a:lnTo>
                    <a:pt x="3703443" y="120459"/>
                  </a:lnTo>
                  <a:lnTo>
                    <a:pt x="3674356" y="91311"/>
                  </a:lnTo>
                  <a:lnTo>
                    <a:pt x="3623386" y="82041"/>
                  </a:lnTo>
                  <a:lnTo>
                    <a:pt x="3602951" y="83139"/>
                  </a:lnTo>
                  <a:lnTo>
                    <a:pt x="3555695" y="99694"/>
                  </a:lnTo>
                  <a:lnTo>
                    <a:pt x="3539947" y="130175"/>
                  </a:lnTo>
                  <a:lnTo>
                    <a:pt x="3540873" y="138606"/>
                  </a:lnTo>
                  <a:lnTo>
                    <a:pt x="3567444" y="167997"/>
                  </a:lnTo>
                  <a:lnTo>
                    <a:pt x="3613025" y="184380"/>
                  </a:lnTo>
                  <a:lnTo>
                    <a:pt x="3645865" y="192785"/>
                  </a:lnTo>
                  <a:lnTo>
                    <a:pt x="3679629" y="201429"/>
                  </a:lnTo>
                  <a:lnTo>
                    <a:pt x="3733108" y="219146"/>
                  </a:lnTo>
                  <a:lnTo>
                    <a:pt x="3769184" y="238123"/>
                  </a:lnTo>
                  <a:lnTo>
                    <a:pt x="3807028" y="278002"/>
                  </a:lnTo>
                  <a:lnTo>
                    <a:pt x="3821712" y="313451"/>
                  </a:lnTo>
                  <a:lnTo>
                    <a:pt x="3826586" y="356234"/>
                  </a:lnTo>
                  <a:lnTo>
                    <a:pt x="3825131" y="377025"/>
                  </a:lnTo>
                  <a:lnTo>
                    <a:pt x="3813459" y="416510"/>
                  </a:lnTo>
                  <a:lnTo>
                    <a:pt x="3790288" y="452497"/>
                  </a:lnTo>
                  <a:lnTo>
                    <a:pt x="3757141" y="479841"/>
                  </a:lnTo>
                  <a:lnTo>
                    <a:pt x="3714163" y="497873"/>
                  </a:lnTo>
                  <a:lnTo>
                    <a:pt x="3660736" y="506878"/>
                  </a:lnTo>
                  <a:lnTo>
                    <a:pt x="3630117" y="508000"/>
                  </a:lnTo>
                  <a:lnTo>
                    <a:pt x="3586252" y="505309"/>
                  </a:lnTo>
                  <a:lnTo>
                    <a:pt x="3547805" y="497236"/>
                  </a:lnTo>
                  <a:lnTo>
                    <a:pt x="3487115" y="464946"/>
                  </a:lnTo>
                  <a:lnTo>
                    <a:pt x="3447221" y="412067"/>
                  </a:lnTo>
                  <a:lnTo>
                    <a:pt x="3427425" y="339470"/>
                  </a:lnTo>
                  <a:lnTo>
                    <a:pt x="3523945" y="330072"/>
                  </a:lnTo>
                  <a:lnTo>
                    <a:pt x="3529372" y="352762"/>
                  </a:lnTo>
                  <a:lnTo>
                    <a:pt x="3537073" y="372236"/>
                  </a:lnTo>
                  <a:lnTo>
                    <a:pt x="3573731" y="411428"/>
                  </a:lnTo>
                  <a:lnTo>
                    <a:pt x="3631006" y="424179"/>
                  </a:lnTo>
                  <a:lnTo>
                    <a:pt x="3653512" y="422917"/>
                  </a:lnTo>
                  <a:lnTo>
                    <a:pt x="3703269" y="403987"/>
                  </a:lnTo>
                  <a:lnTo>
                    <a:pt x="3726004" y="369732"/>
                  </a:lnTo>
                  <a:lnTo>
                    <a:pt x="3727526" y="356615"/>
                  </a:lnTo>
                  <a:lnTo>
                    <a:pt x="3726883" y="348204"/>
                  </a:lnTo>
                  <a:lnTo>
                    <a:pt x="3703269" y="315483"/>
                  </a:lnTo>
                  <a:lnTo>
                    <a:pt x="3653088" y="297291"/>
                  </a:lnTo>
                  <a:lnTo>
                    <a:pt x="3602304" y="284225"/>
                  </a:lnTo>
                  <a:lnTo>
                    <a:pt x="3565390" y="273823"/>
                  </a:lnTo>
                  <a:lnTo>
                    <a:pt x="3509471" y="249543"/>
                  </a:lnTo>
                  <a:lnTo>
                    <a:pt x="3470654" y="214326"/>
                  </a:lnTo>
                  <a:lnTo>
                    <a:pt x="3448036" y="164935"/>
                  </a:lnTo>
                  <a:lnTo>
                    <a:pt x="3445205" y="136905"/>
                  </a:lnTo>
                  <a:lnTo>
                    <a:pt x="3446538" y="118451"/>
                  </a:lnTo>
                  <a:lnTo>
                    <a:pt x="3466541" y="66801"/>
                  </a:lnTo>
                  <a:lnTo>
                    <a:pt x="3492433" y="38004"/>
                  </a:lnTo>
                  <a:lnTo>
                    <a:pt x="3527755" y="17017"/>
                  </a:lnTo>
                  <a:lnTo>
                    <a:pt x="3571935" y="4222"/>
                  </a:lnTo>
                  <a:lnTo>
                    <a:pt x="3597138" y="1051"/>
                  </a:lnTo>
                  <a:lnTo>
                    <a:pt x="3624402" y="0"/>
                  </a:lnTo>
                  <a:close/>
                </a:path>
                <a:path w="6651625" h="508000">
                  <a:moveTo>
                    <a:pt x="196926" y="0"/>
                  </a:moveTo>
                  <a:lnTo>
                    <a:pt x="240264" y="2526"/>
                  </a:lnTo>
                  <a:lnTo>
                    <a:pt x="277888" y="10112"/>
                  </a:lnTo>
                  <a:lnTo>
                    <a:pt x="335991" y="40512"/>
                  </a:lnTo>
                  <a:lnTo>
                    <a:pt x="371662" y="87741"/>
                  </a:lnTo>
                  <a:lnTo>
                    <a:pt x="385140" y="148589"/>
                  </a:lnTo>
                  <a:lnTo>
                    <a:pt x="285953" y="153034"/>
                  </a:lnTo>
                  <a:lnTo>
                    <a:pt x="281883" y="135413"/>
                  </a:lnTo>
                  <a:lnTo>
                    <a:pt x="275967" y="120459"/>
                  </a:lnTo>
                  <a:lnTo>
                    <a:pt x="246880" y="91311"/>
                  </a:lnTo>
                  <a:lnTo>
                    <a:pt x="195910" y="82041"/>
                  </a:lnTo>
                  <a:lnTo>
                    <a:pt x="175475" y="83139"/>
                  </a:lnTo>
                  <a:lnTo>
                    <a:pt x="128219" y="99694"/>
                  </a:lnTo>
                  <a:lnTo>
                    <a:pt x="112471" y="130175"/>
                  </a:lnTo>
                  <a:lnTo>
                    <a:pt x="113397" y="138606"/>
                  </a:lnTo>
                  <a:lnTo>
                    <a:pt x="139968" y="167997"/>
                  </a:lnTo>
                  <a:lnTo>
                    <a:pt x="185549" y="184380"/>
                  </a:lnTo>
                  <a:lnTo>
                    <a:pt x="218389" y="192785"/>
                  </a:lnTo>
                  <a:lnTo>
                    <a:pt x="252153" y="201429"/>
                  </a:lnTo>
                  <a:lnTo>
                    <a:pt x="305632" y="219146"/>
                  </a:lnTo>
                  <a:lnTo>
                    <a:pt x="341708" y="238123"/>
                  </a:lnTo>
                  <a:lnTo>
                    <a:pt x="379552" y="278002"/>
                  </a:lnTo>
                  <a:lnTo>
                    <a:pt x="394236" y="313451"/>
                  </a:lnTo>
                  <a:lnTo>
                    <a:pt x="399110" y="356234"/>
                  </a:lnTo>
                  <a:lnTo>
                    <a:pt x="397655" y="377025"/>
                  </a:lnTo>
                  <a:lnTo>
                    <a:pt x="385983" y="416510"/>
                  </a:lnTo>
                  <a:lnTo>
                    <a:pt x="362812" y="452497"/>
                  </a:lnTo>
                  <a:lnTo>
                    <a:pt x="329665" y="479841"/>
                  </a:lnTo>
                  <a:lnTo>
                    <a:pt x="286687" y="497873"/>
                  </a:lnTo>
                  <a:lnTo>
                    <a:pt x="233260" y="506878"/>
                  </a:lnTo>
                  <a:lnTo>
                    <a:pt x="202641" y="508000"/>
                  </a:lnTo>
                  <a:lnTo>
                    <a:pt x="158776" y="505309"/>
                  </a:lnTo>
                  <a:lnTo>
                    <a:pt x="120329" y="497236"/>
                  </a:lnTo>
                  <a:lnTo>
                    <a:pt x="59639" y="464946"/>
                  </a:lnTo>
                  <a:lnTo>
                    <a:pt x="19765" y="412067"/>
                  </a:lnTo>
                  <a:lnTo>
                    <a:pt x="0" y="339470"/>
                  </a:lnTo>
                  <a:lnTo>
                    <a:pt x="96469" y="330072"/>
                  </a:lnTo>
                  <a:lnTo>
                    <a:pt x="101896" y="352762"/>
                  </a:lnTo>
                  <a:lnTo>
                    <a:pt x="109597" y="372236"/>
                  </a:lnTo>
                  <a:lnTo>
                    <a:pt x="146255" y="411428"/>
                  </a:lnTo>
                  <a:lnTo>
                    <a:pt x="203530" y="424179"/>
                  </a:lnTo>
                  <a:lnTo>
                    <a:pt x="226036" y="422917"/>
                  </a:lnTo>
                  <a:lnTo>
                    <a:pt x="275793" y="403987"/>
                  </a:lnTo>
                  <a:lnTo>
                    <a:pt x="298528" y="369732"/>
                  </a:lnTo>
                  <a:lnTo>
                    <a:pt x="300050" y="356615"/>
                  </a:lnTo>
                  <a:lnTo>
                    <a:pt x="299407" y="348204"/>
                  </a:lnTo>
                  <a:lnTo>
                    <a:pt x="275793" y="315483"/>
                  </a:lnTo>
                  <a:lnTo>
                    <a:pt x="225612" y="297291"/>
                  </a:lnTo>
                  <a:lnTo>
                    <a:pt x="174828" y="284225"/>
                  </a:lnTo>
                  <a:lnTo>
                    <a:pt x="137914" y="273823"/>
                  </a:lnTo>
                  <a:lnTo>
                    <a:pt x="81995" y="249543"/>
                  </a:lnTo>
                  <a:lnTo>
                    <a:pt x="43178" y="214326"/>
                  </a:lnTo>
                  <a:lnTo>
                    <a:pt x="20560" y="164935"/>
                  </a:lnTo>
                  <a:lnTo>
                    <a:pt x="17729" y="136905"/>
                  </a:lnTo>
                  <a:lnTo>
                    <a:pt x="19062" y="118451"/>
                  </a:lnTo>
                  <a:lnTo>
                    <a:pt x="39065" y="66801"/>
                  </a:lnTo>
                  <a:lnTo>
                    <a:pt x="64957" y="38004"/>
                  </a:lnTo>
                  <a:lnTo>
                    <a:pt x="100279" y="17017"/>
                  </a:lnTo>
                  <a:lnTo>
                    <a:pt x="144459" y="4222"/>
                  </a:lnTo>
                  <a:lnTo>
                    <a:pt x="169662" y="1051"/>
                  </a:lnTo>
                  <a:lnTo>
                    <a:pt x="196926" y="0"/>
                  </a:lnTo>
                  <a:close/>
                </a:path>
              </a:pathLst>
            </a:custGeom>
            <a:ln w="9144">
              <a:solidFill>
                <a:srgbClr val="4582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9"/>
            <p:cNvSpPr/>
            <p:nvPr/>
          </p:nvSpPr>
          <p:spPr>
            <a:xfrm>
              <a:off x="1371600" y="2286000"/>
              <a:ext cx="2895600" cy="342900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0"/>
            <p:cNvSpPr/>
            <p:nvPr/>
          </p:nvSpPr>
          <p:spPr>
            <a:xfrm>
              <a:off x="4571999" y="2286000"/>
              <a:ext cx="3276600" cy="3429000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1FE6017B-0F9A-4AC0-B8E9-4172C54E003A}"/>
              </a:ext>
            </a:extLst>
          </p:cNvPr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019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STRAIN INSULATOR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2274"/>
            <a:ext cx="8229600" cy="4525963"/>
          </a:xfrm>
        </p:spPr>
        <p:txBody>
          <a:bodyPr>
            <a:normAutofit/>
          </a:bodyPr>
          <a:lstStyle/>
          <a:p>
            <a:pPr marL="299085" marR="182880" indent="-287020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67665" algn="l"/>
                <a:tab pos="368300" algn="l"/>
              </a:tabLst>
            </a:pPr>
            <a:r>
              <a:rPr lang="en-US" sz="2400" dirty="0"/>
              <a:t>	</a:t>
            </a:r>
            <a:r>
              <a:rPr lang="en-US" sz="2400" dirty="0">
                <a:latin typeface="Arial"/>
                <a:cs typeface="Arial"/>
              </a:rPr>
              <a:t>When there is a dead end of the line or there is corner</a:t>
            </a:r>
            <a:r>
              <a:rPr lang="en-US" sz="2400" spc="-24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or  sharp curve, the line is subjected to greater</a:t>
            </a:r>
            <a:r>
              <a:rPr lang="en-US" sz="2400" spc="-18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tension.</a:t>
            </a:r>
          </a:p>
          <a:p>
            <a:pPr marL="299085" indent="-287020">
              <a:lnSpc>
                <a:spcPct val="100000"/>
              </a:lnSpc>
              <a:spcBef>
                <a:spcPts val="1200"/>
              </a:spcBef>
              <a:buFont typeface="Wingdings"/>
              <a:buChar char=""/>
              <a:tabLst>
                <a:tab pos="299720" algn="l"/>
              </a:tabLst>
            </a:pPr>
            <a:r>
              <a:rPr lang="en-US" sz="2400" dirty="0">
                <a:latin typeface="Arial"/>
                <a:cs typeface="Arial"/>
              </a:rPr>
              <a:t>In order to relieve the line of excessive tension,</a:t>
            </a:r>
            <a:r>
              <a:rPr lang="en-US" sz="2400" spc="-19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strain</a:t>
            </a:r>
          </a:p>
          <a:p>
            <a:pPr marL="299085">
              <a:lnSpc>
                <a:spcPct val="100000"/>
              </a:lnSpc>
            </a:pPr>
            <a:r>
              <a:rPr lang="en-US" sz="2400" dirty="0">
                <a:latin typeface="Arial"/>
                <a:cs typeface="Arial"/>
              </a:rPr>
              <a:t>insulators are</a:t>
            </a:r>
            <a:r>
              <a:rPr lang="en-US" sz="2400" spc="-6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used.</a:t>
            </a:r>
          </a:p>
          <a:p>
            <a:pPr marL="299085" marR="610235" indent="-287020">
              <a:lnSpc>
                <a:spcPct val="100000"/>
              </a:lnSpc>
              <a:spcBef>
                <a:spcPts val="1200"/>
              </a:spcBef>
              <a:buFont typeface="Wingdings"/>
              <a:buChar char=""/>
              <a:tabLst>
                <a:tab pos="299720" algn="l"/>
              </a:tabLst>
            </a:pPr>
            <a:r>
              <a:rPr lang="en-US" sz="2400" dirty="0">
                <a:latin typeface="Arial"/>
                <a:cs typeface="Arial"/>
              </a:rPr>
              <a:t>For low voltage lines (&lt; </a:t>
            </a:r>
            <a:r>
              <a:rPr lang="en-US" sz="2400" spc="-75" dirty="0">
                <a:latin typeface="Arial"/>
                <a:cs typeface="Arial"/>
              </a:rPr>
              <a:t>11 </a:t>
            </a:r>
            <a:r>
              <a:rPr lang="en-US" sz="2400" dirty="0">
                <a:latin typeface="Arial"/>
                <a:cs typeface="Arial"/>
              </a:rPr>
              <a:t>kV), shackle insulators</a:t>
            </a:r>
            <a:r>
              <a:rPr lang="en-US" sz="2400" spc="-10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are  used as strain</a:t>
            </a:r>
            <a:r>
              <a:rPr lang="en-US" sz="2400" spc="-9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insulators.</a:t>
            </a:r>
          </a:p>
          <a:p>
            <a:pPr marL="299085" marR="87630" indent="-287020">
              <a:lnSpc>
                <a:spcPct val="100000"/>
              </a:lnSpc>
              <a:spcBef>
                <a:spcPts val="1200"/>
              </a:spcBef>
              <a:buFont typeface="Wingdings"/>
              <a:buChar char=""/>
              <a:tabLst>
                <a:tab pos="299720" algn="l"/>
              </a:tabLst>
            </a:pPr>
            <a:r>
              <a:rPr lang="en-US" sz="2400" spc="-15" dirty="0">
                <a:latin typeface="Arial"/>
                <a:cs typeface="Arial"/>
              </a:rPr>
              <a:t>However, </a:t>
            </a:r>
            <a:r>
              <a:rPr lang="en-US" sz="2400" dirty="0">
                <a:latin typeface="Arial"/>
                <a:cs typeface="Arial"/>
              </a:rPr>
              <a:t>for high voltage transmission lines, strain  insulator consists of an assembly of suspension</a:t>
            </a:r>
            <a:r>
              <a:rPr lang="en-US" sz="2400" spc="-15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insulators  as shown in</a:t>
            </a:r>
            <a:r>
              <a:rPr lang="en-US" sz="2400" spc="-5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Figure.</a:t>
            </a:r>
          </a:p>
          <a:p>
            <a:pPr marL="12065">
              <a:lnSpc>
                <a:spcPct val="100000"/>
              </a:lnSpc>
              <a:spcBef>
                <a:spcPts val="1205"/>
              </a:spcBef>
              <a:tabLst>
                <a:tab pos="299720" algn="l"/>
              </a:tabLst>
            </a:pPr>
            <a:endParaRPr lang="en-US" sz="24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11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625566-F753-46AB-8A52-6AC0A866896C}"/>
              </a:ext>
            </a:extLst>
          </p:cNvPr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765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12</a:t>
            </a:fld>
            <a:endParaRPr lang="en-US"/>
          </a:p>
        </p:txBody>
      </p:sp>
      <p:grpSp>
        <p:nvGrpSpPr>
          <p:cNvPr id="7" name="object 2"/>
          <p:cNvGrpSpPr/>
          <p:nvPr/>
        </p:nvGrpSpPr>
        <p:grpSpPr>
          <a:xfrm>
            <a:off x="394335" y="514546"/>
            <a:ext cx="8292465" cy="5505254"/>
            <a:chOff x="425195" y="971422"/>
            <a:chExt cx="8292465" cy="4820285"/>
          </a:xfrm>
        </p:grpSpPr>
        <p:sp>
          <p:nvSpPr>
            <p:cNvPr id="8" name="object 3"/>
            <p:cNvSpPr/>
            <p:nvPr/>
          </p:nvSpPr>
          <p:spPr>
            <a:xfrm>
              <a:off x="425195" y="1348739"/>
              <a:ext cx="8292083" cy="105460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4"/>
            <p:cNvSpPr/>
            <p:nvPr/>
          </p:nvSpPr>
          <p:spPr>
            <a:xfrm>
              <a:off x="875906" y="975994"/>
              <a:ext cx="7413129" cy="5080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5"/>
            <p:cNvSpPr/>
            <p:nvPr/>
          </p:nvSpPr>
          <p:spPr>
            <a:xfrm>
              <a:off x="1979803" y="1098803"/>
              <a:ext cx="4742815" cy="182245"/>
            </a:xfrm>
            <a:custGeom>
              <a:avLst/>
              <a:gdLst/>
              <a:ahLst/>
              <a:cxnLst/>
              <a:rect l="l" t="t" r="r" b="b"/>
              <a:pathLst>
                <a:path w="4742815" h="182244">
                  <a:moveTo>
                    <a:pt x="4674870" y="0"/>
                  </a:moveTo>
                  <a:lnTo>
                    <a:pt x="4608576" y="182245"/>
                  </a:lnTo>
                  <a:lnTo>
                    <a:pt x="4742433" y="182245"/>
                  </a:lnTo>
                  <a:lnTo>
                    <a:pt x="4674870" y="0"/>
                  </a:lnTo>
                  <a:close/>
                </a:path>
                <a:path w="4742815" h="182244">
                  <a:moveTo>
                    <a:pt x="66294" y="0"/>
                  </a:moveTo>
                  <a:lnTo>
                    <a:pt x="0" y="182245"/>
                  </a:lnTo>
                  <a:lnTo>
                    <a:pt x="133858" y="182245"/>
                  </a:lnTo>
                  <a:lnTo>
                    <a:pt x="66294" y="0"/>
                  </a:lnTo>
                  <a:close/>
                </a:path>
              </a:pathLst>
            </a:custGeom>
            <a:ln w="9144">
              <a:solidFill>
                <a:srgbClr val="4582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6"/>
            <p:cNvSpPr/>
            <p:nvPr/>
          </p:nvSpPr>
          <p:spPr>
            <a:xfrm>
              <a:off x="7942326" y="1062735"/>
              <a:ext cx="209423" cy="13373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7"/>
            <p:cNvSpPr/>
            <p:nvPr/>
          </p:nvSpPr>
          <p:spPr>
            <a:xfrm>
              <a:off x="875906" y="975994"/>
              <a:ext cx="7413625" cy="508000"/>
            </a:xfrm>
            <a:custGeom>
              <a:avLst/>
              <a:gdLst/>
              <a:ahLst/>
              <a:cxnLst/>
              <a:rect l="l" t="t" r="r" b="b"/>
              <a:pathLst>
                <a:path w="7413625" h="508000">
                  <a:moveTo>
                    <a:pt x="6656463" y="84708"/>
                  </a:moveTo>
                  <a:lnTo>
                    <a:pt x="6601107" y="95202"/>
                  </a:lnTo>
                  <a:lnTo>
                    <a:pt x="6557657" y="126745"/>
                  </a:lnTo>
                  <a:lnTo>
                    <a:pt x="6529543" y="179403"/>
                  </a:lnTo>
                  <a:lnTo>
                    <a:pt x="6520192" y="253491"/>
                  </a:lnTo>
                  <a:lnTo>
                    <a:pt x="6522597" y="292613"/>
                  </a:lnTo>
                  <a:lnTo>
                    <a:pt x="6541838" y="355808"/>
                  </a:lnTo>
                  <a:lnTo>
                    <a:pt x="6579221" y="398692"/>
                  </a:lnTo>
                  <a:lnTo>
                    <a:pt x="6628128" y="420219"/>
                  </a:lnTo>
                  <a:lnTo>
                    <a:pt x="6656463" y="422909"/>
                  </a:lnTo>
                  <a:lnTo>
                    <a:pt x="6684754" y="420242"/>
                  </a:lnTo>
                  <a:lnTo>
                    <a:pt x="6733384" y="398906"/>
                  </a:lnTo>
                  <a:lnTo>
                    <a:pt x="6770341" y="356215"/>
                  </a:lnTo>
                  <a:lnTo>
                    <a:pt x="6789339" y="292119"/>
                  </a:lnTo>
                  <a:lnTo>
                    <a:pt x="6791718" y="252094"/>
                  </a:lnTo>
                  <a:lnTo>
                    <a:pt x="6789408" y="212588"/>
                  </a:lnTo>
                  <a:lnTo>
                    <a:pt x="6770930" y="149671"/>
                  </a:lnTo>
                  <a:lnTo>
                    <a:pt x="6734687" y="108069"/>
                  </a:lnTo>
                  <a:lnTo>
                    <a:pt x="6685538" y="87304"/>
                  </a:lnTo>
                  <a:lnTo>
                    <a:pt x="6656463" y="84708"/>
                  </a:lnTo>
                  <a:close/>
                </a:path>
                <a:path w="7413625" h="508000">
                  <a:moveTo>
                    <a:pt x="5169801" y="12318"/>
                  </a:moveTo>
                  <a:lnTo>
                    <a:pt x="5268861" y="12318"/>
                  </a:lnTo>
                  <a:lnTo>
                    <a:pt x="5268861" y="416559"/>
                  </a:lnTo>
                  <a:lnTo>
                    <a:pt x="5515368" y="416559"/>
                  </a:lnTo>
                  <a:lnTo>
                    <a:pt x="5515368" y="499237"/>
                  </a:lnTo>
                  <a:lnTo>
                    <a:pt x="5169801" y="499237"/>
                  </a:lnTo>
                  <a:lnTo>
                    <a:pt x="5169801" y="12318"/>
                  </a:lnTo>
                  <a:close/>
                </a:path>
                <a:path w="7413625" h="508000">
                  <a:moveTo>
                    <a:pt x="2466225" y="12318"/>
                  </a:moveTo>
                  <a:lnTo>
                    <a:pt x="2565285" y="12318"/>
                  </a:lnTo>
                  <a:lnTo>
                    <a:pt x="2565285" y="416559"/>
                  </a:lnTo>
                  <a:lnTo>
                    <a:pt x="2811792" y="416559"/>
                  </a:lnTo>
                  <a:lnTo>
                    <a:pt x="2811792" y="499237"/>
                  </a:lnTo>
                  <a:lnTo>
                    <a:pt x="2466225" y="499237"/>
                  </a:lnTo>
                  <a:lnTo>
                    <a:pt x="2466225" y="12318"/>
                  </a:lnTo>
                  <a:close/>
                </a:path>
                <a:path w="7413625" h="508000">
                  <a:moveTo>
                    <a:pt x="6971804" y="8381"/>
                  </a:moveTo>
                  <a:lnTo>
                    <a:pt x="7180465" y="8381"/>
                  </a:lnTo>
                  <a:lnTo>
                    <a:pt x="7217113" y="9195"/>
                  </a:lnTo>
                  <a:lnTo>
                    <a:pt x="7274263" y="15775"/>
                  </a:lnTo>
                  <a:lnTo>
                    <a:pt x="7311749" y="29467"/>
                  </a:lnTo>
                  <a:lnTo>
                    <a:pt x="7351915" y="68579"/>
                  </a:lnTo>
                  <a:lnTo>
                    <a:pt x="7367981" y="104870"/>
                  </a:lnTo>
                  <a:lnTo>
                    <a:pt x="7373378" y="145922"/>
                  </a:lnTo>
                  <a:lnTo>
                    <a:pt x="7371334" y="172352"/>
                  </a:lnTo>
                  <a:lnTo>
                    <a:pt x="7355054" y="218021"/>
                  </a:lnTo>
                  <a:lnTo>
                    <a:pt x="7322596" y="253571"/>
                  </a:lnTo>
                  <a:lnTo>
                    <a:pt x="7274054" y="276240"/>
                  </a:lnTo>
                  <a:lnTo>
                    <a:pt x="7243711" y="282575"/>
                  </a:lnTo>
                  <a:lnTo>
                    <a:pt x="7259096" y="292165"/>
                  </a:lnTo>
                  <a:lnTo>
                    <a:pt x="7296797" y="323722"/>
                  </a:lnTo>
                  <a:lnTo>
                    <a:pt x="7321388" y="354885"/>
                  </a:lnTo>
                  <a:lnTo>
                    <a:pt x="7353312" y="403478"/>
                  </a:lnTo>
                  <a:lnTo>
                    <a:pt x="7413129" y="499237"/>
                  </a:lnTo>
                  <a:lnTo>
                    <a:pt x="7294638" y="499237"/>
                  </a:lnTo>
                  <a:lnTo>
                    <a:pt x="7223010" y="392429"/>
                  </a:lnTo>
                  <a:lnTo>
                    <a:pt x="7205387" y="366424"/>
                  </a:lnTo>
                  <a:lnTo>
                    <a:pt x="7179237" y="330368"/>
                  </a:lnTo>
                  <a:lnTo>
                    <a:pt x="7148701" y="303184"/>
                  </a:lnTo>
                  <a:lnTo>
                    <a:pt x="7106964" y="294614"/>
                  </a:lnTo>
                  <a:lnTo>
                    <a:pt x="7091057" y="294258"/>
                  </a:lnTo>
                  <a:lnTo>
                    <a:pt x="7070991" y="294258"/>
                  </a:lnTo>
                  <a:lnTo>
                    <a:pt x="7070991" y="499237"/>
                  </a:lnTo>
                  <a:lnTo>
                    <a:pt x="6971804" y="499237"/>
                  </a:lnTo>
                  <a:lnTo>
                    <a:pt x="6971804" y="8381"/>
                  </a:lnTo>
                  <a:close/>
                </a:path>
                <a:path w="7413625" h="508000">
                  <a:moveTo>
                    <a:pt x="5996063" y="8381"/>
                  </a:moveTo>
                  <a:lnTo>
                    <a:pt x="6386207" y="8381"/>
                  </a:lnTo>
                  <a:lnTo>
                    <a:pt x="6386207" y="91312"/>
                  </a:lnTo>
                  <a:lnTo>
                    <a:pt x="6240792" y="91312"/>
                  </a:lnTo>
                  <a:lnTo>
                    <a:pt x="6240792" y="499237"/>
                  </a:lnTo>
                  <a:lnTo>
                    <a:pt x="6141732" y="499237"/>
                  </a:lnTo>
                  <a:lnTo>
                    <a:pt x="6141732" y="91312"/>
                  </a:lnTo>
                  <a:lnTo>
                    <a:pt x="5996063" y="91312"/>
                  </a:lnTo>
                  <a:lnTo>
                    <a:pt x="5996063" y="8381"/>
                  </a:lnTo>
                  <a:close/>
                </a:path>
                <a:path w="7413625" h="508000">
                  <a:moveTo>
                    <a:pt x="5727458" y="8381"/>
                  </a:moveTo>
                  <a:lnTo>
                    <a:pt x="5832360" y="8381"/>
                  </a:lnTo>
                  <a:lnTo>
                    <a:pt x="6028829" y="499237"/>
                  </a:lnTo>
                  <a:lnTo>
                    <a:pt x="5921006" y="499237"/>
                  </a:lnTo>
                  <a:lnTo>
                    <a:pt x="5878207" y="387730"/>
                  </a:lnTo>
                  <a:lnTo>
                    <a:pt x="5681992" y="387730"/>
                  </a:lnTo>
                  <a:lnTo>
                    <a:pt x="5641479" y="499237"/>
                  </a:lnTo>
                  <a:lnTo>
                    <a:pt x="5536323" y="499237"/>
                  </a:lnTo>
                  <a:lnTo>
                    <a:pt x="5727458" y="8381"/>
                  </a:lnTo>
                  <a:close/>
                </a:path>
                <a:path w="7413625" h="508000">
                  <a:moveTo>
                    <a:pt x="4671072" y="8381"/>
                  </a:moveTo>
                  <a:lnTo>
                    <a:pt x="4770259" y="8381"/>
                  </a:lnTo>
                  <a:lnTo>
                    <a:pt x="4770259" y="274192"/>
                  </a:lnTo>
                  <a:lnTo>
                    <a:pt x="4770495" y="303049"/>
                  </a:lnTo>
                  <a:lnTo>
                    <a:pt x="4772349" y="344094"/>
                  </a:lnTo>
                  <a:lnTo>
                    <a:pt x="4784674" y="383381"/>
                  </a:lnTo>
                  <a:lnTo>
                    <a:pt x="4817265" y="412622"/>
                  </a:lnTo>
                  <a:lnTo>
                    <a:pt x="4869700" y="422909"/>
                  </a:lnTo>
                  <a:lnTo>
                    <a:pt x="4889465" y="421836"/>
                  </a:lnTo>
                  <a:lnTo>
                    <a:pt x="4933327" y="405638"/>
                  </a:lnTo>
                  <a:lnTo>
                    <a:pt x="4959108" y="363219"/>
                  </a:lnTo>
                  <a:lnTo>
                    <a:pt x="4963162" y="306980"/>
                  </a:lnTo>
                  <a:lnTo>
                    <a:pt x="4963426" y="279907"/>
                  </a:lnTo>
                  <a:lnTo>
                    <a:pt x="4963426" y="8381"/>
                  </a:lnTo>
                  <a:lnTo>
                    <a:pt x="5062613" y="8381"/>
                  </a:lnTo>
                  <a:lnTo>
                    <a:pt x="5062613" y="266191"/>
                  </a:lnTo>
                  <a:lnTo>
                    <a:pt x="5062111" y="307147"/>
                  </a:lnTo>
                  <a:lnTo>
                    <a:pt x="5058059" y="369579"/>
                  </a:lnTo>
                  <a:lnTo>
                    <a:pt x="5049629" y="408604"/>
                  </a:lnTo>
                  <a:lnTo>
                    <a:pt x="5024894" y="452627"/>
                  </a:lnTo>
                  <a:lnTo>
                    <a:pt x="4984300" y="484614"/>
                  </a:lnTo>
                  <a:lnTo>
                    <a:pt x="4947650" y="499260"/>
                  </a:lnTo>
                  <a:lnTo>
                    <a:pt x="4900494" y="506690"/>
                  </a:lnTo>
                  <a:lnTo>
                    <a:pt x="4872748" y="507618"/>
                  </a:lnTo>
                  <a:lnTo>
                    <a:pt x="4839720" y="506597"/>
                  </a:lnTo>
                  <a:lnTo>
                    <a:pt x="4786380" y="498457"/>
                  </a:lnTo>
                  <a:lnTo>
                    <a:pt x="4748830" y="482649"/>
                  </a:lnTo>
                  <a:lnTo>
                    <a:pt x="4708664" y="449199"/>
                  </a:lnTo>
                  <a:lnTo>
                    <a:pt x="4685090" y="408836"/>
                  </a:lnTo>
                  <a:lnTo>
                    <a:pt x="4676591" y="371141"/>
                  </a:lnTo>
                  <a:lnTo>
                    <a:pt x="4671689" y="308848"/>
                  </a:lnTo>
                  <a:lnTo>
                    <a:pt x="4671072" y="270128"/>
                  </a:lnTo>
                  <a:lnTo>
                    <a:pt x="4671072" y="8381"/>
                  </a:lnTo>
                  <a:close/>
                </a:path>
                <a:path w="7413625" h="508000">
                  <a:moveTo>
                    <a:pt x="3720350" y="8381"/>
                  </a:moveTo>
                  <a:lnTo>
                    <a:pt x="3816743" y="8381"/>
                  </a:lnTo>
                  <a:lnTo>
                    <a:pt x="4017657" y="336168"/>
                  </a:lnTo>
                  <a:lnTo>
                    <a:pt x="4017657" y="8381"/>
                  </a:lnTo>
                  <a:lnTo>
                    <a:pt x="4109732" y="8381"/>
                  </a:lnTo>
                  <a:lnTo>
                    <a:pt x="4109732" y="499237"/>
                  </a:lnTo>
                  <a:lnTo>
                    <a:pt x="4010291" y="499237"/>
                  </a:lnTo>
                  <a:lnTo>
                    <a:pt x="3812425" y="179069"/>
                  </a:lnTo>
                  <a:lnTo>
                    <a:pt x="3812425" y="499237"/>
                  </a:lnTo>
                  <a:lnTo>
                    <a:pt x="3720350" y="499237"/>
                  </a:lnTo>
                  <a:lnTo>
                    <a:pt x="3720350" y="8381"/>
                  </a:lnTo>
                  <a:close/>
                </a:path>
                <a:path w="7413625" h="508000">
                  <a:moveTo>
                    <a:pt x="3525786" y="8381"/>
                  </a:moveTo>
                  <a:lnTo>
                    <a:pt x="3624846" y="8381"/>
                  </a:lnTo>
                  <a:lnTo>
                    <a:pt x="3624846" y="499237"/>
                  </a:lnTo>
                  <a:lnTo>
                    <a:pt x="3525786" y="499237"/>
                  </a:lnTo>
                  <a:lnTo>
                    <a:pt x="3525786" y="8381"/>
                  </a:lnTo>
                  <a:close/>
                </a:path>
                <a:path w="7413625" h="508000">
                  <a:moveTo>
                    <a:pt x="2882658" y="8381"/>
                  </a:moveTo>
                  <a:lnTo>
                    <a:pt x="3246640" y="8381"/>
                  </a:lnTo>
                  <a:lnTo>
                    <a:pt x="3246640" y="91312"/>
                  </a:lnTo>
                  <a:lnTo>
                    <a:pt x="2981718" y="91312"/>
                  </a:lnTo>
                  <a:lnTo>
                    <a:pt x="2981718" y="200151"/>
                  </a:lnTo>
                  <a:lnTo>
                    <a:pt x="3228225" y="200151"/>
                  </a:lnTo>
                  <a:lnTo>
                    <a:pt x="3228225" y="282955"/>
                  </a:lnTo>
                  <a:lnTo>
                    <a:pt x="2981718" y="282955"/>
                  </a:lnTo>
                  <a:lnTo>
                    <a:pt x="2981718" y="416559"/>
                  </a:lnTo>
                  <a:lnTo>
                    <a:pt x="3256038" y="416559"/>
                  </a:lnTo>
                  <a:lnTo>
                    <a:pt x="3256038" y="499237"/>
                  </a:lnTo>
                  <a:lnTo>
                    <a:pt x="2882658" y="499237"/>
                  </a:lnTo>
                  <a:lnTo>
                    <a:pt x="2882658" y="8381"/>
                  </a:lnTo>
                  <a:close/>
                </a:path>
                <a:path w="7413625" h="508000">
                  <a:moveTo>
                    <a:pt x="1969528" y="8381"/>
                  </a:moveTo>
                  <a:lnTo>
                    <a:pt x="2068715" y="8381"/>
                  </a:lnTo>
                  <a:lnTo>
                    <a:pt x="2068715" y="226313"/>
                  </a:lnTo>
                  <a:lnTo>
                    <a:pt x="2268867" y="8381"/>
                  </a:lnTo>
                  <a:lnTo>
                    <a:pt x="2402217" y="8381"/>
                  </a:lnTo>
                  <a:lnTo>
                    <a:pt x="2217305" y="199516"/>
                  </a:lnTo>
                  <a:lnTo>
                    <a:pt x="2412250" y="499237"/>
                  </a:lnTo>
                  <a:lnTo>
                    <a:pt x="2283980" y="499237"/>
                  </a:lnTo>
                  <a:lnTo>
                    <a:pt x="2148979" y="268858"/>
                  </a:lnTo>
                  <a:lnTo>
                    <a:pt x="2068715" y="350900"/>
                  </a:lnTo>
                  <a:lnTo>
                    <a:pt x="2068715" y="499237"/>
                  </a:lnTo>
                  <a:lnTo>
                    <a:pt x="1969528" y="499237"/>
                  </a:lnTo>
                  <a:lnTo>
                    <a:pt x="1969528" y="8381"/>
                  </a:lnTo>
                  <a:close/>
                </a:path>
                <a:path w="7413625" h="508000">
                  <a:moveTo>
                    <a:pt x="1118882" y="8381"/>
                  </a:moveTo>
                  <a:lnTo>
                    <a:pt x="1223784" y="8381"/>
                  </a:lnTo>
                  <a:lnTo>
                    <a:pt x="1420253" y="499237"/>
                  </a:lnTo>
                  <a:lnTo>
                    <a:pt x="1312430" y="499237"/>
                  </a:lnTo>
                  <a:lnTo>
                    <a:pt x="1269631" y="387730"/>
                  </a:lnTo>
                  <a:lnTo>
                    <a:pt x="1073416" y="387730"/>
                  </a:lnTo>
                  <a:lnTo>
                    <a:pt x="1032903" y="499237"/>
                  </a:lnTo>
                  <a:lnTo>
                    <a:pt x="927747" y="499237"/>
                  </a:lnTo>
                  <a:lnTo>
                    <a:pt x="1118882" y="8381"/>
                  </a:lnTo>
                  <a:close/>
                </a:path>
                <a:path w="7413625" h="508000">
                  <a:moveTo>
                    <a:pt x="482612" y="8381"/>
                  </a:moveTo>
                  <a:lnTo>
                    <a:pt x="581799" y="8381"/>
                  </a:lnTo>
                  <a:lnTo>
                    <a:pt x="581799" y="201549"/>
                  </a:lnTo>
                  <a:lnTo>
                    <a:pt x="775982" y="201549"/>
                  </a:lnTo>
                  <a:lnTo>
                    <a:pt x="775982" y="8381"/>
                  </a:lnTo>
                  <a:lnTo>
                    <a:pt x="875169" y="8381"/>
                  </a:lnTo>
                  <a:lnTo>
                    <a:pt x="875169" y="499237"/>
                  </a:lnTo>
                  <a:lnTo>
                    <a:pt x="775982" y="499237"/>
                  </a:lnTo>
                  <a:lnTo>
                    <a:pt x="775982" y="284606"/>
                  </a:lnTo>
                  <a:lnTo>
                    <a:pt x="581799" y="284606"/>
                  </a:lnTo>
                  <a:lnTo>
                    <a:pt x="581799" y="499237"/>
                  </a:lnTo>
                  <a:lnTo>
                    <a:pt x="482612" y="499237"/>
                  </a:lnTo>
                  <a:lnTo>
                    <a:pt x="482612" y="8381"/>
                  </a:lnTo>
                  <a:close/>
                </a:path>
                <a:path w="7413625" h="508000">
                  <a:moveTo>
                    <a:pt x="6655447" y="0"/>
                  </a:moveTo>
                  <a:lnTo>
                    <a:pt x="6706952" y="4194"/>
                  </a:lnTo>
                  <a:lnTo>
                    <a:pt x="6753063" y="16795"/>
                  </a:lnTo>
                  <a:lnTo>
                    <a:pt x="6793768" y="37826"/>
                  </a:lnTo>
                  <a:lnTo>
                    <a:pt x="6829056" y="67309"/>
                  </a:lnTo>
                  <a:lnTo>
                    <a:pt x="6857560" y="104221"/>
                  </a:lnTo>
                  <a:lnTo>
                    <a:pt x="6877919" y="147716"/>
                  </a:lnTo>
                  <a:lnTo>
                    <a:pt x="6890135" y="197808"/>
                  </a:lnTo>
                  <a:lnTo>
                    <a:pt x="6894207" y="254507"/>
                  </a:lnTo>
                  <a:lnTo>
                    <a:pt x="6890161" y="310705"/>
                  </a:lnTo>
                  <a:lnTo>
                    <a:pt x="6878031" y="360425"/>
                  </a:lnTo>
                  <a:lnTo>
                    <a:pt x="6857828" y="403669"/>
                  </a:lnTo>
                  <a:lnTo>
                    <a:pt x="6829564" y="440435"/>
                  </a:lnTo>
                  <a:lnTo>
                    <a:pt x="6794538" y="469846"/>
                  </a:lnTo>
                  <a:lnTo>
                    <a:pt x="6754047" y="490839"/>
                  </a:lnTo>
                  <a:lnTo>
                    <a:pt x="6708103" y="503426"/>
                  </a:lnTo>
                  <a:lnTo>
                    <a:pt x="6656717" y="507618"/>
                  </a:lnTo>
                  <a:lnTo>
                    <a:pt x="6604830" y="503449"/>
                  </a:lnTo>
                  <a:lnTo>
                    <a:pt x="6558514" y="490934"/>
                  </a:lnTo>
                  <a:lnTo>
                    <a:pt x="6517771" y="470060"/>
                  </a:lnTo>
                  <a:lnTo>
                    <a:pt x="6482600" y="440816"/>
                  </a:lnTo>
                  <a:lnTo>
                    <a:pt x="6454337" y="404240"/>
                  </a:lnTo>
                  <a:lnTo>
                    <a:pt x="6434134" y="361378"/>
                  </a:lnTo>
                  <a:lnTo>
                    <a:pt x="6422003" y="312229"/>
                  </a:lnTo>
                  <a:lnTo>
                    <a:pt x="6417957" y="256793"/>
                  </a:lnTo>
                  <a:lnTo>
                    <a:pt x="6419362" y="220787"/>
                  </a:lnTo>
                  <a:lnTo>
                    <a:pt x="6430602" y="157870"/>
                  </a:lnTo>
                  <a:lnTo>
                    <a:pt x="6449580" y="112650"/>
                  </a:lnTo>
                  <a:lnTo>
                    <a:pt x="6472440" y="78984"/>
                  </a:lnTo>
                  <a:lnTo>
                    <a:pt x="6500989" y="49649"/>
                  </a:lnTo>
                  <a:lnTo>
                    <a:pt x="6532751" y="27551"/>
                  </a:lnTo>
                  <a:lnTo>
                    <a:pt x="6573419" y="10929"/>
                  </a:lnTo>
                  <a:lnTo>
                    <a:pt x="6626326" y="1214"/>
                  </a:lnTo>
                  <a:lnTo>
                    <a:pt x="6655447" y="0"/>
                  </a:lnTo>
                  <a:close/>
                </a:path>
                <a:path w="7413625" h="508000">
                  <a:moveTo>
                    <a:pt x="4386338" y="0"/>
                  </a:moveTo>
                  <a:lnTo>
                    <a:pt x="4429697" y="2526"/>
                  </a:lnTo>
                  <a:lnTo>
                    <a:pt x="4467364" y="10112"/>
                  </a:lnTo>
                  <a:lnTo>
                    <a:pt x="4525530" y="40512"/>
                  </a:lnTo>
                  <a:lnTo>
                    <a:pt x="4561138" y="87741"/>
                  </a:lnTo>
                  <a:lnTo>
                    <a:pt x="4574552" y="148589"/>
                  </a:lnTo>
                  <a:lnTo>
                    <a:pt x="4475492" y="153034"/>
                  </a:lnTo>
                  <a:lnTo>
                    <a:pt x="4471369" y="135413"/>
                  </a:lnTo>
                  <a:lnTo>
                    <a:pt x="4465459" y="120459"/>
                  </a:lnTo>
                  <a:lnTo>
                    <a:pt x="4436400" y="91311"/>
                  </a:lnTo>
                  <a:lnTo>
                    <a:pt x="4385322" y="82041"/>
                  </a:lnTo>
                  <a:lnTo>
                    <a:pt x="4364943" y="83139"/>
                  </a:lnTo>
                  <a:lnTo>
                    <a:pt x="4317758" y="99694"/>
                  </a:lnTo>
                  <a:lnTo>
                    <a:pt x="4302010" y="130175"/>
                  </a:lnTo>
                  <a:lnTo>
                    <a:pt x="4302937" y="138606"/>
                  </a:lnTo>
                  <a:lnTo>
                    <a:pt x="4329434" y="167997"/>
                  </a:lnTo>
                  <a:lnTo>
                    <a:pt x="4374964" y="184380"/>
                  </a:lnTo>
                  <a:lnTo>
                    <a:pt x="4441637" y="201429"/>
                  </a:lnTo>
                  <a:lnTo>
                    <a:pt x="4470746" y="210216"/>
                  </a:lnTo>
                  <a:lnTo>
                    <a:pt x="4514735" y="228218"/>
                  </a:lnTo>
                  <a:lnTo>
                    <a:pt x="4558330" y="263026"/>
                  </a:lnTo>
                  <a:lnTo>
                    <a:pt x="4583728" y="313451"/>
                  </a:lnTo>
                  <a:lnTo>
                    <a:pt x="4588649" y="356234"/>
                  </a:lnTo>
                  <a:lnTo>
                    <a:pt x="4587175" y="377025"/>
                  </a:lnTo>
                  <a:lnTo>
                    <a:pt x="4575415" y="416510"/>
                  </a:lnTo>
                  <a:lnTo>
                    <a:pt x="4552224" y="452497"/>
                  </a:lnTo>
                  <a:lnTo>
                    <a:pt x="4519077" y="479841"/>
                  </a:lnTo>
                  <a:lnTo>
                    <a:pt x="4476117" y="497873"/>
                  </a:lnTo>
                  <a:lnTo>
                    <a:pt x="4422726" y="506878"/>
                  </a:lnTo>
                  <a:lnTo>
                    <a:pt x="4392053" y="508000"/>
                  </a:lnTo>
                  <a:lnTo>
                    <a:pt x="4348189" y="505309"/>
                  </a:lnTo>
                  <a:lnTo>
                    <a:pt x="4309741" y="497236"/>
                  </a:lnTo>
                  <a:lnTo>
                    <a:pt x="4249051" y="464946"/>
                  </a:lnTo>
                  <a:lnTo>
                    <a:pt x="4209221" y="412067"/>
                  </a:lnTo>
                  <a:lnTo>
                    <a:pt x="4189488" y="339470"/>
                  </a:lnTo>
                  <a:lnTo>
                    <a:pt x="4285881" y="330072"/>
                  </a:lnTo>
                  <a:lnTo>
                    <a:pt x="4291380" y="352762"/>
                  </a:lnTo>
                  <a:lnTo>
                    <a:pt x="4299105" y="372236"/>
                  </a:lnTo>
                  <a:lnTo>
                    <a:pt x="4335687" y="411428"/>
                  </a:lnTo>
                  <a:lnTo>
                    <a:pt x="4393069" y="424179"/>
                  </a:lnTo>
                  <a:lnTo>
                    <a:pt x="4415520" y="422917"/>
                  </a:lnTo>
                  <a:lnTo>
                    <a:pt x="4465205" y="403987"/>
                  </a:lnTo>
                  <a:lnTo>
                    <a:pt x="4487958" y="369732"/>
                  </a:lnTo>
                  <a:lnTo>
                    <a:pt x="4489462" y="356615"/>
                  </a:lnTo>
                  <a:lnTo>
                    <a:pt x="4488839" y="348204"/>
                  </a:lnTo>
                  <a:lnTo>
                    <a:pt x="4465269" y="315483"/>
                  </a:lnTo>
                  <a:lnTo>
                    <a:pt x="4415072" y="297291"/>
                  </a:lnTo>
                  <a:lnTo>
                    <a:pt x="4364240" y="284225"/>
                  </a:lnTo>
                  <a:lnTo>
                    <a:pt x="4327382" y="273823"/>
                  </a:lnTo>
                  <a:lnTo>
                    <a:pt x="4271479" y="249543"/>
                  </a:lnTo>
                  <a:lnTo>
                    <a:pt x="4232664" y="214326"/>
                  </a:lnTo>
                  <a:lnTo>
                    <a:pt x="4210082" y="164935"/>
                  </a:lnTo>
                  <a:lnTo>
                    <a:pt x="4207268" y="136905"/>
                  </a:lnTo>
                  <a:lnTo>
                    <a:pt x="4208582" y="118451"/>
                  </a:lnTo>
                  <a:lnTo>
                    <a:pt x="4228477" y="66801"/>
                  </a:lnTo>
                  <a:lnTo>
                    <a:pt x="4254480" y="38004"/>
                  </a:lnTo>
                  <a:lnTo>
                    <a:pt x="4289818" y="17017"/>
                  </a:lnTo>
                  <a:lnTo>
                    <a:pt x="4333935" y="4222"/>
                  </a:lnTo>
                  <a:lnTo>
                    <a:pt x="4359095" y="1051"/>
                  </a:lnTo>
                  <a:lnTo>
                    <a:pt x="4386338" y="0"/>
                  </a:lnTo>
                  <a:close/>
                </a:path>
                <a:path w="7413625" h="508000">
                  <a:moveTo>
                    <a:pt x="1685175" y="0"/>
                  </a:moveTo>
                  <a:lnTo>
                    <a:pt x="1728111" y="3313"/>
                  </a:lnTo>
                  <a:lnTo>
                    <a:pt x="1766820" y="13271"/>
                  </a:lnTo>
                  <a:lnTo>
                    <a:pt x="1801315" y="29896"/>
                  </a:lnTo>
                  <a:lnTo>
                    <a:pt x="1831606" y="53212"/>
                  </a:lnTo>
                  <a:lnTo>
                    <a:pt x="1860832" y="91519"/>
                  </a:lnTo>
                  <a:lnTo>
                    <a:pt x="1881771" y="143637"/>
                  </a:lnTo>
                  <a:lnTo>
                    <a:pt x="1783727" y="167004"/>
                  </a:lnTo>
                  <a:lnTo>
                    <a:pt x="1778157" y="148955"/>
                  </a:lnTo>
                  <a:lnTo>
                    <a:pt x="1770218" y="132905"/>
                  </a:lnTo>
                  <a:lnTo>
                    <a:pt x="1732729" y="97139"/>
                  </a:lnTo>
                  <a:lnTo>
                    <a:pt x="1680222" y="84708"/>
                  </a:lnTo>
                  <a:lnTo>
                    <a:pt x="1654191" y="87159"/>
                  </a:lnTo>
                  <a:lnTo>
                    <a:pt x="1609892" y="106729"/>
                  </a:lnTo>
                  <a:lnTo>
                    <a:pt x="1576741" y="146472"/>
                  </a:lnTo>
                  <a:lnTo>
                    <a:pt x="1559787" y="209960"/>
                  </a:lnTo>
                  <a:lnTo>
                    <a:pt x="1557667" y="250825"/>
                  </a:lnTo>
                  <a:lnTo>
                    <a:pt x="1559761" y="293973"/>
                  </a:lnTo>
                  <a:lnTo>
                    <a:pt x="1576473" y="360267"/>
                  </a:lnTo>
                  <a:lnTo>
                    <a:pt x="1609092" y="400675"/>
                  </a:lnTo>
                  <a:lnTo>
                    <a:pt x="1652665" y="420435"/>
                  </a:lnTo>
                  <a:lnTo>
                    <a:pt x="1678190" y="422909"/>
                  </a:lnTo>
                  <a:lnTo>
                    <a:pt x="1697236" y="421338"/>
                  </a:lnTo>
                  <a:lnTo>
                    <a:pt x="1746135" y="397763"/>
                  </a:lnTo>
                  <a:lnTo>
                    <a:pt x="1770630" y="365458"/>
                  </a:lnTo>
                  <a:lnTo>
                    <a:pt x="1787029" y="318769"/>
                  </a:lnTo>
                  <a:lnTo>
                    <a:pt x="1883168" y="349250"/>
                  </a:lnTo>
                  <a:lnTo>
                    <a:pt x="1870286" y="386851"/>
                  </a:lnTo>
                  <a:lnTo>
                    <a:pt x="1833519" y="446530"/>
                  </a:lnTo>
                  <a:lnTo>
                    <a:pt x="1782201" y="485705"/>
                  </a:lnTo>
                  <a:lnTo>
                    <a:pt x="1716999" y="505188"/>
                  </a:lnTo>
                  <a:lnTo>
                    <a:pt x="1679206" y="507618"/>
                  </a:lnTo>
                  <a:lnTo>
                    <a:pt x="1632510" y="503449"/>
                  </a:lnTo>
                  <a:lnTo>
                    <a:pt x="1590147" y="490934"/>
                  </a:lnTo>
                  <a:lnTo>
                    <a:pt x="1552119" y="470060"/>
                  </a:lnTo>
                  <a:lnTo>
                    <a:pt x="1518424" y="440816"/>
                  </a:lnTo>
                  <a:lnTo>
                    <a:pt x="1490921" y="404334"/>
                  </a:lnTo>
                  <a:lnTo>
                    <a:pt x="1471275" y="361743"/>
                  </a:lnTo>
                  <a:lnTo>
                    <a:pt x="1459488" y="313033"/>
                  </a:lnTo>
                  <a:lnTo>
                    <a:pt x="1455559" y="258190"/>
                  </a:lnTo>
                  <a:lnTo>
                    <a:pt x="1459512" y="200298"/>
                  </a:lnTo>
                  <a:lnTo>
                    <a:pt x="1471371" y="149288"/>
                  </a:lnTo>
                  <a:lnTo>
                    <a:pt x="1491135" y="105136"/>
                  </a:lnTo>
                  <a:lnTo>
                    <a:pt x="1518805" y="67817"/>
                  </a:lnTo>
                  <a:lnTo>
                    <a:pt x="1552927" y="38147"/>
                  </a:lnTo>
                  <a:lnTo>
                    <a:pt x="1592037" y="16954"/>
                  </a:lnTo>
                  <a:lnTo>
                    <a:pt x="1636123" y="4238"/>
                  </a:lnTo>
                  <a:lnTo>
                    <a:pt x="1685175" y="0"/>
                  </a:lnTo>
                  <a:close/>
                </a:path>
                <a:path w="7413625" h="508000">
                  <a:moveTo>
                    <a:pt x="196900" y="0"/>
                  </a:moveTo>
                  <a:lnTo>
                    <a:pt x="240251" y="2526"/>
                  </a:lnTo>
                  <a:lnTo>
                    <a:pt x="277890" y="10112"/>
                  </a:lnTo>
                  <a:lnTo>
                    <a:pt x="336029" y="40512"/>
                  </a:lnTo>
                  <a:lnTo>
                    <a:pt x="371655" y="87741"/>
                  </a:lnTo>
                  <a:lnTo>
                    <a:pt x="385089" y="148589"/>
                  </a:lnTo>
                  <a:lnTo>
                    <a:pt x="285965" y="153034"/>
                  </a:lnTo>
                  <a:lnTo>
                    <a:pt x="281880" y="135413"/>
                  </a:lnTo>
                  <a:lnTo>
                    <a:pt x="275969" y="120459"/>
                  </a:lnTo>
                  <a:lnTo>
                    <a:pt x="246911" y="91311"/>
                  </a:lnTo>
                  <a:lnTo>
                    <a:pt x="195897" y="82041"/>
                  </a:lnTo>
                  <a:lnTo>
                    <a:pt x="175468" y="83139"/>
                  </a:lnTo>
                  <a:lnTo>
                    <a:pt x="128257" y="99694"/>
                  </a:lnTo>
                  <a:lnTo>
                    <a:pt x="112509" y="130175"/>
                  </a:lnTo>
                  <a:lnTo>
                    <a:pt x="113430" y="138606"/>
                  </a:lnTo>
                  <a:lnTo>
                    <a:pt x="139969" y="167997"/>
                  </a:lnTo>
                  <a:lnTo>
                    <a:pt x="185509" y="184380"/>
                  </a:lnTo>
                  <a:lnTo>
                    <a:pt x="252137" y="201429"/>
                  </a:lnTo>
                  <a:lnTo>
                    <a:pt x="281239" y="210216"/>
                  </a:lnTo>
                  <a:lnTo>
                    <a:pt x="325323" y="228218"/>
                  </a:lnTo>
                  <a:lnTo>
                    <a:pt x="368830" y="263026"/>
                  </a:lnTo>
                  <a:lnTo>
                    <a:pt x="394265" y="313451"/>
                  </a:lnTo>
                  <a:lnTo>
                    <a:pt x="399173" y="356234"/>
                  </a:lnTo>
                  <a:lnTo>
                    <a:pt x="397705" y="377025"/>
                  </a:lnTo>
                  <a:lnTo>
                    <a:pt x="385972" y="416510"/>
                  </a:lnTo>
                  <a:lnTo>
                    <a:pt x="362779" y="452497"/>
                  </a:lnTo>
                  <a:lnTo>
                    <a:pt x="329627" y="479841"/>
                  </a:lnTo>
                  <a:lnTo>
                    <a:pt x="286659" y="497873"/>
                  </a:lnTo>
                  <a:lnTo>
                    <a:pt x="233248" y="506878"/>
                  </a:lnTo>
                  <a:lnTo>
                    <a:pt x="202590" y="508000"/>
                  </a:lnTo>
                  <a:lnTo>
                    <a:pt x="158742" y="505309"/>
                  </a:lnTo>
                  <a:lnTo>
                    <a:pt x="120294" y="497236"/>
                  </a:lnTo>
                  <a:lnTo>
                    <a:pt x="59601" y="464946"/>
                  </a:lnTo>
                  <a:lnTo>
                    <a:pt x="19756" y="412067"/>
                  </a:lnTo>
                  <a:lnTo>
                    <a:pt x="0" y="339470"/>
                  </a:lnTo>
                  <a:lnTo>
                    <a:pt x="96443" y="330072"/>
                  </a:lnTo>
                  <a:lnTo>
                    <a:pt x="101915" y="352762"/>
                  </a:lnTo>
                  <a:lnTo>
                    <a:pt x="109626" y="372236"/>
                  </a:lnTo>
                  <a:lnTo>
                    <a:pt x="146238" y="411428"/>
                  </a:lnTo>
                  <a:lnTo>
                    <a:pt x="203593" y="424179"/>
                  </a:lnTo>
                  <a:lnTo>
                    <a:pt x="226063" y="422917"/>
                  </a:lnTo>
                  <a:lnTo>
                    <a:pt x="275755" y="403987"/>
                  </a:lnTo>
                  <a:lnTo>
                    <a:pt x="298520" y="369732"/>
                  </a:lnTo>
                  <a:lnTo>
                    <a:pt x="300037" y="356615"/>
                  </a:lnTo>
                  <a:lnTo>
                    <a:pt x="299399" y="348204"/>
                  </a:lnTo>
                  <a:lnTo>
                    <a:pt x="275805" y="315483"/>
                  </a:lnTo>
                  <a:lnTo>
                    <a:pt x="225618" y="297291"/>
                  </a:lnTo>
                  <a:lnTo>
                    <a:pt x="174802" y="284225"/>
                  </a:lnTo>
                  <a:lnTo>
                    <a:pt x="137922" y="273823"/>
                  </a:lnTo>
                  <a:lnTo>
                    <a:pt x="81996" y="249543"/>
                  </a:lnTo>
                  <a:lnTo>
                    <a:pt x="43175" y="214326"/>
                  </a:lnTo>
                  <a:lnTo>
                    <a:pt x="20568" y="164935"/>
                  </a:lnTo>
                  <a:lnTo>
                    <a:pt x="17741" y="136905"/>
                  </a:lnTo>
                  <a:lnTo>
                    <a:pt x="19070" y="118451"/>
                  </a:lnTo>
                  <a:lnTo>
                    <a:pt x="39014" y="66801"/>
                  </a:lnTo>
                  <a:lnTo>
                    <a:pt x="64962" y="38004"/>
                  </a:lnTo>
                  <a:lnTo>
                    <a:pt x="100291" y="17017"/>
                  </a:lnTo>
                  <a:lnTo>
                    <a:pt x="144448" y="4222"/>
                  </a:lnTo>
                  <a:lnTo>
                    <a:pt x="169638" y="1051"/>
                  </a:lnTo>
                  <a:lnTo>
                    <a:pt x="196900" y="0"/>
                  </a:lnTo>
                  <a:close/>
                </a:path>
              </a:pathLst>
            </a:custGeom>
            <a:ln w="9144">
              <a:solidFill>
                <a:srgbClr val="4582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8"/>
            <p:cNvSpPr/>
            <p:nvPr/>
          </p:nvSpPr>
          <p:spPr>
            <a:xfrm>
              <a:off x="2167000" y="1905000"/>
              <a:ext cx="4810125" cy="388620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6B0A56F0-FB7A-4075-8592-CDB617B9EF32}"/>
              </a:ext>
            </a:extLst>
          </p:cNvPr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4282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SHACKLE INSULATOR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/>
          </a:bodyPr>
          <a:lstStyle/>
          <a:p>
            <a:pPr marL="299085" marR="182880" indent="-287020">
              <a:lnSpc>
                <a:spcPct val="100000"/>
              </a:lnSpc>
              <a:spcBef>
                <a:spcPts val="100"/>
              </a:spcBef>
              <a:buSzPct val="75000"/>
              <a:buFont typeface="Wingdings"/>
              <a:buChar char=""/>
              <a:tabLst>
                <a:tab pos="361315" algn="l"/>
                <a:tab pos="361950" algn="l"/>
              </a:tabLst>
            </a:pPr>
            <a:r>
              <a:rPr lang="en-US" sz="2400" dirty="0"/>
              <a:t>	</a:t>
            </a:r>
            <a:r>
              <a:rPr lang="en-US" sz="2400" dirty="0">
                <a:latin typeface="Arial"/>
                <a:cs typeface="Arial"/>
              </a:rPr>
              <a:t>In </a:t>
            </a:r>
            <a:r>
              <a:rPr lang="en-US" sz="2400" spc="-5" dirty="0">
                <a:latin typeface="Arial"/>
                <a:cs typeface="Arial"/>
              </a:rPr>
              <a:t>early </a:t>
            </a:r>
            <a:r>
              <a:rPr lang="en-US" sz="2400" dirty="0">
                <a:latin typeface="Arial"/>
                <a:cs typeface="Arial"/>
              </a:rPr>
              <a:t>days, the </a:t>
            </a:r>
            <a:r>
              <a:rPr lang="en-US" sz="2400" spc="-5" dirty="0">
                <a:latin typeface="Arial"/>
                <a:cs typeface="Arial"/>
              </a:rPr>
              <a:t>shackle insulators were used  as </a:t>
            </a:r>
            <a:r>
              <a:rPr lang="en-US" sz="2400" dirty="0">
                <a:latin typeface="Arial"/>
                <a:cs typeface="Arial"/>
              </a:rPr>
              <a:t>strain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spc="-5" dirty="0">
                <a:latin typeface="Arial"/>
                <a:cs typeface="Arial"/>
              </a:rPr>
              <a:t>insulators.</a:t>
            </a:r>
            <a:endParaRPr lang="en-US" sz="2400" dirty="0">
              <a:latin typeface="Arial"/>
              <a:cs typeface="Arial"/>
            </a:endParaRPr>
          </a:p>
          <a:p>
            <a:pPr marL="354965">
              <a:spcBef>
                <a:spcPts val="1200"/>
              </a:spcBef>
              <a:buFont typeface="Wingdings"/>
              <a:buChar char=""/>
              <a:tabLst>
                <a:tab pos="355600" algn="l"/>
              </a:tabLst>
            </a:pPr>
            <a:r>
              <a:rPr lang="en-US" sz="2400" spc="-5" dirty="0">
                <a:latin typeface="Arial"/>
                <a:cs typeface="Arial"/>
              </a:rPr>
              <a:t>But now </a:t>
            </a:r>
            <a:r>
              <a:rPr lang="en-US" sz="2400" dirty="0">
                <a:latin typeface="Arial"/>
                <a:cs typeface="Arial"/>
              </a:rPr>
              <a:t>a </a:t>
            </a:r>
            <a:r>
              <a:rPr lang="en-US" sz="2400" spc="-5" dirty="0">
                <a:latin typeface="Arial"/>
                <a:cs typeface="Arial"/>
              </a:rPr>
              <a:t>days, they </a:t>
            </a:r>
            <a:r>
              <a:rPr lang="en-US" sz="2400" dirty="0">
                <a:latin typeface="Arial"/>
                <a:cs typeface="Arial"/>
              </a:rPr>
              <a:t>are </a:t>
            </a:r>
            <a:r>
              <a:rPr lang="en-US" sz="2400" spc="-5" dirty="0">
                <a:latin typeface="Arial"/>
                <a:cs typeface="Arial"/>
              </a:rPr>
              <a:t>frequently used </a:t>
            </a:r>
            <a:r>
              <a:rPr lang="en-US" sz="2400" dirty="0">
                <a:latin typeface="Arial"/>
                <a:cs typeface="Arial"/>
              </a:rPr>
              <a:t>for</a:t>
            </a:r>
            <a:r>
              <a:rPr lang="en-US" sz="2400" spc="30" dirty="0">
                <a:latin typeface="Arial"/>
                <a:cs typeface="Arial"/>
              </a:rPr>
              <a:t> </a:t>
            </a:r>
            <a:r>
              <a:rPr lang="en-US" sz="2400" spc="-5" dirty="0">
                <a:latin typeface="Arial"/>
                <a:cs typeface="Arial"/>
              </a:rPr>
              <a:t>low</a:t>
            </a:r>
            <a:endParaRPr lang="en-US" sz="2400" dirty="0">
              <a:latin typeface="Arial"/>
              <a:cs typeface="Arial"/>
            </a:endParaRPr>
          </a:p>
          <a:p>
            <a:pPr marL="354965">
              <a:lnSpc>
                <a:spcPct val="100000"/>
              </a:lnSpc>
            </a:pPr>
            <a:r>
              <a:rPr lang="en-US" sz="2400" spc="-5" dirty="0">
                <a:latin typeface="Arial"/>
                <a:cs typeface="Arial"/>
              </a:rPr>
              <a:t>voltage distribution</a:t>
            </a:r>
            <a:r>
              <a:rPr lang="en-US" sz="2400" spc="25" dirty="0">
                <a:latin typeface="Arial"/>
                <a:cs typeface="Arial"/>
              </a:rPr>
              <a:t> </a:t>
            </a:r>
            <a:r>
              <a:rPr lang="en-US" sz="2400" spc="-5" dirty="0">
                <a:latin typeface="Arial"/>
                <a:cs typeface="Arial"/>
              </a:rPr>
              <a:t>lines.</a:t>
            </a:r>
            <a:endParaRPr lang="en-US" sz="2400" dirty="0">
              <a:latin typeface="Arial"/>
              <a:cs typeface="Arial"/>
            </a:endParaRPr>
          </a:p>
          <a:p>
            <a:pPr marL="354965" marR="849630">
              <a:spcBef>
                <a:spcPts val="1200"/>
              </a:spcBef>
              <a:buFont typeface="Wingdings"/>
              <a:buChar char=""/>
              <a:tabLst>
                <a:tab pos="355600" algn="l"/>
              </a:tabLst>
            </a:pPr>
            <a:r>
              <a:rPr lang="en-US" sz="2400" spc="-5" dirty="0">
                <a:latin typeface="Arial"/>
                <a:cs typeface="Arial"/>
              </a:rPr>
              <a:t>Such insulators can be used either in a  horizontal position or </a:t>
            </a:r>
            <a:r>
              <a:rPr lang="en-US" sz="2400" spc="-10" dirty="0">
                <a:latin typeface="Arial"/>
                <a:cs typeface="Arial"/>
              </a:rPr>
              <a:t>in </a:t>
            </a:r>
            <a:r>
              <a:rPr lang="en-US" sz="2400" spc="-5" dirty="0">
                <a:latin typeface="Arial"/>
                <a:cs typeface="Arial"/>
              </a:rPr>
              <a:t>a vertical</a:t>
            </a:r>
            <a:r>
              <a:rPr lang="en-US" sz="2400" spc="120" dirty="0">
                <a:latin typeface="Arial"/>
                <a:cs typeface="Arial"/>
              </a:rPr>
              <a:t> </a:t>
            </a:r>
            <a:r>
              <a:rPr lang="en-US" sz="2400" spc="-5" dirty="0">
                <a:latin typeface="Arial"/>
                <a:cs typeface="Arial"/>
              </a:rPr>
              <a:t>position.</a:t>
            </a:r>
            <a:endParaRPr lang="en-US" sz="2400" dirty="0">
              <a:latin typeface="Arial"/>
              <a:cs typeface="Arial"/>
            </a:endParaRPr>
          </a:p>
          <a:p>
            <a:pPr marL="354965">
              <a:spcBef>
                <a:spcPts val="1205"/>
              </a:spcBef>
              <a:buFont typeface="Wingdings"/>
              <a:buChar char=""/>
              <a:tabLst>
                <a:tab pos="355600" algn="l"/>
              </a:tabLst>
            </a:pPr>
            <a:r>
              <a:rPr lang="en-US" sz="2400" spc="-5" dirty="0">
                <a:latin typeface="Arial"/>
                <a:cs typeface="Arial"/>
              </a:rPr>
              <a:t>They </a:t>
            </a:r>
            <a:r>
              <a:rPr lang="en-US" sz="2400" dirty="0">
                <a:latin typeface="Arial"/>
                <a:cs typeface="Arial"/>
              </a:rPr>
              <a:t>can be </a:t>
            </a:r>
            <a:r>
              <a:rPr lang="en-US" sz="2400" spc="-5" dirty="0">
                <a:latin typeface="Arial"/>
                <a:cs typeface="Arial"/>
              </a:rPr>
              <a:t>directly fixed </a:t>
            </a:r>
            <a:r>
              <a:rPr lang="en-US" sz="2400" dirty="0">
                <a:latin typeface="Arial"/>
                <a:cs typeface="Arial"/>
              </a:rPr>
              <a:t>to the </a:t>
            </a:r>
            <a:r>
              <a:rPr lang="en-US" sz="2400" spc="-5" dirty="0">
                <a:latin typeface="Arial"/>
                <a:cs typeface="Arial"/>
              </a:rPr>
              <a:t>pole with </a:t>
            </a:r>
            <a:r>
              <a:rPr lang="en-US" sz="2400" dirty="0">
                <a:latin typeface="Arial"/>
                <a:cs typeface="Arial"/>
              </a:rPr>
              <a:t>a</a:t>
            </a:r>
            <a:r>
              <a:rPr lang="en-US" sz="2400" spc="15" dirty="0">
                <a:latin typeface="Arial"/>
                <a:cs typeface="Arial"/>
              </a:rPr>
              <a:t> </a:t>
            </a:r>
            <a:r>
              <a:rPr lang="en-US" sz="2400" spc="-5" dirty="0">
                <a:latin typeface="Arial"/>
                <a:cs typeface="Arial"/>
              </a:rPr>
              <a:t>bolt</a:t>
            </a:r>
            <a:endParaRPr lang="en-US" sz="2400" dirty="0">
              <a:latin typeface="Arial"/>
              <a:cs typeface="Arial"/>
            </a:endParaRPr>
          </a:p>
          <a:p>
            <a:pPr marL="354965">
              <a:lnSpc>
                <a:spcPct val="100000"/>
              </a:lnSpc>
            </a:pPr>
            <a:r>
              <a:rPr lang="en-US" sz="2400" spc="-5" dirty="0">
                <a:latin typeface="Arial"/>
                <a:cs typeface="Arial"/>
              </a:rPr>
              <a:t>or </a:t>
            </a:r>
            <a:r>
              <a:rPr lang="en-US" sz="2400" dirty="0">
                <a:latin typeface="Arial"/>
                <a:cs typeface="Arial"/>
              </a:rPr>
              <a:t>to the cross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arm.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13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778B2F-106B-4A65-8211-0F8273CFC04E}"/>
              </a:ext>
            </a:extLst>
          </p:cNvPr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102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Causes of insulator failure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418" y="1219200"/>
            <a:ext cx="8229600" cy="452596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Cracking of insulator:</a:t>
            </a:r>
          </a:p>
          <a:p>
            <a:r>
              <a:rPr lang="en-US" sz="2400" b="1" dirty="0"/>
              <a:t>     </a:t>
            </a:r>
            <a:r>
              <a:rPr lang="en-US" sz="2400" dirty="0"/>
              <a:t>The porcelain insulator mainly consists of three different materials .The main porcelain body , steel fitting arrangement and cement to fix the part with porcelain . Due to changing climate conditions , these different materials in the insulator expand and contact in different rate .These unequal expansion and contraction of porcelain , steel and cement are the chief cause of cracking of insulator.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Defective insulation material</a:t>
            </a:r>
          </a:p>
          <a:p>
            <a:r>
              <a:rPr lang="en-US" sz="2400" b="1" dirty="0"/>
              <a:t>      </a:t>
            </a:r>
            <a:r>
              <a:rPr lang="en-US" sz="2400" dirty="0"/>
              <a:t>If the insulation material used for insulator is defective anywhere ,the insulator may have a high chance of being puncher from that place.</a:t>
            </a:r>
            <a:endParaRPr lang="en-US" sz="2400" b="1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14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1DA3D2-20F0-42F1-BC0D-4CEF5A81D70B}"/>
              </a:ext>
            </a:extLst>
          </p:cNvPr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79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47FD-2D86-4B6A-8B7C-09862E8557BB}" type="datetime1">
              <a:rPr lang="en-US" smtClean="0"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66700" y="1295400"/>
            <a:ext cx="8610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b="1" dirty="0"/>
              <a:t>Flash over across insulator</a:t>
            </a:r>
          </a:p>
          <a:p>
            <a:pPr algn="just"/>
            <a:r>
              <a:rPr lang="en-US" sz="2400" b="1" dirty="0"/>
              <a:t>        </a:t>
            </a:r>
            <a:r>
              <a:rPr lang="en-US" sz="2400" dirty="0"/>
              <a:t>If flash over occurs , the insulator may be over  heated which may ultimately results into shuttering of   </a:t>
            </a:r>
          </a:p>
          <a:p>
            <a:pPr algn="just"/>
            <a:r>
              <a:rPr lang="en-US" sz="2400" dirty="0"/>
              <a:t> it.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2400" b="1" dirty="0"/>
              <a:t>Mechanical stresses on insulators</a:t>
            </a:r>
          </a:p>
          <a:p>
            <a:pPr algn="just"/>
            <a:r>
              <a:rPr lang="en-US" sz="2400" b="1" dirty="0"/>
              <a:t>         </a:t>
            </a:r>
            <a:r>
              <a:rPr lang="en-US" sz="2400" dirty="0"/>
              <a:t>If an insulator has any weak portion due to manufacturing defect ,it may break from that weak portion when mechanical stress is applied on it by its conductor . these are the main causes of insulator failure.</a:t>
            </a:r>
            <a:r>
              <a:rPr lang="en-US" sz="2400" b="1" dirty="0"/>
              <a:t>  </a:t>
            </a:r>
          </a:p>
          <a:p>
            <a:endParaRPr lang="en-US" sz="2400" dirty="0"/>
          </a:p>
          <a:p>
            <a:endParaRPr lang="en-US" sz="24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050A8F-C6B2-4300-A4E4-31B51CB045DB}"/>
              </a:ext>
            </a:extLst>
          </p:cNvPr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595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Future 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t>3/27/2020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95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400" dirty="0">
              <a:latin typeface="Palatino Linotype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520636"/>
            <a:ext cx="8686800" cy="3135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6267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Palatino Linotype" pitchFamily="18" charset="0"/>
              </a:rPr>
              <a:t>1.Wikipedia</a:t>
            </a:r>
          </a:p>
          <a:p>
            <a:pPr marL="0" indent="0">
              <a:buNone/>
            </a:pPr>
            <a:r>
              <a:rPr lang="en-US" sz="2000" dirty="0">
                <a:latin typeface="Palatino Linotype" pitchFamily="18" charset="0"/>
              </a:rPr>
              <a:t>2.www.eeeguide.com</a:t>
            </a:r>
          </a:p>
          <a:p>
            <a:pPr marL="0" indent="0">
              <a:buNone/>
            </a:pPr>
            <a:r>
              <a:rPr lang="en-US" sz="2000" dirty="0">
                <a:latin typeface="Palatino Linotype" pitchFamily="18" charset="0"/>
              </a:rPr>
              <a:t>3.www.electrical4u.com</a:t>
            </a: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t>3/27/2020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2410637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Palatino Linotype" pitchFamily="18" charset="0"/>
              </a:rPr>
              <a:t>Objective</a:t>
            </a:r>
            <a:endParaRPr lang="en-US" sz="2800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en-US" sz="2000" dirty="0">
              <a:latin typeface="Palatino Linotype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000" dirty="0">
              <a:latin typeface="Palatino Linotype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3F31-0A43-4B4F-A83B-7F4B73EBF73F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2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838200"/>
            <a:ext cx="8229600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sz="2400" dirty="0">
                <a:latin typeface="Palatino Linotype" pitchFamily="18" charset="0"/>
                <a:cs typeface="Times New Roman" pitchFamily="18" charset="0"/>
              </a:rPr>
              <a:t>To discuss about the types of insulators in transmission line.</a:t>
            </a:r>
            <a:endParaRPr lang="en-US" sz="2400" dirty="0">
              <a:latin typeface="Palatino Linotype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3926158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715962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WHAT IS INSULATOR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s 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420633"/>
            <a:ext cx="84692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 The overhead lines conductors should be support on the poles or tower in such way that current from conductors do not flow to earth through support.</a:t>
            </a:r>
          </a:p>
        </p:txBody>
      </p:sp>
    </p:spTree>
    <p:extLst>
      <p:ext uri="{BB962C8B-B14F-4D97-AF65-F5344CB8AC3E}">
        <p14:creationId xmlns:p14="http://schemas.microsoft.com/office/powerpoint/2010/main" val="1000227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Properties of insulators: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1C762-A60B-4C36-9245-B0EACBDC4A0D}" type="datetime1">
              <a:rPr lang="en-US" smtClean="0"/>
              <a:t>3/27/2020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143000"/>
            <a:ext cx="606829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00B050"/>
                </a:solidFill>
              </a:rPr>
              <a:t>High mechanical strength </a:t>
            </a:r>
            <a:r>
              <a:rPr lang="en-US" sz="2400" dirty="0"/>
              <a:t>in order to withstand conductor load , wind load.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00B050"/>
                </a:solidFill>
              </a:rPr>
              <a:t>High electrical resistance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of insulator material in order to avoid leakage current to earth.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00B050"/>
                </a:solidFill>
              </a:rPr>
              <a:t>High relative permittivity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of insulator material in order that di-electric strength is high.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00B050"/>
                </a:solidFill>
              </a:rPr>
              <a:t>High ratio of puncture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strength to flashover.</a:t>
            </a:r>
            <a:endParaRPr lang="en-US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448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418" y="121805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object 4"/>
          <p:cNvSpPr>
            <a:spLocks noGrp="1"/>
          </p:cNvSpPr>
          <p:nvPr>
            <p:ph type="title"/>
          </p:nvPr>
        </p:nvSpPr>
        <p:spPr>
          <a:xfrm>
            <a:off x="533400" y="685800"/>
            <a:ext cx="7767329" cy="6809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38200" y="1828800"/>
            <a:ext cx="6400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456565">
              <a:lnSpc>
                <a:spcPct val="100000"/>
              </a:lnSpc>
              <a:spcBef>
                <a:spcPts val="100"/>
              </a:spcBef>
            </a:pPr>
            <a:r>
              <a:rPr lang="en-US" sz="2400" spc="-5" dirty="0">
                <a:latin typeface="Arial"/>
                <a:cs typeface="Arial"/>
              </a:rPr>
              <a:t>There are </a:t>
            </a:r>
            <a:r>
              <a:rPr lang="en-US" sz="2400" dirty="0">
                <a:latin typeface="Arial"/>
                <a:cs typeface="Arial"/>
              </a:rPr>
              <a:t>several types </a:t>
            </a:r>
            <a:r>
              <a:rPr lang="en-US" sz="2400" spc="-5" dirty="0">
                <a:latin typeface="Arial"/>
                <a:cs typeface="Arial"/>
              </a:rPr>
              <a:t>of insulators but the  </a:t>
            </a:r>
            <a:r>
              <a:rPr lang="en-US" sz="2400" dirty="0">
                <a:latin typeface="Arial"/>
                <a:cs typeface="Arial"/>
              </a:rPr>
              <a:t>most </a:t>
            </a:r>
            <a:r>
              <a:rPr lang="en-US" sz="2400" spc="-5" dirty="0">
                <a:latin typeface="Arial"/>
                <a:cs typeface="Arial"/>
              </a:rPr>
              <a:t>commonly used are</a:t>
            </a:r>
            <a:r>
              <a:rPr lang="en-US" sz="2400" spc="1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:</a:t>
            </a:r>
          </a:p>
          <a:p>
            <a:pPr marL="354965" indent="-342900">
              <a:lnSpc>
                <a:spcPct val="100000"/>
              </a:lnSpc>
              <a:buAutoNum type="arabicParenR"/>
              <a:tabLst>
                <a:tab pos="355600" algn="l"/>
              </a:tabLst>
            </a:pPr>
            <a:r>
              <a:rPr lang="en-US" sz="2400" spc="-5" dirty="0">
                <a:latin typeface="Arial"/>
                <a:cs typeface="Arial"/>
              </a:rPr>
              <a:t>Pin Insulator</a:t>
            </a:r>
            <a:endParaRPr lang="en-US" sz="2400" dirty="0">
              <a:latin typeface="Arial"/>
              <a:cs typeface="Arial"/>
            </a:endParaRPr>
          </a:p>
          <a:p>
            <a:pPr marL="354965" indent="-342900">
              <a:lnSpc>
                <a:spcPct val="100000"/>
              </a:lnSpc>
              <a:buAutoNum type="arabicParenR"/>
              <a:tabLst>
                <a:tab pos="355600" algn="l"/>
              </a:tabLst>
            </a:pPr>
            <a:r>
              <a:rPr lang="en-US" sz="2400" spc="-5" dirty="0">
                <a:latin typeface="Arial"/>
                <a:cs typeface="Arial"/>
              </a:rPr>
              <a:t>Suspension</a:t>
            </a:r>
            <a:r>
              <a:rPr lang="en-US" sz="2400" spc="15" dirty="0">
                <a:latin typeface="Arial"/>
                <a:cs typeface="Arial"/>
              </a:rPr>
              <a:t> </a:t>
            </a:r>
            <a:r>
              <a:rPr lang="en-US" sz="2400" spc="-5" dirty="0">
                <a:latin typeface="Arial"/>
                <a:cs typeface="Arial"/>
              </a:rPr>
              <a:t>Insulator</a:t>
            </a:r>
            <a:endParaRPr lang="en-US" sz="2400" dirty="0">
              <a:latin typeface="Arial"/>
              <a:cs typeface="Arial"/>
            </a:endParaRPr>
          </a:p>
          <a:p>
            <a:pPr marL="354965" indent="-342900">
              <a:lnSpc>
                <a:spcPct val="100000"/>
              </a:lnSpc>
              <a:buAutoNum type="arabicParenR"/>
              <a:tabLst>
                <a:tab pos="355600" algn="l"/>
              </a:tabLst>
            </a:pPr>
            <a:r>
              <a:rPr lang="en-US" sz="2400" spc="-5" dirty="0">
                <a:latin typeface="Arial"/>
                <a:cs typeface="Arial"/>
              </a:rPr>
              <a:t>Strain Insulator </a:t>
            </a:r>
            <a:r>
              <a:rPr lang="en-US" sz="2400" spc="-10" dirty="0">
                <a:latin typeface="Arial"/>
                <a:cs typeface="Arial"/>
              </a:rPr>
              <a:t>and</a:t>
            </a:r>
            <a:endParaRPr lang="en-US" sz="2400" dirty="0">
              <a:latin typeface="Arial"/>
              <a:cs typeface="Arial"/>
            </a:endParaRPr>
          </a:p>
          <a:p>
            <a:pPr marL="354965" indent="-342900">
              <a:lnSpc>
                <a:spcPct val="100000"/>
              </a:lnSpc>
              <a:buAutoNum type="arabicParenR"/>
              <a:tabLst>
                <a:tab pos="355600" algn="l"/>
              </a:tabLst>
            </a:pPr>
            <a:r>
              <a:rPr lang="en-US" sz="2400" spc="-5" dirty="0">
                <a:latin typeface="Arial"/>
                <a:cs typeface="Arial"/>
              </a:rPr>
              <a:t>Shackle</a:t>
            </a:r>
            <a:r>
              <a:rPr lang="en-US" sz="2400" spc="10" dirty="0">
                <a:latin typeface="Arial"/>
                <a:cs typeface="Arial"/>
              </a:rPr>
              <a:t> </a:t>
            </a:r>
            <a:r>
              <a:rPr lang="en-US" sz="2400" spc="-20" dirty="0">
                <a:latin typeface="Arial"/>
                <a:cs typeface="Arial"/>
              </a:rPr>
              <a:t>insulator.</a:t>
            </a:r>
            <a:endParaRPr lang="en-US"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8886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9" name="object 3"/>
          <p:cNvSpPr/>
          <p:nvPr/>
        </p:nvSpPr>
        <p:spPr>
          <a:xfrm>
            <a:off x="995794" y="1524000"/>
            <a:ext cx="7233805" cy="3581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5473945-515D-41A3-8E02-DB909D8EC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715962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PIN INSULATOR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s </a:t>
            </a:r>
            <a:endParaRPr lang="en-US" sz="2400" b="1" dirty="0"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012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PIN INSULATOR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93739" y="1013619"/>
            <a:ext cx="9002661" cy="5410200"/>
          </a:xfrm>
        </p:spPr>
        <p:txBody>
          <a:bodyPr>
            <a:normAutofit/>
          </a:bodyPr>
          <a:lstStyle/>
          <a:p>
            <a:pPr marL="12700" marR="43815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243204" algn="l"/>
              </a:tabLst>
            </a:pPr>
            <a:r>
              <a:rPr lang="en-US" sz="2000" dirty="0">
                <a:latin typeface="Arial"/>
                <a:cs typeface="Arial"/>
              </a:rPr>
              <a:t>A </a:t>
            </a:r>
            <a:r>
              <a:rPr lang="en-US" sz="2000" b="1" dirty="0">
                <a:latin typeface="Arial"/>
                <a:cs typeface="Arial"/>
              </a:rPr>
              <a:t>pin insulator </a:t>
            </a:r>
            <a:r>
              <a:rPr lang="en-US" sz="2000" spc="-5" dirty="0">
                <a:latin typeface="Arial"/>
                <a:cs typeface="Arial"/>
              </a:rPr>
              <a:t>consists </a:t>
            </a:r>
            <a:r>
              <a:rPr lang="en-US" sz="2000" dirty="0">
                <a:latin typeface="Arial"/>
                <a:cs typeface="Arial"/>
              </a:rPr>
              <a:t>of </a:t>
            </a:r>
            <a:r>
              <a:rPr lang="en-US" sz="2000" spc="-5" dirty="0">
                <a:latin typeface="Arial"/>
                <a:cs typeface="Arial"/>
              </a:rPr>
              <a:t>a </a:t>
            </a:r>
            <a:r>
              <a:rPr lang="en-US" sz="2000" spc="-5" dirty="0" err="1">
                <a:latin typeface="Arial"/>
                <a:cs typeface="Arial"/>
              </a:rPr>
              <a:t>nonconducting</a:t>
            </a:r>
            <a:r>
              <a:rPr lang="en-US" sz="2000" spc="-5" dirty="0">
                <a:latin typeface="Arial"/>
                <a:cs typeface="Arial"/>
              </a:rPr>
              <a:t> material such</a:t>
            </a:r>
            <a:r>
              <a:rPr lang="en-US" sz="2000" spc="-55" dirty="0">
                <a:latin typeface="Arial"/>
                <a:cs typeface="Arial"/>
              </a:rPr>
              <a:t> </a:t>
            </a:r>
            <a:r>
              <a:rPr lang="en-US" sz="2000" spc="-5" dirty="0">
                <a:latin typeface="Arial"/>
                <a:cs typeface="Arial"/>
              </a:rPr>
              <a:t>as  porcelain, glass, plastic, </a:t>
            </a:r>
            <a:r>
              <a:rPr lang="en-US" sz="2000" spc="-20" dirty="0">
                <a:latin typeface="Arial"/>
                <a:cs typeface="Arial"/>
              </a:rPr>
              <a:t>polymer, </a:t>
            </a:r>
            <a:r>
              <a:rPr lang="en-US" sz="2000" spc="-5" dirty="0">
                <a:latin typeface="Arial"/>
                <a:cs typeface="Arial"/>
              </a:rPr>
              <a:t>or</a:t>
            </a:r>
            <a:r>
              <a:rPr lang="en-US" sz="2000" spc="90" dirty="0">
                <a:latin typeface="Arial"/>
                <a:cs typeface="Arial"/>
              </a:rPr>
              <a:t> </a:t>
            </a:r>
            <a:r>
              <a:rPr lang="en-US" sz="2000" spc="-15" dirty="0">
                <a:latin typeface="Arial"/>
                <a:cs typeface="Arial"/>
              </a:rPr>
              <a:t>wood.</a:t>
            </a:r>
            <a:endParaRPr lang="en-US" sz="2000" dirty="0">
              <a:latin typeface="Arial"/>
              <a:cs typeface="Arial"/>
            </a:endParaRPr>
          </a:p>
          <a:p>
            <a:pPr marL="12700" marR="204470">
              <a:lnSpc>
                <a:spcPct val="100000"/>
              </a:lnSpc>
              <a:spcBef>
                <a:spcPts val="1105"/>
              </a:spcBef>
              <a:buSzPct val="95000"/>
              <a:buFont typeface="Wingdings"/>
              <a:buChar char=""/>
              <a:tabLst>
                <a:tab pos="215900" algn="l"/>
              </a:tabLst>
            </a:pPr>
            <a:r>
              <a:rPr lang="en-US" sz="2400" spc="-5" dirty="0">
                <a:latin typeface="MathJax_SansSerif"/>
                <a:cs typeface="MathJax_SansSerif"/>
              </a:rPr>
              <a:t>As </a:t>
            </a:r>
            <a:r>
              <a:rPr lang="en-US" sz="2400" spc="-65" dirty="0">
                <a:latin typeface="MathJax_SansSerif"/>
                <a:cs typeface="MathJax_SansSerif"/>
              </a:rPr>
              <a:t>the </a:t>
            </a:r>
            <a:r>
              <a:rPr lang="en-US" sz="2400" spc="-20" dirty="0">
                <a:latin typeface="MathJax_SansSerif"/>
                <a:cs typeface="MathJax_SansSerif"/>
              </a:rPr>
              <a:t>name </a:t>
            </a:r>
            <a:r>
              <a:rPr lang="en-US" sz="2400" spc="-90" dirty="0">
                <a:latin typeface="MathJax_SansSerif"/>
                <a:cs typeface="MathJax_SansSerif"/>
              </a:rPr>
              <a:t>suggests, </a:t>
            </a:r>
            <a:r>
              <a:rPr lang="en-US" sz="2400" spc="-65" dirty="0">
                <a:latin typeface="MathJax_SansSerif"/>
                <a:cs typeface="MathJax_SansSerif"/>
              </a:rPr>
              <a:t>the </a:t>
            </a:r>
            <a:r>
              <a:rPr lang="en-US" sz="2400" spc="5" dirty="0">
                <a:latin typeface="MathJax_SansSerif"/>
                <a:cs typeface="MathJax_SansSerif"/>
              </a:rPr>
              <a:t>pin </a:t>
            </a:r>
            <a:r>
              <a:rPr lang="en-US" sz="2400" spc="-70" dirty="0">
                <a:latin typeface="MathJax_SansSerif"/>
                <a:cs typeface="MathJax_SansSerif"/>
              </a:rPr>
              <a:t>type </a:t>
            </a:r>
            <a:r>
              <a:rPr lang="en-US" sz="2400" spc="-45" dirty="0">
                <a:latin typeface="MathJax_SansSerif"/>
                <a:cs typeface="MathJax_SansSerif"/>
              </a:rPr>
              <a:t>insulator </a:t>
            </a:r>
            <a:r>
              <a:rPr lang="en-US" sz="2400" spc="-30" dirty="0">
                <a:latin typeface="MathJax_SansSerif"/>
                <a:cs typeface="MathJax_SansSerif"/>
              </a:rPr>
              <a:t>is </a:t>
            </a:r>
            <a:r>
              <a:rPr lang="en-US" sz="2400" spc="-15" dirty="0">
                <a:latin typeface="MathJax_SansSerif"/>
                <a:cs typeface="MathJax_SansSerif"/>
              </a:rPr>
              <a:t>secured </a:t>
            </a:r>
            <a:r>
              <a:rPr lang="en-US" sz="2400" spc="-90" dirty="0">
                <a:latin typeface="MathJax_SansSerif"/>
                <a:cs typeface="MathJax_SansSerif"/>
              </a:rPr>
              <a:t>to </a:t>
            </a:r>
            <a:r>
              <a:rPr lang="en-US" sz="2400" spc="-65" dirty="0">
                <a:latin typeface="MathJax_SansSerif"/>
                <a:cs typeface="MathJax_SansSerif"/>
              </a:rPr>
              <a:t>the  </a:t>
            </a:r>
            <a:r>
              <a:rPr lang="en-US" sz="2400" spc="-45" dirty="0">
                <a:latin typeface="MathJax_SansSerif"/>
                <a:cs typeface="MathJax_SansSerif"/>
              </a:rPr>
              <a:t>cross-arm </a:t>
            </a:r>
            <a:r>
              <a:rPr lang="en-US" sz="2400" spc="20" dirty="0">
                <a:latin typeface="MathJax_SansSerif"/>
                <a:cs typeface="MathJax_SansSerif"/>
              </a:rPr>
              <a:t>on </a:t>
            </a:r>
            <a:r>
              <a:rPr lang="en-US" sz="2400" spc="-65" dirty="0">
                <a:latin typeface="MathJax_SansSerif"/>
                <a:cs typeface="MathJax_SansSerif"/>
              </a:rPr>
              <a:t>the</a:t>
            </a:r>
            <a:r>
              <a:rPr lang="en-US" sz="2400" spc="20" dirty="0">
                <a:latin typeface="MathJax_SansSerif"/>
                <a:cs typeface="MathJax_SansSerif"/>
              </a:rPr>
              <a:t> </a:t>
            </a:r>
            <a:r>
              <a:rPr lang="en-US" sz="2400" spc="-10" dirty="0">
                <a:latin typeface="MathJax_SansSerif"/>
                <a:cs typeface="MathJax_SansSerif"/>
              </a:rPr>
              <a:t>pole.</a:t>
            </a:r>
            <a:endParaRPr lang="en-US" sz="2400" dirty="0">
              <a:latin typeface="MathJax_SansSerif"/>
              <a:cs typeface="MathJax_SansSerif"/>
            </a:endParaRPr>
          </a:p>
          <a:p>
            <a:pPr marL="12700" marR="765810">
              <a:lnSpc>
                <a:spcPct val="100000"/>
              </a:lnSpc>
              <a:spcBef>
                <a:spcPts val="1205"/>
              </a:spcBef>
              <a:buSzPct val="95000"/>
              <a:buFont typeface="Wingdings"/>
              <a:buChar char=""/>
              <a:tabLst>
                <a:tab pos="215900" algn="l"/>
              </a:tabLst>
            </a:pPr>
            <a:r>
              <a:rPr lang="en-US" sz="2400" spc="10" dirty="0">
                <a:latin typeface="MathJax_SansSerif"/>
                <a:cs typeface="MathJax_SansSerif"/>
              </a:rPr>
              <a:t>There </a:t>
            </a:r>
            <a:r>
              <a:rPr lang="en-US" sz="2400" spc="-30" dirty="0">
                <a:latin typeface="MathJax_SansSerif"/>
                <a:cs typeface="MathJax_SansSerif"/>
              </a:rPr>
              <a:t>is </a:t>
            </a:r>
            <a:r>
              <a:rPr lang="en-US" sz="2400" spc="-110" dirty="0">
                <a:latin typeface="MathJax_SansSerif"/>
                <a:cs typeface="MathJax_SansSerif"/>
              </a:rPr>
              <a:t>a </a:t>
            </a:r>
            <a:r>
              <a:rPr lang="en-US" sz="2400" spc="-35" dirty="0">
                <a:latin typeface="MathJax_SansSerif"/>
                <a:cs typeface="MathJax_SansSerif"/>
              </a:rPr>
              <a:t>groove </a:t>
            </a:r>
            <a:r>
              <a:rPr lang="en-US" sz="2400" spc="15" dirty="0">
                <a:latin typeface="MathJax_SansSerif"/>
                <a:cs typeface="MathJax_SansSerif"/>
              </a:rPr>
              <a:t>on </a:t>
            </a:r>
            <a:r>
              <a:rPr lang="en-US" sz="2400" spc="-65" dirty="0">
                <a:latin typeface="MathJax_SansSerif"/>
                <a:cs typeface="MathJax_SansSerif"/>
              </a:rPr>
              <a:t>the </a:t>
            </a:r>
            <a:r>
              <a:rPr lang="en-US" sz="2400" dirty="0">
                <a:latin typeface="MathJax_SansSerif"/>
                <a:cs typeface="MathJax_SansSerif"/>
              </a:rPr>
              <a:t>upper </a:t>
            </a:r>
            <a:r>
              <a:rPr lang="en-US" sz="2400" spc="10" dirty="0">
                <a:latin typeface="MathJax_SansSerif"/>
                <a:cs typeface="MathJax_SansSerif"/>
              </a:rPr>
              <a:t>end </a:t>
            </a:r>
            <a:r>
              <a:rPr lang="en-US" sz="2400" spc="-15" dirty="0">
                <a:latin typeface="MathJax_SansSerif"/>
                <a:cs typeface="MathJax_SansSerif"/>
              </a:rPr>
              <a:t>of </a:t>
            </a:r>
            <a:r>
              <a:rPr lang="en-US" sz="2400" spc="-65" dirty="0">
                <a:latin typeface="MathJax_SansSerif"/>
                <a:cs typeface="MathJax_SansSerif"/>
              </a:rPr>
              <a:t>the </a:t>
            </a:r>
            <a:r>
              <a:rPr lang="en-US" sz="2400" spc="-45" dirty="0">
                <a:latin typeface="MathJax_SansSerif"/>
                <a:cs typeface="MathJax_SansSerif"/>
              </a:rPr>
              <a:t>insulator </a:t>
            </a:r>
            <a:r>
              <a:rPr lang="en-US" sz="2400" spc="-5" dirty="0">
                <a:latin typeface="MathJax_SansSerif"/>
                <a:cs typeface="MathJax_SansSerif"/>
              </a:rPr>
              <a:t>for  </a:t>
            </a:r>
            <a:r>
              <a:rPr lang="en-US" sz="2400" spc="-30" dirty="0">
                <a:latin typeface="MathJax_SansSerif"/>
                <a:cs typeface="MathJax_SansSerif"/>
              </a:rPr>
              <a:t>housing </a:t>
            </a:r>
            <a:r>
              <a:rPr lang="en-US" sz="2400" spc="-65" dirty="0">
                <a:latin typeface="MathJax_SansSerif"/>
                <a:cs typeface="MathJax_SansSerif"/>
              </a:rPr>
              <a:t>the</a:t>
            </a:r>
            <a:r>
              <a:rPr lang="en-US" sz="2400" spc="15" dirty="0">
                <a:latin typeface="MathJax_SansSerif"/>
                <a:cs typeface="MathJax_SansSerif"/>
              </a:rPr>
              <a:t> </a:t>
            </a:r>
            <a:r>
              <a:rPr lang="en-US" sz="2400" spc="-35" dirty="0">
                <a:latin typeface="MathJax_SansSerif"/>
                <a:cs typeface="MathJax_SansSerif"/>
              </a:rPr>
              <a:t>conductor.</a:t>
            </a:r>
            <a:endParaRPr lang="en-US" sz="2400" dirty="0">
              <a:latin typeface="MathJax_SansSerif"/>
              <a:cs typeface="MathJax_SansSerif"/>
            </a:endParaRPr>
          </a:p>
          <a:p>
            <a:pPr marL="12700" marR="5080">
              <a:lnSpc>
                <a:spcPct val="100000"/>
              </a:lnSpc>
              <a:spcBef>
                <a:spcPts val="1200"/>
              </a:spcBef>
              <a:buSzPct val="95000"/>
              <a:buFont typeface="Wingdings"/>
              <a:buChar char=""/>
              <a:tabLst>
                <a:tab pos="215900" algn="l"/>
              </a:tabLst>
            </a:pPr>
            <a:r>
              <a:rPr lang="en-US" sz="2400" spc="15" dirty="0">
                <a:latin typeface="MathJax_SansSerif"/>
                <a:cs typeface="MathJax_SansSerif"/>
              </a:rPr>
              <a:t>The </a:t>
            </a:r>
            <a:r>
              <a:rPr lang="en-US" sz="2400" spc="-30" dirty="0">
                <a:latin typeface="MathJax_SansSerif"/>
                <a:cs typeface="MathJax_SansSerif"/>
              </a:rPr>
              <a:t>conductor </a:t>
            </a:r>
            <a:r>
              <a:rPr lang="en-US" sz="2400" spc="-45" dirty="0">
                <a:latin typeface="MathJax_SansSerif"/>
                <a:cs typeface="MathJax_SansSerif"/>
              </a:rPr>
              <a:t>passes </a:t>
            </a:r>
            <a:r>
              <a:rPr lang="en-US" sz="2400" spc="-50" dirty="0">
                <a:latin typeface="MathJax_SansSerif"/>
                <a:cs typeface="MathJax_SansSerif"/>
              </a:rPr>
              <a:t>through </a:t>
            </a:r>
            <a:r>
              <a:rPr lang="en-US" sz="2400" spc="-70" dirty="0">
                <a:latin typeface="MathJax_SansSerif"/>
                <a:cs typeface="MathJax_SansSerif"/>
              </a:rPr>
              <a:t>this </a:t>
            </a:r>
            <a:r>
              <a:rPr lang="en-US" sz="2400" spc="-35" dirty="0">
                <a:latin typeface="MathJax_SansSerif"/>
                <a:cs typeface="MathJax_SansSerif"/>
              </a:rPr>
              <a:t>groove and </a:t>
            </a:r>
            <a:r>
              <a:rPr lang="en-US" sz="2400" spc="-30" dirty="0">
                <a:latin typeface="MathJax_SansSerif"/>
                <a:cs typeface="MathJax_SansSerif"/>
              </a:rPr>
              <a:t>is </a:t>
            </a:r>
            <a:r>
              <a:rPr lang="en-US" sz="2400" spc="5" dirty="0">
                <a:latin typeface="MathJax_SansSerif"/>
                <a:cs typeface="MathJax_SansSerif"/>
              </a:rPr>
              <a:t>bound </a:t>
            </a:r>
            <a:r>
              <a:rPr lang="en-US" sz="2400" spc="-45" dirty="0">
                <a:latin typeface="MathJax_SansSerif"/>
                <a:cs typeface="MathJax_SansSerif"/>
              </a:rPr>
              <a:t>by </a:t>
            </a:r>
            <a:r>
              <a:rPr lang="en-US" sz="2400" spc="-65" dirty="0">
                <a:latin typeface="MathJax_SansSerif"/>
                <a:cs typeface="MathJax_SansSerif"/>
              </a:rPr>
              <a:t>the  </a:t>
            </a:r>
            <a:r>
              <a:rPr lang="en-US" sz="2400" spc="-25" dirty="0">
                <a:latin typeface="MathJax_SansSerif"/>
                <a:cs typeface="MathJax_SansSerif"/>
              </a:rPr>
              <a:t>annealed </a:t>
            </a:r>
            <a:r>
              <a:rPr lang="en-US" sz="2400" spc="-35" dirty="0">
                <a:latin typeface="MathJax_SansSerif"/>
                <a:cs typeface="MathJax_SansSerif"/>
              </a:rPr>
              <a:t>wire </a:t>
            </a:r>
            <a:r>
              <a:rPr lang="en-US" sz="2400" spc="-15" dirty="0">
                <a:latin typeface="MathJax_SansSerif"/>
                <a:cs typeface="MathJax_SansSerif"/>
              </a:rPr>
              <a:t>of </a:t>
            </a:r>
            <a:r>
              <a:rPr lang="en-US" sz="2400" spc="-65" dirty="0">
                <a:latin typeface="MathJax_SansSerif"/>
                <a:cs typeface="MathJax_SansSerif"/>
              </a:rPr>
              <a:t>the </a:t>
            </a:r>
            <a:r>
              <a:rPr lang="en-US" sz="2400" spc="-35" dirty="0">
                <a:latin typeface="MathJax_SansSerif"/>
                <a:cs typeface="MathJax_SansSerif"/>
              </a:rPr>
              <a:t>same </a:t>
            </a:r>
            <a:r>
              <a:rPr lang="en-US" sz="2400" spc="-50" dirty="0">
                <a:latin typeface="MathJax_SansSerif"/>
                <a:cs typeface="MathJax_SansSerif"/>
              </a:rPr>
              <a:t>material </a:t>
            </a:r>
            <a:r>
              <a:rPr lang="en-US" sz="2400" spc="-85" dirty="0">
                <a:latin typeface="MathJax_SansSerif"/>
                <a:cs typeface="MathJax_SansSerif"/>
              </a:rPr>
              <a:t>as </a:t>
            </a:r>
            <a:r>
              <a:rPr lang="en-US" sz="2400" spc="-65" dirty="0">
                <a:latin typeface="MathJax_SansSerif"/>
                <a:cs typeface="MathJax_SansSerif"/>
              </a:rPr>
              <a:t>the</a:t>
            </a:r>
            <a:r>
              <a:rPr lang="en-US" sz="2400" spc="265" dirty="0">
                <a:latin typeface="MathJax_SansSerif"/>
                <a:cs typeface="MathJax_SansSerif"/>
              </a:rPr>
              <a:t> </a:t>
            </a:r>
            <a:r>
              <a:rPr lang="en-US" sz="2400" spc="-35" dirty="0">
                <a:latin typeface="MathJax_SansSerif"/>
                <a:cs typeface="MathJax_SansSerif"/>
              </a:rPr>
              <a:t>conductor.</a:t>
            </a:r>
            <a:endParaRPr lang="en-US" sz="2400" dirty="0">
              <a:latin typeface="MathJax_SansSerif"/>
              <a:cs typeface="MathJax_SansSerif"/>
            </a:endParaRPr>
          </a:p>
          <a:p>
            <a:pPr marL="276225" indent="-264160">
              <a:lnSpc>
                <a:spcPct val="100000"/>
              </a:lnSpc>
              <a:spcBef>
                <a:spcPts val="1200"/>
              </a:spcBef>
              <a:buFont typeface="Wingdings"/>
              <a:buChar char=""/>
              <a:tabLst>
                <a:tab pos="276860" algn="l"/>
              </a:tabLst>
            </a:pPr>
            <a:r>
              <a:rPr lang="en-US" sz="2400" spc="-40" dirty="0">
                <a:latin typeface="MathJax_SansSerif"/>
                <a:cs typeface="MathJax_SansSerif"/>
              </a:rPr>
              <a:t>Pin </a:t>
            </a:r>
            <a:r>
              <a:rPr lang="en-US" sz="2400" spc="-70" dirty="0">
                <a:latin typeface="MathJax_SansSerif"/>
                <a:cs typeface="MathJax_SansSerif"/>
              </a:rPr>
              <a:t>type </a:t>
            </a:r>
            <a:r>
              <a:rPr lang="en-US" sz="2400" spc="-45" dirty="0">
                <a:latin typeface="MathJax_SansSerif"/>
                <a:cs typeface="MathJax_SansSerif"/>
              </a:rPr>
              <a:t>insulators </a:t>
            </a:r>
            <a:r>
              <a:rPr lang="en-US" sz="2400" spc="-30" dirty="0">
                <a:latin typeface="MathJax_SansSerif"/>
                <a:cs typeface="MathJax_SansSerif"/>
              </a:rPr>
              <a:t>are </a:t>
            </a:r>
            <a:r>
              <a:rPr lang="en-US" sz="2400" spc="-15" dirty="0">
                <a:latin typeface="MathJax_SansSerif"/>
                <a:cs typeface="MathJax_SansSerif"/>
              </a:rPr>
              <a:t>used </a:t>
            </a:r>
            <a:r>
              <a:rPr lang="en-US" sz="2400" dirty="0">
                <a:latin typeface="MathJax_SansSerif"/>
                <a:cs typeface="MathJax_SansSerif"/>
              </a:rPr>
              <a:t>for </a:t>
            </a:r>
            <a:r>
              <a:rPr lang="en-US" sz="2400" spc="-35" dirty="0">
                <a:latin typeface="MathJax_SansSerif"/>
                <a:cs typeface="MathJax_SansSerif"/>
              </a:rPr>
              <a:t>transmission </a:t>
            </a:r>
            <a:r>
              <a:rPr lang="en-US" sz="2400" spc="-30" dirty="0">
                <a:latin typeface="MathJax_SansSerif"/>
                <a:cs typeface="MathJax_SansSerif"/>
              </a:rPr>
              <a:t>and</a:t>
            </a:r>
            <a:r>
              <a:rPr lang="en-US" sz="2400" spc="220" dirty="0">
                <a:latin typeface="MathJax_SansSerif"/>
                <a:cs typeface="MathJax_SansSerif"/>
              </a:rPr>
              <a:t> </a:t>
            </a:r>
            <a:r>
              <a:rPr lang="en-US" sz="2400" spc="-40" dirty="0">
                <a:latin typeface="MathJax_SansSerif"/>
                <a:cs typeface="MathJax_SansSerif"/>
              </a:rPr>
              <a:t>distribution</a:t>
            </a:r>
            <a:endParaRPr lang="en-US" sz="2400" dirty="0">
              <a:latin typeface="MathJax_SansSerif"/>
              <a:cs typeface="MathJax_SansSerif"/>
            </a:endParaRPr>
          </a:p>
          <a:p>
            <a:pPr marL="12700">
              <a:lnSpc>
                <a:spcPct val="100000"/>
              </a:lnSpc>
            </a:pPr>
            <a:r>
              <a:rPr lang="en-US" sz="2400" spc="-15" dirty="0">
                <a:latin typeface="MathJax_SansSerif"/>
                <a:cs typeface="MathJax_SansSerif"/>
              </a:rPr>
              <a:t>of </a:t>
            </a:r>
            <a:r>
              <a:rPr lang="en-US" sz="2400" spc="-40" dirty="0">
                <a:latin typeface="MathJax_SansSerif"/>
                <a:cs typeface="MathJax_SansSerif"/>
              </a:rPr>
              <a:t>electric </a:t>
            </a:r>
            <a:r>
              <a:rPr lang="en-US" sz="2400" spc="-20" dirty="0">
                <a:latin typeface="MathJax_SansSerif"/>
                <a:cs typeface="MathJax_SansSerif"/>
              </a:rPr>
              <a:t>power </a:t>
            </a:r>
            <a:r>
              <a:rPr lang="en-US" sz="2400" spc="-155" dirty="0">
                <a:latin typeface="MathJax_SansSerif"/>
                <a:cs typeface="MathJax_SansSerif"/>
              </a:rPr>
              <a:t>at </a:t>
            </a:r>
            <a:r>
              <a:rPr lang="en-US" sz="2400" spc="-80" dirty="0">
                <a:latin typeface="MathJax_SansSerif"/>
                <a:cs typeface="MathJax_SansSerif"/>
              </a:rPr>
              <a:t>voltages </a:t>
            </a:r>
            <a:r>
              <a:rPr lang="en-US" sz="2400" spc="-50" dirty="0" err="1">
                <a:latin typeface="MathJax_SansSerif"/>
                <a:cs typeface="MathJax_SansSerif"/>
              </a:rPr>
              <a:t>upto</a:t>
            </a:r>
            <a:r>
              <a:rPr lang="en-US" sz="2400" spc="-50" dirty="0">
                <a:latin typeface="MathJax_SansSerif"/>
                <a:cs typeface="MathJax_SansSerif"/>
              </a:rPr>
              <a:t> </a:t>
            </a:r>
            <a:r>
              <a:rPr lang="en-US" sz="2400" spc="-15" dirty="0">
                <a:latin typeface="MathJax_SansSerif"/>
                <a:cs typeface="MathJax_SansSerif"/>
              </a:rPr>
              <a:t>33</a:t>
            </a:r>
            <a:r>
              <a:rPr lang="en-US" sz="2400" spc="40" dirty="0">
                <a:latin typeface="MathJax_SansSerif"/>
                <a:cs typeface="MathJax_SansSerif"/>
              </a:rPr>
              <a:t> </a:t>
            </a:r>
            <a:r>
              <a:rPr lang="en-US" sz="2400" spc="-10" dirty="0">
                <a:latin typeface="MathJax_SansSerif"/>
                <a:cs typeface="MathJax_SansSerif"/>
              </a:rPr>
              <a:t>kV.</a:t>
            </a:r>
            <a:endParaRPr lang="en-US" sz="2400" dirty="0">
              <a:latin typeface="MathJax_SansSerif"/>
              <a:cs typeface="MathJax_SansSerif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1864236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grpSp>
        <p:nvGrpSpPr>
          <p:cNvPr id="8" name="object 2"/>
          <p:cNvGrpSpPr/>
          <p:nvPr/>
        </p:nvGrpSpPr>
        <p:grpSpPr>
          <a:xfrm>
            <a:off x="0" y="911225"/>
            <a:ext cx="9144000" cy="4527550"/>
            <a:chOff x="0" y="911225"/>
            <a:chExt cx="9144000" cy="4527550"/>
          </a:xfrm>
        </p:grpSpPr>
        <p:sp>
          <p:nvSpPr>
            <p:cNvPr id="9" name="object 3"/>
            <p:cNvSpPr/>
            <p:nvPr/>
          </p:nvSpPr>
          <p:spPr>
            <a:xfrm>
              <a:off x="0" y="1272539"/>
              <a:ext cx="9144000" cy="105460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4"/>
            <p:cNvSpPr/>
            <p:nvPr/>
          </p:nvSpPr>
          <p:spPr>
            <a:xfrm>
              <a:off x="888713" y="911225"/>
              <a:ext cx="7394258" cy="5080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5"/>
            <p:cNvSpPr/>
            <p:nvPr/>
          </p:nvSpPr>
          <p:spPr>
            <a:xfrm>
              <a:off x="7192644" y="1022603"/>
              <a:ext cx="133985" cy="182245"/>
            </a:xfrm>
            <a:custGeom>
              <a:avLst/>
              <a:gdLst/>
              <a:ahLst/>
              <a:cxnLst/>
              <a:rect l="l" t="t" r="r" b="b"/>
              <a:pathLst>
                <a:path w="133984" h="182244">
                  <a:moveTo>
                    <a:pt x="66294" y="0"/>
                  </a:moveTo>
                  <a:lnTo>
                    <a:pt x="0" y="182245"/>
                  </a:lnTo>
                  <a:lnTo>
                    <a:pt x="133857" y="182245"/>
                  </a:lnTo>
                  <a:lnTo>
                    <a:pt x="66294" y="0"/>
                  </a:lnTo>
                  <a:close/>
                </a:path>
              </a:pathLst>
            </a:custGeom>
            <a:ln w="9144">
              <a:solidFill>
                <a:srgbClr val="4582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6"/>
            <p:cNvSpPr/>
            <p:nvPr/>
          </p:nvSpPr>
          <p:spPr>
            <a:xfrm>
              <a:off x="8546592" y="986535"/>
              <a:ext cx="209423" cy="13373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7"/>
            <p:cNvSpPr/>
            <p:nvPr/>
          </p:nvSpPr>
          <p:spPr>
            <a:xfrm>
              <a:off x="1828419" y="986535"/>
              <a:ext cx="184023" cy="14846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9"/>
            <p:cNvSpPr/>
            <p:nvPr/>
          </p:nvSpPr>
          <p:spPr>
            <a:xfrm>
              <a:off x="990600" y="2286000"/>
              <a:ext cx="3371850" cy="315277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0"/>
            <p:cNvSpPr/>
            <p:nvPr/>
          </p:nvSpPr>
          <p:spPr>
            <a:xfrm>
              <a:off x="4585842" y="2286000"/>
              <a:ext cx="3262757" cy="3152775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1"/>
          <p:cNvSpPr txBox="1"/>
          <p:nvPr/>
        </p:nvSpPr>
        <p:spPr>
          <a:xfrm>
            <a:off x="2711359" y="5553195"/>
            <a:ext cx="5178756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2295" marR="5080" indent="-57023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Fig.) </a:t>
            </a:r>
            <a:r>
              <a:rPr sz="1800" b="1" spc="-5" dirty="0">
                <a:latin typeface="Arial"/>
                <a:cs typeface="Arial"/>
              </a:rPr>
              <a:t>Glass</a:t>
            </a:r>
            <a:r>
              <a:rPr sz="1800" b="1" spc="-7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suspension  </a:t>
            </a:r>
            <a:r>
              <a:rPr sz="1800" b="1" dirty="0">
                <a:latin typeface="Arial"/>
                <a:cs typeface="Arial"/>
              </a:rPr>
              <a:t>insulator</a:t>
            </a:r>
            <a:endParaRPr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2411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SUSPENSION INSULATOR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1213009"/>
            <a:ext cx="84582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9085" marR="5080" indent="-287020" algn="just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299720" algn="l"/>
              </a:tabLst>
            </a:pPr>
            <a:r>
              <a:rPr lang="en-US" sz="2400" dirty="0">
                <a:latin typeface="Arial"/>
                <a:cs typeface="Arial"/>
              </a:rPr>
              <a:t>For </a:t>
            </a:r>
            <a:r>
              <a:rPr lang="en-US" sz="2400" spc="-5" dirty="0">
                <a:latin typeface="Arial"/>
                <a:cs typeface="Arial"/>
              </a:rPr>
              <a:t>high voltages </a:t>
            </a:r>
            <a:r>
              <a:rPr lang="en-US" sz="2400" dirty="0">
                <a:latin typeface="Arial"/>
                <a:cs typeface="Arial"/>
              </a:rPr>
              <a:t>(&gt;33 </a:t>
            </a:r>
            <a:r>
              <a:rPr lang="en-US" sz="2400" spc="-5" dirty="0">
                <a:latin typeface="Arial"/>
                <a:cs typeface="Arial"/>
              </a:rPr>
              <a:t>kV), it is </a:t>
            </a:r>
            <a:r>
              <a:rPr lang="en-US" sz="2400" dirty="0">
                <a:latin typeface="Arial"/>
                <a:cs typeface="Arial"/>
              </a:rPr>
              <a:t>a </a:t>
            </a:r>
            <a:r>
              <a:rPr lang="en-US" sz="2400" spc="-5" dirty="0">
                <a:latin typeface="Arial"/>
                <a:cs typeface="Arial"/>
              </a:rPr>
              <a:t>usual practice </a:t>
            </a:r>
            <a:r>
              <a:rPr lang="en-US" sz="2400" spc="-10" dirty="0">
                <a:latin typeface="Arial"/>
                <a:cs typeface="Arial"/>
              </a:rPr>
              <a:t>to </a:t>
            </a:r>
            <a:r>
              <a:rPr lang="en-US" sz="2400" spc="-5" dirty="0">
                <a:latin typeface="Arial"/>
                <a:cs typeface="Arial"/>
              </a:rPr>
              <a:t>use  </a:t>
            </a:r>
            <a:r>
              <a:rPr lang="en-US" sz="2400" dirty="0">
                <a:latin typeface="Arial"/>
                <a:cs typeface="Arial"/>
              </a:rPr>
              <a:t>suspension </a:t>
            </a:r>
            <a:r>
              <a:rPr lang="en-US" sz="2400" spc="-5" dirty="0">
                <a:latin typeface="Arial"/>
                <a:cs typeface="Arial"/>
              </a:rPr>
              <a:t>type </a:t>
            </a:r>
            <a:r>
              <a:rPr lang="en-US" sz="2400" dirty="0">
                <a:latin typeface="Arial"/>
                <a:cs typeface="Arial"/>
              </a:rPr>
              <a:t>insulators consist </a:t>
            </a:r>
            <a:r>
              <a:rPr lang="en-US" sz="2400" spc="-10" dirty="0">
                <a:latin typeface="Arial"/>
                <a:cs typeface="Arial"/>
              </a:rPr>
              <a:t>of </a:t>
            </a:r>
            <a:r>
              <a:rPr lang="en-US" sz="2400" dirty="0">
                <a:latin typeface="Arial"/>
                <a:cs typeface="Arial"/>
              </a:rPr>
              <a:t>a </a:t>
            </a:r>
            <a:r>
              <a:rPr lang="en-US" sz="2400" spc="-5" dirty="0">
                <a:latin typeface="Arial"/>
                <a:cs typeface="Arial"/>
              </a:rPr>
              <a:t>number </a:t>
            </a:r>
            <a:r>
              <a:rPr lang="en-US" sz="2400" spc="-15" dirty="0">
                <a:latin typeface="Arial"/>
                <a:cs typeface="Arial"/>
              </a:rPr>
              <a:t>of  </a:t>
            </a:r>
            <a:r>
              <a:rPr lang="en-US" sz="2400" dirty="0">
                <a:latin typeface="Arial"/>
                <a:cs typeface="Arial"/>
              </a:rPr>
              <a:t>porcelain discs connected </a:t>
            </a:r>
            <a:r>
              <a:rPr lang="en-US" sz="2400" spc="-5" dirty="0">
                <a:latin typeface="Arial"/>
                <a:cs typeface="Arial"/>
              </a:rPr>
              <a:t>in </a:t>
            </a:r>
            <a:r>
              <a:rPr lang="en-US" sz="2400" dirty="0">
                <a:latin typeface="Arial"/>
                <a:cs typeface="Arial"/>
              </a:rPr>
              <a:t>series by metal links </a:t>
            </a:r>
            <a:r>
              <a:rPr lang="en-US" sz="2400" spc="-5" dirty="0">
                <a:latin typeface="Arial"/>
                <a:cs typeface="Arial"/>
              </a:rPr>
              <a:t>in </a:t>
            </a:r>
            <a:r>
              <a:rPr lang="en-US" sz="2400" spc="-10" dirty="0">
                <a:latin typeface="Arial"/>
                <a:cs typeface="Arial"/>
              </a:rPr>
              <a:t>the  </a:t>
            </a:r>
            <a:r>
              <a:rPr lang="en-US" sz="2400" dirty="0">
                <a:latin typeface="Arial"/>
                <a:cs typeface="Arial"/>
              </a:rPr>
              <a:t>form of a</a:t>
            </a:r>
            <a:r>
              <a:rPr lang="en-US" sz="2400" spc="-7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string.</a:t>
            </a:r>
          </a:p>
          <a:p>
            <a:pPr marL="299085" marR="5080" indent="-287020" algn="just">
              <a:lnSpc>
                <a:spcPct val="100000"/>
              </a:lnSpc>
              <a:spcBef>
                <a:spcPts val="1200"/>
              </a:spcBef>
              <a:buFont typeface="Wingdings"/>
              <a:buChar char=""/>
              <a:tabLst>
                <a:tab pos="299720" algn="l"/>
              </a:tabLst>
            </a:pPr>
            <a:r>
              <a:rPr lang="en-US" sz="2400" dirty="0">
                <a:latin typeface="Arial"/>
                <a:cs typeface="Arial"/>
              </a:rPr>
              <a:t>The </a:t>
            </a:r>
            <a:r>
              <a:rPr lang="en-US" sz="2400" spc="-5" dirty="0">
                <a:latin typeface="Arial"/>
                <a:cs typeface="Arial"/>
              </a:rPr>
              <a:t>conductor is suspended </a:t>
            </a:r>
            <a:r>
              <a:rPr lang="en-US" sz="2400" dirty="0">
                <a:latin typeface="Arial"/>
                <a:cs typeface="Arial"/>
              </a:rPr>
              <a:t>at the </a:t>
            </a:r>
            <a:r>
              <a:rPr lang="en-US" sz="2400" spc="-5" dirty="0">
                <a:latin typeface="Arial"/>
                <a:cs typeface="Arial"/>
              </a:rPr>
              <a:t>bottom end </a:t>
            </a:r>
            <a:r>
              <a:rPr lang="en-US" sz="2400" dirty="0">
                <a:latin typeface="Arial"/>
                <a:cs typeface="Arial"/>
              </a:rPr>
              <a:t>of </a:t>
            </a:r>
            <a:r>
              <a:rPr lang="en-US" sz="2400" spc="-5" dirty="0">
                <a:latin typeface="Arial"/>
                <a:cs typeface="Arial"/>
              </a:rPr>
              <a:t>this  string </a:t>
            </a:r>
            <a:r>
              <a:rPr lang="en-US" sz="2400" dirty="0">
                <a:latin typeface="Arial"/>
                <a:cs typeface="Arial"/>
              </a:rPr>
              <a:t>while </a:t>
            </a:r>
            <a:r>
              <a:rPr lang="en-US" sz="2400" spc="-5" dirty="0">
                <a:latin typeface="Arial"/>
                <a:cs typeface="Arial"/>
              </a:rPr>
              <a:t>the other </a:t>
            </a:r>
            <a:r>
              <a:rPr lang="en-US" sz="2400" dirty="0">
                <a:latin typeface="Arial"/>
                <a:cs typeface="Arial"/>
              </a:rPr>
              <a:t>end of the </a:t>
            </a:r>
            <a:r>
              <a:rPr lang="en-US" sz="2400" spc="-5" dirty="0">
                <a:latin typeface="Arial"/>
                <a:cs typeface="Arial"/>
              </a:rPr>
              <a:t>string is </a:t>
            </a:r>
            <a:r>
              <a:rPr lang="en-US" sz="2400" dirty="0">
                <a:latin typeface="Arial"/>
                <a:cs typeface="Arial"/>
              </a:rPr>
              <a:t>secured </a:t>
            </a:r>
            <a:r>
              <a:rPr lang="en-US" sz="2400" spc="-10" dirty="0">
                <a:latin typeface="Arial"/>
                <a:cs typeface="Arial"/>
              </a:rPr>
              <a:t>to </a:t>
            </a:r>
            <a:r>
              <a:rPr lang="en-US" sz="2400" dirty="0">
                <a:latin typeface="Arial"/>
                <a:cs typeface="Arial"/>
              </a:rPr>
              <a:t>the  cross-arm of the</a:t>
            </a:r>
            <a:r>
              <a:rPr lang="en-US" sz="2400" spc="-110" dirty="0">
                <a:latin typeface="Arial"/>
                <a:cs typeface="Arial"/>
              </a:rPr>
              <a:t> </a:t>
            </a:r>
            <a:r>
              <a:rPr lang="en-US" sz="2400" spc="-15" dirty="0">
                <a:latin typeface="Arial"/>
                <a:cs typeface="Arial"/>
              </a:rPr>
              <a:t>tower.</a:t>
            </a:r>
            <a:endParaRPr lang="en-US" sz="2400" dirty="0">
              <a:latin typeface="Arial"/>
              <a:cs typeface="Arial"/>
            </a:endParaRPr>
          </a:p>
          <a:p>
            <a:pPr marL="299085" indent="-287020">
              <a:lnSpc>
                <a:spcPct val="100000"/>
              </a:lnSpc>
              <a:spcBef>
                <a:spcPts val="1200"/>
              </a:spcBef>
              <a:buFont typeface="Wingdings"/>
              <a:buChar char=""/>
              <a:tabLst>
                <a:tab pos="299720" algn="l"/>
              </a:tabLst>
            </a:pPr>
            <a:r>
              <a:rPr lang="en-US" sz="2400" dirty="0">
                <a:latin typeface="Arial"/>
                <a:cs typeface="Arial"/>
              </a:rPr>
              <a:t>Each unit or disc </a:t>
            </a:r>
            <a:r>
              <a:rPr lang="en-US" sz="2400" spc="-5" dirty="0">
                <a:latin typeface="Arial"/>
                <a:cs typeface="Arial"/>
              </a:rPr>
              <a:t>is </a:t>
            </a:r>
            <a:r>
              <a:rPr lang="en-US" sz="2400" dirty="0">
                <a:latin typeface="Arial"/>
                <a:cs typeface="Arial"/>
              </a:rPr>
              <a:t>designed for low voltage, say </a:t>
            </a:r>
            <a:r>
              <a:rPr lang="en-US" sz="2400" spc="-75" dirty="0">
                <a:latin typeface="Arial"/>
                <a:cs typeface="Arial"/>
              </a:rPr>
              <a:t>11</a:t>
            </a:r>
            <a:r>
              <a:rPr lang="en-US" sz="2400" spc="-175" dirty="0">
                <a:latin typeface="Arial"/>
                <a:cs typeface="Arial"/>
              </a:rPr>
              <a:t> </a:t>
            </a:r>
            <a:r>
              <a:rPr lang="en-US" sz="2400" spc="-60" dirty="0">
                <a:latin typeface="Arial"/>
                <a:cs typeface="Arial"/>
              </a:rPr>
              <a:t>kV.</a:t>
            </a:r>
            <a:endParaRPr lang="en-US" sz="2400" dirty="0">
              <a:latin typeface="Arial"/>
              <a:cs typeface="Arial"/>
            </a:endParaRPr>
          </a:p>
          <a:p>
            <a:pPr marL="299085" indent="-287020">
              <a:lnSpc>
                <a:spcPct val="100000"/>
              </a:lnSpc>
              <a:spcBef>
                <a:spcPts val="1205"/>
              </a:spcBef>
              <a:buFont typeface="Wingdings"/>
              <a:buChar char=""/>
              <a:tabLst>
                <a:tab pos="299720" algn="l"/>
              </a:tabLst>
            </a:pPr>
            <a:r>
              <a:rPr lang="en-US" sz="2400" dirty="0">
                <a:latin typeface="Arial"/>
                <a:cs typeface="Arial"/>
              </a:rPr>
              <a:t>The</a:t>
            </a:r>
            <a:r>
              <a:rPr lang="en-US" sz="2400" spc="350" dirty="0">
                <a:latin typeface="Arial"/>
                <a:cs typeface="Arial"/>
              </a:rPr>
              <a:t> </a:t>
            </a:r>
            <a:r>
              <a:rPr lang="en-US" sz="2400" spc="-5" dirty="0">
                <a:latin typeface="Arial"/>
                <a:cs typeface="Arial"/>
              </a:rPr>
              <a:t>number</a:t>
            </a:r>
            <a:r>
              <a:rPr lang="en-US" sz="2400" spc="35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of</a:t>
            </a:r>
            <a:r>
              <a:rPr lang="en-US" sz="2400" spc="35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discs</a:t>
            </a:r>
            <a:r>
              <a:rPr lang="en-US" sz="2400" spc="370" dirty="0">
                <a:latin typeface="Arial"/>
                <a:cs typeface="Arial"/>
              </a:rPr>
              <a:t> </a:t>
            </a:r>
            <a:r>
              <a:rPr lang="en-US" sz="2400" spc="-5" dirty="0">
                <a:latin typeface="Arial"/>
                <a:cs typeface="Arial"/>
              </a:rPr>
              <a:t>in</a:t>
            </a:r>
            <a:r>
              <a:rPr lang="en-US" sz="2400" spc="350" dirty="0">
                <a:latin typeface="Arial"/>
                <a:cs typeface="Arial"/>
              </a:rPr>
              <a:t> </a:t>
            </a:r>
            <a:r>
              <a:rPr lang="en-US" sz="2400" spc="-5" dirty="0">
                <a:latin typeface="Arial"/>
                <a:cs typeface="Arial"/>
              </a:rPr>
              <a:t>series</a:t>
            </a:r>
            <a:r>
              <a:rPr lang="en-US" sz="2400" spc="36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would</a:t>
            </a:r>
            <a:r>
              <a:rPr lang="en-US" sz="2400" spc="35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obviously</a:t>
            </a:r>
            <a:r>
              <a:rPr lang="en-US" sz="2400" spc="355" dirty="0">
                <a:latin typeface="Arial"/>
                <a:cs typeface="Arial"/>
              </a:rPr>
              <a:t> </a:t>
            </a:r>
            <a:r>
              <a:rPr lang="en-US" sz="2400" spc="-5" dirty="0">
                <a:latin typeface="Arial"/>
                <a:cs typeface="Arial"/>
              </a:rPr>
              <a:t>depend</a:t>
            </a:r>
            <a:endParaRPr lang="en-US" sz="2400" dirty="0">
              <a:latin typeface="Arial"/>
              <a:cs typeface="Arial"/>
            </a:endParaRPr>
          </a:p>
          <a:p>
            <a:pPr marL="299085">
              <a:lnSpc>
                <a:spcPct val="100000"/>
              </a:lnSpc>
            </a:pPr>
            <a:r>
              <a:rPr lang="en-US" sz="2400" dirty="0">
                <a:latin typeface="Arial"/>
                <a:cs typeface="Arial"/>
              </a:rPr>
              <a:t>upon the working</a:t>
            </a:r>
            <a:r>
              <a:rPr lang="en-US" sz="2400" spc="-7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voltage.</a:t>
            </a:r>
          </a:p>
        </p:txBody>
      </p:sp>
    </p:spTree>
    <p:extLst>
      <p:ext uri="{BB962C8B-B14F-4D97-AF65-F5344CB8AC3E}">
        <p14:creationId xmlns:p14="http://schemas.microsoft.com/office/powerpoint/2010/main" val="2340990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1577</TotalTime>
  <Words>857</Words>
  <Application>Microsoft Office PowerPoint</Application>
  <PresentationFormat>On-screen Show (4:3)</PresentationFormat>
  <Paragraphs>172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MathJax_SansSerif</vt:lpstr>
      <vt:lpstr>Palatino Linotype</vt:lpstr>
      <vt:lpstr>Times New Roman</vt:lpstr>
      <vt:lpstr>Wingdings</vt:lpstr>
      <vt:lpstr>Office Theme</vt:lpstr>
      <vt:lpstr>  Subject Name :Transmission lines and RF systems  Presentation  Title: Types of insulators  in transmission line </vt:lpstr>
      <vt:lpstr>Objective</vt:lpstr>
      <vt:lpstr>WHAT IS INSULATORs </vt:lpstr>
      <vt:lpstr>Properties of insulators:</vt:lpstr>
      <vt:lpstr>PowerPoint Presentation</vt:lpstr>
      <vt:lpstr>PIN INSULATORs </vt:lpstr>
      <vt:lpstr>PIN INSULATOR</vt:lpstr>
      <vt:lpstr>PowerPoint Presentation</vt:lpstr>
      <vt:lpstr>SUSPENSION INSULATOR</vt:lpstr>
      <vt:lpstr>PowerPoint Presentation</vt:lpstr>
      <vt:lpstr>STRAIN INSULATOR</vt:lpstr>
      <vt:lpstr>PowerPoint Presentation</vt:lpstr>
      <vt:lpstr>SHACKLE INSULATOR</vt:lpstr>
      <vt:lpstr>Causes of insulator failure</vt:lpstr>
      <vt:lpstr>PowerPoint Presentation</vt:lpstr>
      <vt:lpstr>Future Scope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Millimeter - Wave Antenna for 5G Applications</dc:title>
  <dc:creator>PRABU</dc:creator>
  <cp:lastModifiedBy>Parimala A</cp:lastModifiedBy>
  <cp:revision>112</cp:revision>
  <dcterms:created xsi:type="dcterms:W3CDTF">2015-04-07T04:42:07Z</dcterms:created>
  <dcterms:modified xsi:type="dcterms:W3CDTF">2020-03-27T04:19:56Z</dcterms:modified>
</cp:coreProperties>
</file>