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7" r:id="rId1"/>
  </p:sldMasterIdLst>
  <p:notesMasterIdLst>
    <p:notesMasterId r:id="rId14"/>
  </p:notesMasterIdLst>
  <p:sldIdLst>
    <p:sldId id="276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-678" y="-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FA0F0-1BF8-4E38-9376-0B8B4BD9192A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DD872-C84B-476A-81F9-F1B9778E75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37F6-5431-4954-9D1F-005B1F42C5CD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DDE74-C69C-4173-83D5-119EDFC8703F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9756" y="219075"/>
            <a:ext cx="2925233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9820" y="219075"/>
            <a:ext cx="8576733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9EF77-76D1-4D8C-AEB9-9D3407C6EB94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944D-2B59-4ED9-9567-90C4A1D1B4E4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9D68-0AB3-4B83-BBB8-E645FCF843F2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9819" y="1279525"/>
            <a:ext cx="5750983" cy="3621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4000" y="1279525"/>
            <a:ext cx="5750984" cy="3621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11F46-B12F-442B-9F18-1A7046E11247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2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2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B2C5B-5822-4C5B-914B-F30BB13A4B0F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7128-D5EC-4068-871C-6800EDE3B302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7D09F-3A85-48C1-9F09-5C7C0E941BC2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7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C6E61-B48B-4328-827A-986B08E6A1D8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0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9B5D-58CB-4392-94AD-D5138D1B2EC5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25E12-DB64-4DDF-A8ED-2576F861E7F0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JEPPIAAR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" y="1239732"/>
            <a:ext cx="12496801" cy="2036868"/>
          </a:xfrm>
        </p:spPr>
        <p:txBody>
          <a:bodyPr>
            <a:normAutofit fontScale="90000"/>
          </a:bodyPr>
          <a:lstStyle/>
          <a:p>
            <a:pPr marL="984885" algn="l">
              <a:lnSpc>
                <a:spcPct val="105000"/>
              </a:lnSpc>
              <a:spcAft>
                <a:spcPts val="85"/>
              </a:spcAft>
            </a:pP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 smtClean="0">
                <a:solidFill>
                  <a:schemeClr val="accent2"/>
                </a:solidFill>
                <a:latin typeface="Palatino Linotype" pitchFamily="18" charset="0"/>
              </a:rPr>
              <a:t>Subject </a:t>
            </a: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Name :WIRELESS COMMUNICATION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 :</a:t>
            </a:r>
            <a:r>
              <a:rPr lang="en-US" sz="2700" b="1" dirty="0">
                <a:solidFill>
                  <a:schemeClr val="accent2"/>
                </a:solidFill>
                <a:latin typeface="Palatino Linotype" pitchFamily="18" charset="0"/>
              </a:rPr>
              <a:t> </a:t>
            </a:r>
            <a:r>
              <a:rPr lang="en-US" sz="2700" b="1" dirty="0" smtClean="0">
                <a:solidFill>
                  <a:schemeClr val="accent2"/>
                </a:solidFill>
                <a:latin typeface="Palatino Linotype" pitchFamily="18" charset="0"/>
              </a:rPr>
              <a:t> </a:t>
            </a:r>
            <a:r>
              <a:rPr lang="en-IN" sz="2400" b="1" dirty="0" smtClean="0">
                <a:solidFill>
                  <a:schemeClr val="accent2"/>
                </a:solidFill>
                <a:uFill>
                  <a:solidFill>
                    <a:srgbClr val="558ED5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Propagation and Scattering</a:t>
            </a:r>
            <a:r>
              <a:rPr lang="en-IN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N" sz="2400" b="1" dirty="0" smtClean="0">
                <a:solidFill>
                  <a:schemeClr val="accent2"/>
                </a:solidFill>
                <a:uFill>
                  <a:solidFill>
                    <a:srgbClr val="558ED5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Effects in Underwater Acoustic</a:t>
            </a:r>
            <a:r>
              <a:rPr lang="en-IN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IN" sz="2400" b="1" dirty="0" smtClean="0">
                <a:solidFill>
                  <a:schemeClr val="accent2"/>
                </a:solidFill>
                <a:uFill>
                  <a:solidFill>
                    <a:srgbClr val="558ED5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Communication Channel</a:t>
            </a:r>
            <a:r>
              <a:rPr lang="en-US" sz="2400" b="1" dirty="0">
                <a:solidFill>
                  <a:srgbClr val="FF0000"/>
                </a:solidFill>
                <a:latin typeface="Palatino Linotype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Palatino Linotype" pitchFamily="18" charset="0"/>
              </a:rPr>
            </a:br>
            <a:endParaRPr lang="en-US" sz="2400" b="1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199" y="3162300"/>
            <a:ext cx="117856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smtClean="0">
                <a:solidFill>
                  <a:schemeClr val="accent2"/>
                </a:solidFill>
                <a:latin typeface="Palatino Linotype" pitchFamily="18" charset="0"/>
              </a:rPr>
              <a:t>              Team </a:t>
            </a:r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Reg . No: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1.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AISHWARYA              </a:t>
            </a:r>
            <a:r>
              <a:rPr lang="en-I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IN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210617106002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b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2.S. BHAVANI SRUTHI    </a:t>
            </a:r>
            <a:r>
              <a:rPr lang="en-I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IN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210617106019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3.J. DINU                            </a:t>
            </a:r>
            <a:r>
              <a:rPr lang="en-I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IN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210617106025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4.B. AKASH                             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210617106005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5.U. AKASH                                                     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210617106006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6.E. AMARAN                      </a:t>
            </a:r>
            <a:r>
              <a:rPr lang="en-I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IN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210617106008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7.R. VIJAY ANAND             </a:t>
            </a:r>
            <a:r>
              <a:rPr lang="en-I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IN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</a:t>
            </a:r>
            <a:r>
              <a:rPr lang="en-I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210617106089</a:t>
            </a:r>
            <a: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sz="2000" b="1" i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12192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203200" y="152400"/>
            <a:ext cx="11785600" cy="6233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xmlns="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66401" y="381000"/>
            <a:ext cx="118843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7160" y="381001"/>
            <a:ext cx="1493240" cy="906999"/>
          </a:xfrm>
          <a:prstGeom prst="rect">
            <a:avLst/>
          </a:prstGeom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F1B9-C93B-4F0E-9C45-4299B7962DB0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043AEA8A-0CA3-4034-BF7B-9943BFF32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694" y="378786"/>
            <a:ext cx="9639418" cy="2019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68146" tIns="45720" rIns="201549" bIns="952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Propagation speed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000" b="1" i="0" u="sng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DOPPLER EFFECT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6" name="Picture 9911">
            <a:extLst>
              <a:ext uri="{FF2B5EF4-FFF2-40B4-BE49-F238E27FC236}">
                <a16:creationId xmlns="" xmlns:a16="http://schemas.microsoft.com/office/drawing/2014/main" id="{37213883-B120-4784-8469-3817200E9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5221" y="2643682"/>
            <a:ext cx="3548418" cy="325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BE7729E-4465-495C-BC12-C5E1BA282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420" y="2620853"/>
            <a:ext cx="6052336" cy="3447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	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à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(1 v/c)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</a:t>
            </a:r>
            <a:r>
              <a:rPr kumimoji="0" lang="en-US" altLang="en-US" sz="2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à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(1±v/c)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Nominal: c=1500 m/s (compare to 3 x 10</a:t>
            </a:r>
            <a:r>
              <a:rPr kumimoji="0" lang="en-US" altLang="en-US" sz="2800" b="0" i="0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m/s)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Two types of problems: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Motion-induced Doppler distortion (v~ few m/s for an AUV)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Long propagation delay.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E0B5E-EEEE-42CC-A562-2A744F4D5C62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5767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AB07F5F-F14D-445E-86AC-6B8C37F5CED4}"/>
              </a:ext>
            </a:extLst>
          </p:cNvPr>
          <p:cNvSpPr/>
          <p:nvPr/>
        </p:nvSpPr>
        <p:spPr>
          <a:xfrm>
            <a:off x="887897" y="1271390"/>
            <a:ext cx="10469216" cy="4315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7690" marR="887095" indent="-6350" algn="ctr">
              <a:lnSpc>
                <a:spcPct val="105000"/>
              </a:lnSpc>
              <a:spcAft>
                <a:spcPts val="4650"/>
              </a:spcAft>
            </a:pPr>
            <a:r>
              <a:rPr lang="en-IN" sz="2800" b="1" u="sng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Signal processing</a:t>
            </a:r>
          </a:p>
          <a:p>
            <a:pPr marL="342900" marR="151130" lvl="0" indent="-342900" algn="just" fontAlgn="base">
              <a:lnSpc>
                <a:spcPct val="108000"/>
              </a:lnSpc>
              <a:spcAft>
                <a:spcPts val="3305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Bandwidth-efficient modulation (PSK, QAM)</a:t>
            </a:r>
            <a:endParaRPr lang="en-IN" sz="9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marR="151130" lvl="0" indent="-342900" algn="just" fontAlgn="base">
              <a:lnSpc>
                <a:spcPct val="108000"/>
              </a:lnSpc>
              <a:spcAft>
                <a:spcPts val="3310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Phase-coherent detection</a:t>
            </a:r>
            <a:endParaRPr lang="en-IN" sz="9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marR="151130" lvl="0" indent="-342900" algn="just" fontAlgn="base">
              <a:lnSpc>
                <a:spcPct val="108000"/>
              </a:lnSpc>
              <a:spcAft>
                <a:spcPts val="3320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Synchronization</a:t>
            </a:r>
            <a:endParaRPr lang="en-IN" sz="9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marR="151130" lvl="0" indent="-342900" algn="just" fontAlgn="base">
              <a:lnSpc>
                <a:spcPct val="108000"/>
              </a:lnSpc>
              <a:spcAft>
                <a:spcPts val="3300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Equalization</a:t>
            </a:r>
            <a:endParaRPr lang="en-IN" sz="9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marR="151130" lvl="0" indent="-342900" algn="just" fontAlgn="base">
              <a:lnSpc>
                <a:spcPct val="108000"/>
              </a:lnSpc>
              <a:spcAft>
                <a:spcPts val="3130"/>
              </a:spcAft>
              <a:buClr>
                <a:srgbClr val="000000"/>
              </a:buClr>
              <a:buSzPts val="2800"/>
              <a:buFont typeface="Arial" panose="020B0604020202020204" pitchFamily="34" charset="0"/>
              <a:buChar char="•"/>
            </a:pPr>
            <a:r>
              <a:rPr lang="en-IN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Multichannel combining</a:t>
            </a:r>
            <a:endParaRPr lang="en-IN" sz="9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B293-E59F-49B1-87DB-0F911F7D1E71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7851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08804DC2-C948-4074-8012-46AD3ED5273B}"/>
              </a:ext>
            </a:extLst>
          </p:cNvPr>
          <p:cNvSpPr/>
          <p:nvPr/>
        </p:nvSpPr>
        <p:spPr>
          <a:xfrm>
            <a:off x="424069" y="535131"/>
            <a:ext cx="10508974" cy="5223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7690" marR="662305" indent="-6350" algn="ctr">
              <a:lnSpc>
                <a:spcPct val="105000"/>
              </a:lnSpc>
              <a:spcAft>
                <a:spcPts val="755"/>
              </a:spcAft>
            </a:pPr>
            <a:r>
              <a:rPr lang="en-IN" sz="4000" b="1" u="sng" kern="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Underwater applications</a:t>
            </a:r>
          </a:p>
          <a:p>
            <a:pPr marL="342900" marR="447675" lvl="0" indent="-342900" algn="just" fontAlgn="base">
              <a:lnSpc>
                <a:spcPct val="107000"/>
              </a:lnSpc>
              <a:spcAft>
                <a:spcPts val="285"/>
              </a:spcAft>
              <a:buClr>
                <a:srgbClr val="000000"/>
              </a:buClr>
              <a:buSzPts val="3000"/>
              <a:buFont typeface="Wingdings" panose="05000000000000000000" pitchFamily="2" charset="2"/>
              <a:buChar char=""/>
            </a:pPr>
            <a:r>
              <a:rPr lang="en-IN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Seismic monitoring,</a:t>
            </a:r>
            <a:endParaRPr lang="en-IN" sz="11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marR="447675" lvl="0" indent="-342900" algn="just" fontAlgn="base">
              <a:lnSpc>
                <a:spcPct val="107000"/>
              </a:lnSpc>
              <a:spcAft>
                <a:spcPts val="285"/>
              </a:spcAft>
              <a:buClr>
                <a:srgbClr val="000000"/>
              </a:buClr>
              <a:buSzPts val="3000"/>
              <a:buFont typeface="Wingdings" panose="05000000000000000000" pitchFamily="2" charset="2"/>
              <a:buChar char=""/>
            </a:pPr>
            <a:r>
              <a:rPr lang="en-IN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Pollution monitoring,</a:t>
            </a:r>
            <a:endParaRPr lang="en-IN" sz="11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marR="447675" lvl="0" indent="-342900" algn="just" fontAlgn="base">
              <a:lnSpc>
                <a:spcPct val="107000"/>
              </a:lnSpc>
              <a:spcAft>
                <a:spcPts val="285"/>
              </a:spcAft>
              <a:buClr>
                <a:srgbClr val="000000"/>
              </a:buClr>
              <a:buSzPts val="3000"/>
              <a:buFont typeface="Wingdings" panose="05000000000000000000" pitchFamily="2" charset="2"/>
              <a:buChar char=""/>
            </a:pPr>
            <a:r>
              <a:rPr lang="en-IN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Ocean currents monitoring,</a:t>
            </a:r>
            <a:endParaRPr lang="en-IN" sz="11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marR="447675" lvl="0" indent="-342900" algn="just" fontAlgn="base">
              <a:lnSpc>
                <a:spcPct val="107000"/>
              </a:lnSpc>
              <a:spcAft>
                <a:spcPts val="285"/>
              </a:spcAft>
              <a:buClr>
                <a:srgbClr val="000000"/>
              </a:buClr>
              <a:buSzPts val="3000"/>
              <a:buFont typeface="Wingdings" panose="05000000000000000000" pitchFamily="2" charset="2"/>
              <a:buChar char=""/>
            </a:pPr>
            <a:r>
              <a:rPr lang="en-IN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Equipment monitoring and control,</a:t>
            </a:r>
            <a:endParaRPr lang="en-IN" sz="11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342900" marR="447675" lvl="0" indent="-342900" algn="just" fontAlgn="base">
              <a:lnSpc>
                <a:spcPct val="107000"/>
              </a:lnSpc>
              <a:spcAft>
                <a:spcPts val="285"/>
              </a:spcAft>
              <a:buClr>
                <a:srgbClr val="000000"/>
              </a:buClr>
              <a:buSzPts val="3000"/>
              <a:buFont typeface="Wingdings" panose="05000000000000000000" pitchFamily="2" charset="2"/>
              <a:buChar char=""/>
            </a:pPr>
            <a:r>
              <a:rPr lang="en-IN" sz="3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Autonomous	Underwater	Vehicles (AUV).</a:t>
            </a:r>
            <a:endParaRPr lang="en-IN" sz="11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Wingdings" panose="05000000000000000000" pitchFamily="2" charset="2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L="1051560" marR="447675" indent="-6350" algn="just">
              <a:lnSpc>
                <a:spcPct val="107000"/>
              </a:lnSpc>
              <a:spcAft>
                <a:spcPts val="3540"/>
              </a:spcAft>
            </a:pPr>
            <a:r>
              <a:rPr lang="en-IN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 make these applications viable, there is a need to enable underwater communications among underwater devices</a:t>
            </a:r>
            <a:endParaRPr lang="en-IN" sz="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E9C-8CFE-4598-954C-7AE655B29621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8933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AA1FEE9-DA7A-4584-ADB1-1C247911E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499506"/>
            <a:ext cx="10554574" cy="3636511"/>
          </a:xfrm>
        </p:spPr>
        <p:txBody>
          <a:bodyPr>
            <a:noAutofit/>
          </a:bodyPr>
          <a:lstStyle/>
          <a:p>
            <a:pPr algn="ctr"/>
            <a:r>
              <a:rPr lang="en-IN" sz="2000" b="1" dirty="0"/>
              <a:t>CONTENT</a:t>
            </a:r>
          </a:p>
          <a:p>
            <a:r>
              <a:rPr lang="en-US" sz="2000" dirty="0"/>
              <a:t> Traditional approach for ocean bottom monitoring</a:t>
            </a:r>
          </a:p>
          <a:p>
            <a:r>
              <a:rPr lang="en-US" sz="2000" dirty="0"/>
              <a:t> Sound as a wireless medium</a:t>
            </a:r>
          </a:p>
          <a:p>
            <a:r>
              <a:rPr lang="en-IN" sz="2000" dirty="0"/>
              <a:t> BW limitations</a:t>
            </a:r>
          </a:p>
          <a:p>
            <a:r>
              <a:rPr lang="en-US" sz="2000" dirty="0"/>
              <a:t> Variations in speed of sound</a:t>
            </a:r>
          </a:p>
          <a:p>
            <a:r>
              <a:rPr lang="en-IN" sz="2000" dirty="0"/>
              <a:t> Multipath Propagation</a:t>
            </a:r>
          </a:p>
          <a:p>
            <a:r>
              <a:rPr lang="en-IN" sz="2000" dirty="0"/>
              <a:t> Noise</a:t>
            </a:r>
          </a:p>
          <a:p>
            <a:r>
              <a:rPr lang="en-IN" sz="2000" dirty="0"/>
              <a:t> Scattering</a:t>
            </a:r>
          </a:p>
          <a:p>
            <a:r>
              <a:rPr lang="en-IN" sz="2000" dirty="0"/>
              <a:t> Propagation speed</a:t>
            </a:r>
          </a:p>
          <a:p>
            <a:r>
              <a:rPr lang="en-IN" sz="2000" dirty="0"/>
              <a:t> Signal Processing</a:t>
            </a:r>
          </a:p>
          <a:p>
            <a:r>
              <a:rPr lang="en-IN" sz="2000" dirty="0"/>
              <a:t>Underwater Applications</a:t>
            </a:r>
          </a:p>
          <a:p>
            <a:r>
              <a:rPr lang="en-IN" sz="2000" dirty="0"/>
              <a:t> Challenges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D27D2-EBF9-4292-90F3-DA554C587C4D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0034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2C39A39-E839-4E87-9B7F-C5F1BA1E77C6}"/>
              </a:ext>
            </a:extLst>
          </p:cNvPr>
          <p:cNvSpPr/>
          <p:nvPr/>
        </p:nvSpPr>
        <p:spPr>
          <a:xfrm>
            <a:off x="943430" y="595086"/>
            <a:ext cx="95504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b="1" dirty="0">
                <a:latin typeface="Times New Roman" panose="02020603050405020304" pitchFamily="18" charset="0"/>
              </a:rPr>
              <a:t>Traditional approach for </a:t>
            </a:r>
            <a:r>
              <a:rPr lang="en-IN" sz="2800" b="1" dirty="0" smtClean="0">
                <a:latin typeface="Times New Roman" panose="02020603050405020304" pitchFamily="18" charset="0"/>
              </a:rPr>
              <a:t>ocean bottom</a:t>
            </a:r>
            <a:endParaRPr lang="en-IN" sz="2800" b="1" dirty="0">
              <a:latin typeface="Times New Roman" panose="02020603050405020304" pitchFamily="18" charset="0"/>
            </a:endParaRPr>
          </a:p>
          <a:p>
            <a:pPr algn="ctr"/>
            <a:r>
              <a:rPr lang="en-IN" sz="2800" b="1" dirty="0">
                <a:latin typeface="Times New Roman" panose="02020603050405020304" pitchFamily="18" charset="0"/>
              </a:rPr>
              <a:t>monitoring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</a:rPr>
              <a:t>Deploy underwater sensors to record data during </a:t>
            </a:r>
            <a:r>
              <a:rPr lang="en-US" sz="2400" dirty="0" smtClean="0">
                <a:latin typeface="Times New Roman" panose="02020603050405020304" pitchFamily="18" charset="0"/>
              </a:rPr>
              <a:t>the monitoring </a:t>
            </a:r>
            <a:r>
              <a:rPr lang="en-US" sz="2400" dirty="0">
                <a:latin typeface="Times New Roman" panose="02020603050405020304" pitchFamily="18" charset="0"/>
              </a:rPr>
              <a:t>mission, and then recover the instruments.</a:t>
            </a:r>
          </a:p>
          <a:p>
            <a:pPr algn="just"/>
            <a:r>
              <a:rPr lang="en-IN" sz="2400" b="1" dirty="0">
                <a:latin typeface="Times New Roman" panose="02020603050405020304" pitchFamily="18" charset="0"/>
              </a:rPr>
              <a:t>Disadvantages </a:t>
            </a:r>
            <a:r>
              <a:rPr lang="en-IN" sz="2400" dirty="0"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>
                <a:latin typeface="Arial" panose="020B0604020202020204" pitchFamily="34" charset="0"/>
              </a:rPr>
              <a:t>• </a:t>
            </a:r>
            <a:r>
              <a:rPr lang="en-US" sz="2400" dirty="0">
                <a:latin typeface="Times New Roman" panose="02020603050405020304" pitchFamily="18" charset="0"/>
              </a:rPr>
              <a:t>Real time monitoring is not possible.</a:t>
            </a:r>
          </a:p>
          <a:p>
            <a:pPr algn="just"/>
            <a:endParaRPr lang="en-US" sz="2400" dirty="0">
              <a:latin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Arial" panose="020B0604020202020204" pitchFamily="34" charset="0"/>
              </a:rPr>
              <a:t>• </a:t>
            </a:r>
            <a:r>
              <a:rPr lang="en-US" sz="2400" dirty="0">
                <a:latin typeface="Times New Roman" panose="02020603050405020304" pitchFamily="18" charset="0"/>
              </a:rPr>
              <a:t>No interaction is possible between onshore control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</a:rPr>
              <a:t>systems and the monitoring instruments.</a:t>
            </a:r>
          </a:p>
          <a:p>
            <a:pPr algn="just"/>
            <a:endParaRPr lang="en-US" sz="2400" dirty="0">
              <a:latin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Arial" panose="020B0604020202020204" pitchFamily="34" charset="0"/>
              </a:rPr>
              <a:t>• </a:t>
            </a:r>
            <a:r>
              <a:rPr lang="en-US" sz="2400" dirty="0">
                <a:latin typeface="Times New Roman" panose="02020603050405020304" pitchFamily="18" charset="0"/>
              </a:rPr>
              <a:t>If failures or misconfigurations occur, it may not </a:t>
            </a:r>
            <a:r>
              <a:rPr lang="en-US" sz="2400" dirty="0" smtClean="0">
                <a:latin typeface="Times New Roman" panose="02020603050405020304" pitchFamily="18" charset="0"/>
              </a:rPr>
              <a:t>be possible </a:t>
            </a:r>
            <a:r>
              <a:rPr lang="en-US" sz="2400" dirty="0">
                <a:latin typeface="Times New Roman" panose="02020603050405020304" pitchFamily="18" charset="0"/>
              </a:rPr>
              <a:t>to detect them before the instruments are</a:t>
            </a:r>
            <a:r>
              <a:rPr lang="en-IN" sz="2400" dirty="0"/>
              <a:t>recovered.</a:t>
            </a:r>
          </a:p>
          <a:p>
            <a:pPr algn="just"/>
            <a:endParaRPr lang="en-IN" sz="2400" dirty="0"/>
          </a:p>
          <a:p>
            <a:pPr algn="just"/>
            <a:r>
              <a:rPr lang="en-US" sz="2400" dirty="0"/>
              <a:t>• The amount of data that can be recorded during </a:t>
            </a:r>
            <a:r>
              <a:rPr lang="en-US" sz="2400" dirty="0" smtClean="0"/>
              <a:t>the monitoring </a:t>
            </a:r>
            <a:r>
              <a:rPr lang="en-US" sz="2400" dirty="0"/>
              <a:t>mission by every sensor is limited by </a:t>
            </a:r>
            <a:r>
              <a:rPr lang="en-US" sz="2400" dirty="0" smtClean="0"/>
              <a:t>the capacity </a:t>
            </a:r>
            <a:r>
              <a:rPr lang="en-US" sz="2400" dirty="0"/>
              <a:t>of the onboard storage devices.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6E3BE-0C4C-48A8-9716-D39DC5D1C494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6362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0340EE4-1DD9-4E37-B201-2D5A5FBE0224}"/>
              </a:ext>
            </a:extLst>
          </p:cNvPr>
          <p:cNvSpPr/>
          <p:nvPr/>
        </p:nvSpPr>
        <p:spPr>
          <a:xfrm>
            <a:off x="874643" y="362279"/>
            <a:ext cx="10721009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</a:rPr>
              <a:t>Use sound as the wireless</a:t>
            </a:r>
          </a:p>
          <a:p>
            <a:pPr algn="ctr"/>
            <a:r>
              <a:rPr lang="en-IN" sz="4400" b="1" dirty="0">
                <a:latin typeface="Times New Roman" panose="02020603050405020304" pitchFamily="18" charset="0"/>
              </a:rPr>
              <a:t>communication medium</a:t>
            </a:r>
          </a:p>
          <a:p>
            <a:endParaRPr lang="en-IN" sz="4400" b="1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Arial" panose="020B0604020202020204" pitchFamily="34" charset="0"/>
              </a:rPr>
              <a:t>• </a:t>
            </a:r>
            <a:r>
              <a:rPr lang="en-US" sz="2400" dirty="0">
                <a:latin typeface="Times New Roman" panose="02020603050405020304" pitchFamily="18" charset="0"/>
              </a:rPr>
              <a:t>Radio waves propagate at long distances </a:t>
            </a:r>
            <a:r>
              <a:rPr lang="en-US" sz="2400" dirty="0" smtClean="0">
                <a:latin typeface="Times New Roman" panose="02020603050405020304" pitchFamily="18" charset="0"/>
              </a:rPr>
              <a:t>through conductive </a:t>
            </a:r>
            <a:r>
              <a:rPr lang="en-US" sz="2400" dirty="0">
                <a:latin typeface="Times New Roman" panose="02020603050405020304" pitchFamily="18" charset="0"/>
              </a:rPr>
              <a:t>sea water only at extra low </a:t>
            </a:r>
            <a:r>
              <a:rPr lang="en-US" sz="2400" dirty="0" smtClean="0">
                <a:latin typeface="Times New Roman" panose="02020603050405020304" pitchFamily="18" charset="0"/>
              </a:rPr>
              <a:t>frequencies (30-300 </a:t>
            </a:r>
            <a:r>
              <a:rPr lang="en-US" sz="2400" dirty="0">
                <a:latin typeface="Times New Roman" panose="02020603050405020304" pitchFamily="18" charset="0"/>
              </a:rPr>
              <a:t>Hz), which require large antennae and high</a:t>
            </a:r>
          </a:p>
          <a:p>
            <a:r>
              <a:rPr lang="en-IN" sz="2400" dirty="0">
                <a:latin typeface="Times New Roman" panose="02020603050405020304" pitchFamily="18" charset="0"/>
              </a:rPr>
              <a:t>transmission power.</a:t>
            </a:r>
          </a:p>
          <a:p>
            <a:endParaRPr lang="en-IN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Arial" panose="020B0604020202020204" pitchFamily="34" charset="0"/>
              </a:rPr>
              <a:t>• </a:t>
            </a:r>
            <a:r>
              <a:rPr lang="en-US" sz="2400" dirty="0">
                <a:latin typeface="Times New Roman" panose="02020603050405020304" pitchFamily="18" charset="0"/>
              </a:rPr>
              <a:t>Optical waves do not suffer from such </a:t>
            </a:r>
            <a:r>
              <a:rPr lang="en-US" sz="2400" dirty="0" smtClean="0">
                <a:latin typeface="Times New Roman" panose="02020603050405020304" pitchFamily="18" charset="0"/>
              </a:rPr>
              <a:t>high attenuation </a:t>
            </a:r>
            <a:r>
              <a:rPr lang="en-US" sz="2400" dirty="0">
                <a:latin typeface="Times New Roman" panose="02020603050405020304" pitchFamily="18" charset="0"/>
              </a:rPr>
              <a:t>but are affected by scattering. </a:t>
            </a:r>
            <a:r>
              <a:rPr lang="en-US" sz="2400" dirty="0" smtClean="0">
                <a:latin typeface="Times New Roman" panose="02020603050405020304" pitchFamily="18" charset="0"/>
              </a:rPr>
              <a:t>Moreover, transmission </a:t>
            </a:r>
            <a:r>
              <a:rPr lang="en-US" sz="2400" dirty="0">
                <a:latin typeface="Times New Roman" panose="02020603050405020304" pitchFamily="18" charset="0"/>
              </a:rPr>
              <a:t>of optical signals requires high precision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in pointing the narrow laser beams.</a:t>
            </a:r>
          </a:p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725F2-2221-4031-AE60-C89B60F6BA27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9015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D4754FD2-1DD7-4E7D-A1AC-1B5A1544A4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243" y="1908207"/>
            <a:ext cx="9687340" cy="40222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C181B184-92F3-475C-AF83-682BDF102EA4}"/>
              </a:ext>
            </a:extLst>
          </p:cNvPr>
          <p:cNvSpPr/>
          <p:nvPr/>
        </p:nvSpPr>
        <p:spPr>
          <a:xfrm>
            <a:off x="3578087" y="640931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</a:rPr>
              <a:t>UNDERWATER ACOUSTIC</a:t>
            </a:r>
          </a:p>
          <a:p>
            <a:r>
              <a:rPr lang="en-IN" sz="3200" b="1" dirty="0">
                <a:latin typeface="Times New Roman" panose="02020603050405020304" pitchFamily="18" charset="0"/>
              </a:rPr>
              <a:t>COMMUNICATION SYSTEM</a:t>
            </a:r>
            <a:endParaRPr lang="en-IN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54589-5E1B-42FB-91A1-512562342292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60799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FC61A559-EAEC-4EB8-9F82-1773F648FB38}"/>
              </a:ext>
            </a:extLst>
          </p:cNvPr>
          <p:cNvSpPr/>
          <p:nvPr/>
        </p:nvSpPr>
        <p:spPr>
          <a:xfrm>
            <a:off x="2173357" y="68999"/>
            <a:ext cx="8839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>
                <a:latin typeface="Times New Roman" panose="02020603050405020304" pitchFamily="18" charset="0"/>
              </a:rPr>
              <a:t>BANDWIDTH LIMITATIONS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CBEBE66-5535-410F-980E-30E2AC6DD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4015" y="1087153"/>
            <a:ext cx="5274367" cy="4372741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154BE-C9CF-47C7-ADD1-0DB0CFD3D6A1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7479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22C0D3B9-65B6-471A-9158-1EDCFF37440C}"/>
              </a:ext>
            </a:extLst>
          </p:cNvPr>
          <p:cNvSpPr/>
          <p:nvPr/>
        </p:nvSpPr>
        <p:spPr>
          <a:xfrm>
            <a:off x="1391476" y="2023046"/>
            <a:ext cx="88524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</a:rPr>
              <a:t>• Multipath structure depends on the channel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geometry, signal frequency, sound speed profile.</a:t>
            </a:r>
          </a:p>
          <a:p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•Models are used to obtain a more accurate prediction</a:t>
            </a:r>
          </a:p>
          <a:p>
            <a:r>
              <a:rPr lang="en-IN" sz="2400" dirty="0">
                <a:latin typeface="Times New Roman" panose="02020603050405020304" pitchFamily="18" charset="0"/>
              </a:rPr>
              <a:t>of the signal strength.</a:t>
            </a:r>
          </a:p>
          <a:p>
            <a:endParaRPr lang="en-IN" sz="2400" dirty="0"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• Ray model provides insight into the mechanisms of</a:t>
            </a:r>
          </a:p>
          <a:p>
            <a:r>
              <a:rPr lang="en-IN" sz="2400" dirty="0">
                <a:latin typeface="Times New Roman" panose="02020603050405020304" pitchFamily="18" charset="0"/>
              </a:rPr>
              <a:t>multipath formation:</a:t>
            </a:r>
          </a:p>
          <a:p>
            <a:r>
              <a:rPr lang="en-IN" sz="2400" dirty="0">
                <a:latin typeface="Times New Roman" panose="02020603050405020304" pitchFamily="18" charset="0"/>
              </a:rPr>
              <a:t>deep water — ray bending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shallow water — reflections from bottom.</a:t>
            </a:r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26036DF-2B74-44D0-AB32-5C73033090ED}"/>
              </a:ext>
            </a:extLst>
          </p:cNvPr>
          <p:cNvSpPr/>
          <p:nvPr/>
        </p:nvSpPr>
        <p:spPr>
          <a:xfrm>
            <a:off x="1908314" y="395114"/>
            <a:ext cx="99656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400" b="1" dirty="0">
                <a:latin typeface="Times New Roman" panose="02020603050405020304" pitchFamily="18" charset="0"/>
              </a:rPr>
              <a:t>Multipath propagation</a:t>
            </a:r>
            <a:endParaRPr lang="en-IN" sz="4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14E4-A362-4FA4-9517-22F10B8A6559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7084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FF9323D-9A1C-4234-8DBE-C1C29CD3A6C1}"/>
              </a:ext>
            </a:extLst>
          </p:cNvPr>
          <p:cNvSpPr/>
          <p:nvPr/>
        </p:nvSpPr>
        <p:spPr>
          <a:xfrm>
            <a:off x="848139" y="546052"/>
            <a:ext cx="10535478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>
                <a:latin typeface="Times New Roman" panose="02020603050405020304" pitchFamily="18" charset="0"/>
              </a:rPr>
              <a:t>Mechanisms of multipath formation</a:t>
            </a:r>
          </a:p>
          <a:p>
            <a:endParaRPr lang="en-IN" sz="1600" b="1" dirty="0">
              <a:latin typeface="Times New Roman" panose="02020603050405020304" pitchFamily="18" charset="0"/>
            </a:endParaRPr>
          </a:p>
          <a:p>
            <a:r>
              <a:rPr lang="en-US" sz="1100" dirty="0">
                <a:latin typeface="Arial" panose="020B0604020202020204" pitchFamily="34" charset="0"/>
              </a:rPr>
              <a:t>• </a:t>
            </a:r>
            <a:r>
              <a:rPr lang="en-US" sz="2400" b="1" dirty="0">
                <a:latin typeface="Times New Roman" panose="02020603050405020304" pitchFamily="18" charset="0"/>
              </a:rPr>
              <a:t>Deep water</a:t>
            </a:r>
            <a:r>
              <a:rPr lang="en-US" sz="2400" dirty="0">
                <a:latin typeface="Times New Roman" panose="02020603050405020304" pitchFamily="18" charset="0"/>
              </a:rPr>
              <a:t>: a ray, launched at some angle, bends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towards the region of lower sound speed (Snell’s</a:t>
            </a:r>
          </a:p>
          <a:p>
            <a:r>
              <a:rPr lang="en-IN" sz="2400" dirty="0">
                <a:latin typeface="Times New Roman" panose="02020603050405020304" pitchFamily="18" charset="0"/>
              </a:rPr>
              <a:t>law).</a:t>
            </a:r>
          </a:p>
          <a:p>
            <a:r>
              <a:rPr lang="en-IN" sz="2000" dirty="0"/>
              <a:t>Continuous application of Snell’s law à ray diagram (trace).</a:t>
            </a:r>
          </a:p>
          <a:p>
            <a:endParaRPr lang="en-IN" dirty="0"/>
          </a:p>
        </p:txBody>
      </p:sp>
      <p:sp>
        <p:nvSpPr>
          <p:cNvPr id="3" name="Rectangle 20">
            <a:extLst>
              <a:ext uri="{FF2B5EF4-FFF2-40B4-BE49-F238E27FC236}">
                <a16:creationId xmlns="" xmlns:a16="http://schemas.microsoft.com/office/drawing/2014/main" id="{068E4B65-1E17-4DFA-B73F-43286EE3F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8599" y="3776874"/>
            <a:ext cx="6096000" cy="477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ABDCBA08-5700-49F8-A2A4-BAE5F768D0F9}"/>
              </a:ext>
            </a:extLst>
          </p:cNvPr>
          <p:cNvGrpSpPr/>
          <p:nvPr/>
        </p:nvGrpSpPr>
        <p:grpSpPr>
          <a:xfrm>
            <a:off x="728870" y="3429000"/>
            <a:ext cx="4903304" cy="2574235"/>
            <a:chOff x="0" y="0"/>
            <a:chExt cx="4333190" cy="2644496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45A2C233-12FA-40B6-BDB3-6B612690478E}"/>
                </a:ext>
              </a:extLst>
            </p:cNvPr>
            <p:cNvSpPr/>
            <p:nvPr/>
          </p:nvSpPr>
          <p:spPr>
            <a:xfrm>
              <a:off x="0" y="2475789"/>
              <a:ext cx="4053400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endParaRPr lang="en-IN" sz="1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0FB89F54-A6A2-4354-BFDD-3F4E068846BA}"/>
                </a:ext>
              </a:extLst>
            </p:cNvPr>
            <p:cNvSpPr/>
            <p:nvPr/>
          </p:nvSpPr>
          <p:spPr>
            <a:xfrm>
              <a:off x="3047695" y="2475789"/>
              <a:ext cx="50673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IN" sz="1200" b="1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en-IN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7" name="Shape 2386">
              <a:extLst>
                <a:ext uri="{FF2B5EF4-FFF2-40B4-BE49-F238E27FC236}">
                  <a16:creationId xmlns="" xmlns:a16="http://schemas.microsoft.com/office/drawing/2014/main" id="{5EE13772-031E-4EB9-812B-30D69D9D1A30}"/>
                </a:ext>
              </a:extLst>
            </p:cNvPr>
            <p:cNvSpPr/>
            <p:nvPr/>
          </p:nvSpPr>
          <p:spPr>
            <a:xfrm>
              <a:off x="814502" y="302768"/>
              <a:ext cx="268376" cy="661797"/>
            </a:xfrm>
            <a:custGeom>
              <a:avLst/>
              <a:gdLst/>
              <a:ahLst/>
              <a:cxnLst/>
              <a:rect l="0" t="0" r="0" b="0"/>
              <a:pathLst>
                <a:path w="268376" h="661797">
                  <a:moveTo>
                    <a:pt x="268376" y="0"/>
                  </a:moveTo>
                  <a:lnTo>
                    <a:pt x="0" y="661797"/>
                  </a:ln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8" name="Shape 2387">
              <a:extLst>
                <a:ext uri="{FF2B5EF4-FFF2-40B4-BE49-F238E27FC236}">
                  <a16:creationId xmlns="" xmlns:a16="http://schemas.microsoft.com/office/drawing/2014/main" id="{C1DE66A3-8223-47FB-BDCD-28112047A19A}"/>
                </a:ext>
              </a:extLst>
            </p:cNvPr>
            <p:cNvSpPr/>
            <p:nvPr/>
          </p:nvSpPr>
          <p:spPr>
            <a:xfrm>
              <a:off x="814502" y="964565"/>
              <a:ext cx="402615" cy="1124941"/>
            </a:xfrm>
            <a:custGeom>
              <a:avLst/>
              <a:gdLst/>
              <a:ahLst/>
              <a:cxnLst/>
              <a:rect l="0" t="0" r="0" b="0"/>
              <a:pathLst>
                <a:path w="402615" h="1124941">
                  <a:moveTo>
                    <a:pt x="0" y="0"/>
                  </a:moveTo>
                  <a:lnTo>
                    <a:pt x="402615" y="1124941"/>
                  </a:ln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9" name="Shape 2388">
              <a:extLst>
                <a:ext uri="{FF2B5EF4-FFF2-40B4-BE49-F238E27FC236}">
                  <a16:creationId xmlns="" xmlns:a16="http://schemas.microsoft.com/office/drawing/2014/main" id="{97D74454-F3AC-4EC8-B83B-EB70A5F8E9A3}"/>
                </a:ext>
              </a:extLst>
            </p:cNvPr>
            <p:cNvSpPr/>
            <p:nvPr/>
          </p:nvSpPr>
          <p:spPr>
            <a:xfrm>
              <a:off x="613194" y="964565"/>
              <a:ext cx="3422180" cy="0"/>
            </a:xfrm>
            <a:custGeom>
              <a:avLst/>
              <a:gdLst/>
              <a:ahLst/>
              <a:cxnLst/>
              <a:rect l="0" t="0" r="0" b="0"/>
              <a:pathLst>
                <a:path w="3422180">
                  <a:moveTo>
                    <a:pt x="0" y="0"/>
                  </a:moveTo>
                  <a:lnTo>
                    <a:pt x="3422180" y="0"/>
                  </a:lnTo>
                </a:path>
              </a:pathLst>
            </a:custGeom>
            <a:ln w="12700" cap="flat">
              <a:custDash>
                <a:ds d="400000" sp="300000"/>
              </a:custDash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10" name="Shape 2389">
              <a:extLst>
                <a:ext uri="{FF2B5EF4-FFF2-40B4-BE49-F238E27FC236}">
                  <a16:creationId xmlns="" xmlns:a16="http://schemas.microsoft.com/office/drawing/2014/main" id="{CF20519A-52A3-453F-94F5-4A812D22FB91}"/>
                </a:ext>
              </a:extLst>
            </p:cNvPr>
            <p:cNvSpPr/>
            <p:nvPr/>
          </p:nvSpPr>
          <p:spPr>
            <a:xfrm>
              <a:off x="1686763" y="0"/>
              <a:ext cx="2348611" cy="76200"/>
            </a:xfrm>
            <a:custGeom>
              <a:avLst/>
              <a:gdLst/>
              <a:ahLst/>
              <a:cxnLst/>
              <a:rect l="0" t="0" r="0" b="0"/>
              <a:pathLst>
                <a:path w="2348611" h="76200">
                  <a:moveTo>
                    <a:pt x="2272411" y="0"/>
                  </a:moveTo>
                  <a:lnTo>
                    <a:pt x="2348611" y="38100"/>
                  </a:lnTo>
                  <a:lnTo>
                    <a:pt x="2272411" y="76200"/>
                  </a:lnTo>
                  <a:lnTo>
                    <a:pt x="2272411" y="44450"/>
                  </a:lnTo>
                  <a:lnTo>
                    <a:pt x="0" y="44450"/>
                  </a:lnTo>
                  <a:lnTo>
                    <a:pt x="0" y="31750"/>
                  </a:lnTo>
                  <a:lnTo>
                    <a:pt x="2272411" y="31750"/>
                  </a:lnTo>
                  <a:lnTo>
                    <a:pt x="2272411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11" name="Shape 2390">
              <a:extLst>
                <a:ext uri="{FF2B5EF4-FFF2-40B4-BE49-F238E27FC236}">
                  <a16:creationId xmlns="" xmlns:a16="http://schemas.microsoft.com/office/drawing/2014/main" id="{31343BB9-E50F-4D01-B536-5F96939D203F}"/>
                </a:ext>
              </a:extLst>
            </p:cNvPr>
            <p:cNvSpPr/>
            <p:nvPr/>
          </p:nvSpPr>
          <p:spPr>
            <a:xfrm>
              <a:off x="613194" y="0"/>
              <a:ext cx="670979" cy="76200"/>
            </a:xfrm>
            <a:custGeom>
              <a:avLst/>
              <a:gdLst/>
              <a:ahLst/>
              <a:cxnLst/>
              <a:rect l="0" t="0" r="0" b="0"/>
              <a:pathLst>
                <a:path w="670979" h="76200">
                  <a:moveTo>
                    <a:pt x="594779" y="0"/>
                  </a:moveTo>
                  <a:lnTo>
                    <a:pt x="670979" y="38100"/>
                  </a:lnTo>
                  <a:lnTo>
                    <a:pt x="594779" y="76200"/>
                  </a:lnTo>
                  <a:lnTo>
                    <a:pt x="594779" y="44450"/>
                  </a:lnTo>
                  <a:lnTo>
                    <a:pt x="0" y="44450"/>
                  </a:lnTo>
                  <a:lnTo>
                    <a:pt x="0" y="31750"/>
                  </a:lnTo>
                  <a:lnTo>
                    <a:pt x="594779" y="31750"/>
                  </a:lnTo>
                  <a:lnTo>
                    <a:pt x="594779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12" name="Shape 2391">
              <a:extLst>
                <a:ext uri="{FF2B5EF4-FFF2-40B4-BE49-F238E27FC236}">
                  <a16:creationId xmlns="" xmlns:a16="http://schemas.microsoft.com/office/drawing/2014/main" id="{7B164C3E-8B78-4DA9-A207-510CFE852478}"/>
                </a:ext>
              </a:extLst>
            </p:cNvPr>
            <p:cNvSpPr/>
            <p:nvPr/>
          </p:nvSpPr>
          <p:spPr>
            <a:xfrm>
              <a:off x="575094" y="38100"/>
              <a:ext cx="76200" cy="2183752"/>
            </a:xfrm>
            <a:custGeom>
              <a:avLst/>
              <a:gdLst/>
              <a:ahLst/>
              <a:cxnLst/>
              <a:rect l="0" t="0" r="0" b="0"/>
              <a:pathLst>
                <a:path w="76200" h="2183752">
                  <a:moveTo>
                    <a:pt x="31750" y="0"/>
                  </a:moveTo>
                  <a:lnTo>
                    <a:pt x="44450" y="0"/>
                  </a:lnTo>
                  <a:lnTo>
                    <a:pt x="44450" y="2107552"/>
                  </a:lnTo>
                  <a:lnTo>
                    <a:pt x="76200" y="2107552"/>
                  </a:lnTo>
                  <a:lnTo>
                    <a:pt x="38100" y="2183752"/>
                  </a:lnTo>
                  <a:lnTo>
                    <a:pt x="0" y="2107552"/>
                  </a:lnTo>
                  <a:lnTo>
                    <a:pt x="31750" y="2107552"/>
                  </a:lnTo>
                  <a:lnTo>
                    <a:pt x="31750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13" name="Shape 2392">
              <a:extLst>
                <a:ext uri="{FF2B5EF4-FFF2-40B4-BE49-F238E27FC236}">
                  <a16:creationId xmlns="" xmlns:a16="http://schemas.microsoft.com/office/drawing/2014/main" id="{AEDB6C72-22C6-49B0-B04A-31C26617F5E2}"/>
                </a:ext>
              </a:extLst>
            </p:cNvPr>
            <p:cNvSpPr/>
            <p:nvPr/>
          </p:nvSpPr>
          <p:spPr>
            <a:xfrm>
              <a:off x="1284173" y="898398"/>
              <a:ext cx="134239" cy="132334"/>
            </a:xfrm>
            <a:custGeom>
              <a:avLst/>
              <a:gdLst/>
              <a:ahLst/>
              <a:cxnLst/>
              <a:rect l="0" t="0" r="0" b="0"/>
              <a:pathLst>
                <a:path w="134239" h="132334">
                  <a:moveTo>
                    <a:pt x="0" y="66167"/>
                  </a:moveTo>
                  <a:cubicBezTo>
                    <a:pt x="0" y="29591"/>
                    <a:pt x="30099" y="0"/>
                    <a:pt x="67183" y="0"/>
                  </a:cubicBezTo>
                  <a:cubicBezTo>
                    <a:pt x="67183" y="0"/>
                    <a:pt x="67183" y="0"/>
                    <a:pt x="67183" y="0"/>
                  </a:cubicBezTo>
                  <a:lnTo>
                    <a:pt x="67183" y="0"/>
                  </a:lnTo>
                  <a:cubicBezTo>
                    <a:pt x="104140" y="0"/>
                    <a:pt x="134239" y="29591"/>
                    <a:pt x="134239" y="66167"/>
                  </a:cubicBezTo>
                  <a:cubicBezTo>
                    <a:pt x="134239" y="66167"/>
                    <a:pt x="134239" y="66167"/>
                    <a:pt x="134239" y="66167"/>
                  </a:cubicBezTo>
                  <a:lnTo>
                    <a:pt x="134239" y="66167"/>
                  </a:lnTo>
                  <a:cubicBezTo>
                    <a:pt x="134239" y="102743"/>
                    <a:pt x="104140" y="132334"/>
                    <a:pt x="67183" y="132334"/>
                  </a:cubicBezTo>
                  <a:cubicBezTo>
                    <a:pt x="67183" y="132334"/>
                    <a:pt x="67183" y="132334"/>
                    <a:pt x="67183" y="132334"/>
                  </a:cubicBezTo>
                  <a:lnTo>
                    <a:pt x="67183" y="132334"/>
                  </a:lnTo>
                  <a:cubicBezTo>
                    <a:pt x="30099" y="132334"/>
                    <a:pt x="0" y="102743"/>
                    <a:pt x="0" y="66167"/>
                  </a:cubicBezTo>
                  <a:cubicBezTo>
                    <a:pt x="0" y="66167"/>
                    <a:pt x="0" y="66167"/>
                    <a:pt x="0" y="66167"/>
                  </a:cubicBezTo>
                  <a:close/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441D24B9-1F89-4368-B825-3030BC5631A2}"/>
                </a:ext>
              </a:extLst>
            </p:cNvPr>
            <p:cNvSpPr/>
            <p:nvPr/>
          </p:nvSpPr>
          <p:spPr>
            <a:xfrm>
              <a:off x="1241755" y="692379"/>
              <a:ext cx="158100" cy="22438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IN" sz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tx</a:t>
              </a:r>
              <a:endParaRPr lang="en-IN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5" name="Shape 2394">
              <a:extLst>
                <a:ext uri="{FF2B5EF4-FFF2-40B4-BE49-F238E27FC236}">
                  <a16:creationId xmlns="" xmlns:a16="http://schemas.microsoft.com/office/drawing/2014/main" id="{51959606-DDDE-4DA5-9159-F0A8F6C82D76}"/>
                </a:ext>
              </a:extLst>
            </p:cNvPr>
            <p:cNvSpPr/>
            <p:nvPr/>
          </p:nvSpPr>
          <p:spPr>
            <a:xfrm>
              <a:off x="1344371" y="516128"/>
              <a:ext cx="1271905" cy="511048"/>
            </a:xfrm>
            <a:custGeom>
              <a:avLst/>
              <a:gdLst/>
              <a:ahLst/>
              <a:cxnLst/>
              <a:rect l="0" t="0" r="0" b="0"/>
              <a:pathLst>
                <a:path w="1271905" h="511048">
                  <a:moveTo>
                    <a:pt x="1271905" y="511048"/>
                  </a:moveTo>
                  <a:cubicBezTo>
                    <a:pt x="1228471" y="425704"/>
                    <a:pt x="1169670" y="349123"/>
                    <a:pt x="1098169" y="285369"/>
                  </a:cubicBezTo>
                  <a:cubicBezTo>
                    <a:pt x="778764" y="0"/>
                    <a:pt x="287147" y="29210"/>
                    <a:pt x="0" y="350520"/>
                  </a:cubicBez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16" name="Shape 2395">
              <a:extLst>
                <a:ext uri="{FF2B5EF4-FFF2-40B4-BE49-F238E27FC236}">
                  <a16:creationId xmlns="" xmlns:a16="http://schemas.microsoft.com/office/drawing/2014/main" id="{F6E5B470-6E6C-4A79-B71F-5E09F75A6AB1}"/>
                </a:ext>
              </a:extLst>
            </p:cNvPr>
            <p:cNvSpPr/>
            <p:nvPr/>
          </p:nvSpPr>
          <p:spPr>
            <a:xfrm>
              <a:off x="2621102" y="1021080"/>
              <a:ext cx="1248283" cy="457835"/>
            </a:xfrm>
            <a:custGeom>
              <a:avLst/>
              <a:gdLst/>
              <a:ahLst/>
              <a:cxnLst/>
              <a:rect l="0" t="0" r="0" b="0"/>
              <a:pathLst>
                <a:path w="1248283" h="457835">
                  <a:moveTo>
                    <a:pt x="0" y="0"/>
                  </a:moveTo>
                  <a:cubicBezTo>
                    <a:pt x="58928" y="95885"/>
                    <a:pt x="138938" y="177292"/>
                    <a:pt x="234061" y="237998"/>
                  </a:cubicBezTo>
                  <a:cubicBezTo>
                    <a:pt x="577596" y="457835"/>
                    <a:pt x="1031748" y="361442"/>
                    <a:pt x="1248283" y="22733"/>
                  </a:cubicBez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17" name="Shape 2396">
              <a:extLst>
                <a:ext uri="{FF2B5EF4-FFF2-40B4-BE49-F238E27FC236}">
                  <a16:creationId xmlns="" xmlns:a16="http://schemas.microsoft.com/office/drawing/2014/main" id="{69B86B42-2B63-4E45-BAAF-71DB18EDC943}"/>
                </a:ext>
              </a:extLst>
            </p:cNvPr>
            <p:cNvSpPr/>
            <p:nvPr/>
          </p:nvSpPr>
          <p:spPr>
            <a:xfrm>
              <a:off x="1428699" y="657733"/>
              <a:ext cx="711327" cy="293243"/>
            </a:xfrm>
            <a:custGeom>
              <a:avLst/>
              <a:gdLst/>
              <a:ahLst/>
              <a:cxnLst/>
              <a:rect l="0" t="0" r="0" b="0"/>
              <a:pathLst>
                <a:path w="711327" h="293243">
                  <a:moveTo>
                    <a:pt x="0" y="250698"/>
                  </a:moveTo>
                  <a:cubicBezTo>
                    <a:pt x="111252" y="61722"/>
                    <a:pt x="356616" y="0"/>
                    <a:pt x="548259" y="112776"/>
                  </a:cubicBezTo>
                  <a:cubicBezTo>
                    <a:pt x="619887" y="154940"/>
                    <a:pt x="676910" y="218059"/>
                    <a:pt x="711327" y="293243"/>
                  </a:cubicBez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18" name="Shape 2397">
              <a:extLst>
                <a:ext uri="{FF2B5EF4-FFF2-40B4-BE49-F238E27FC236}">
                  <a16:creationId xmlns="" xmlns:a16="http://schemas.microsoft.com/office/drawing/2014/main" id="{A5ED971F-6997-4588-8BC7-831C24CF0273}"/>
                </a:ext>
              </a:extLst>
            </p:cNvPr>
            <p:cNvSpPr/>
            <p:nvPr/>
          </p:nvSpPr>
          <p:spPr>
            <a:xfrm>
              <a:off x="2132660" y="906780"/>
              <a:ext cx="711073" cy="294259"/>
            </a:xfrm>
            <a:custGeom>
              <a:avLst/>
              <a:gdLst/>
              <a:ahLst/>
              <a:cxnLst/>
              <a:rect l="0" t="0" r="0" b="0"/>
              <a:pathLst>
                <a:path w="711073" h="294259">
                  <a:moveTo>
                    <a:pt x="711073" y="0"/>
                  </a:moveTo>
                  <a:cubicBezTo>
                    <a:pt x="624840" y="201549"/>
                    <a:pt x="389255" y="294259"/>
                    <a:pt x="184912" y="206883"/>
                  </a:cubicBezTo>
                  <a:cubicBezTo>
                    <a:pt x="108458" y="174117"/>
                    <a:pt x="43815" y="118872"/>
                    <a:pt x="0" y="48641"/>
                  </a:cubicBez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19" name="Shape 2398">
              <a:extLst>
                <a:ext uri="{FF2B5EF4-FFF2-40B4-BE49-F238E27FC236}">
                  <a16:creationId xmlns="" xmlns:a16="http://schemas.microsoft.com/office/drawing/2014/main" id="{99A44B9D-3A65-4F66-928F-7EA551CF5A2A}"/>
                </a:ext>
              </a:extLst>
            </p:cNvPr>
            <p:cNvSpPr/>
            <p:nvPr/>
          </p:nvSpPr>
          <p:spPr>
            <a:xfrm>
              <a:off x="3542360" y="919861"/>
              <a:ext cx="712216" cy="282702"/>
            </a:xfrm>
            <a:custGeom>
              <a:avLst/>
              <a:gdLst/>
              <a:ahLst/>
              <a:cxnLst/>
              <a:rect l="0" t="0" r="0" b="0"/>
              <a:pathLst>
                <a:path w="712216" h="282702">
                  <a:moveTo>
                    <a:pt x="712216" y="0"/>
                  </a:moveTo>
                  <a:cubicBezTo>
                    <a:pt x="618998" y="198501"/>
                    <a:pt x="380238" y="282702"/>
                    <a:pt x="179070" y="188087"/>
                  </a:cubicBezTo>
                  <a:cubicBezTo>
                    <a:pt x="103886" y="152781"/>
                    <a:pt x="41275" y="95250"/>
                    <a:pt x="0" y="23495"/>
                  </a:cubicBez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20" name="Shape 2399">
              <a:extLst>
                <a:ext uri="{FF2B5EF4-FFF2-40B4-BE49-F238E27FC236}">
                  <a16:creationId xmlns="" xmlns:a16="http://schemas.microsoft.com/office/drawing/2014/main" id="{2630ECA0-4E7F-4A70-A006-861B257B888C}"/>
                </a:ext>
              </a:extLst>
            </p:cNvPr>
            <p:cNvSpPr/>
            <p:nvPr/>
          </p:nvSpPr>
          <p:spPr>
            <a:xfrm>
              <a:off x="2837764" y="657733"/>
              <a:ext cx="711454" cy="293243"/>
            </a:xfrm>
            <a:custGeom>
              <a:avLst/>
              <a:gdLst/>
              <a:ahLst/>
              <a:cxnLst/>
              <a:rect l="0" t="0" r="0" b="0"/>
              <a:pathLst>
                <a:path w="711454" h="293243">
                  <a:moveTo>
                    <a:pt x="0" y="250698"/>
                  </a:moveTo>
                  <a:cubicBezTo>
                    <a:pt x="111252" y="61722"/>
                    <a:pt x="356743" y="0"/>
                    <a:pt x="548259" y="112776"/>
                  </a:cubicBezTo>
                  <a:cubicBezTo>
                    <a:pt x="619887" y="154940"/>
                    <a:pt x="676910" y="218059"/>
                    <a:pt x="711454" y="293243"/>
                  </a:cubicBez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21" name="Shape 2400">
              <a:extLst>
                <a:ext uri="{FF2B5EF4-FFF2-40B4-BE49-F238E27FC236}">
                  <a16:creationId xmlns="" xmlns:a16="http://schemas.microsoft.com/office/drawing/2014/main" id="{CEFF8C02-9169-4080-A62F-36A4E8EF54DB}"/>
                </a:ext>
              </a:extLst>
            </p:cNvPr>
            <p:cNvSpPr/>
            <p:nvPr/>
          </p:nvSpPr>
          <p:spPr>
            <a:xfrm>
              <a:off x="1407744" y="947420"/>
              <a:ext cx="2393442" cy="822020"/>
            </a:xfrm>
            <a:custGeom>
              <a:avLst/>
              <a:gdLst/>
              <a:ahLst/>
              <a:cxnLst/>
              <a:rect l="0" t="0" r="0" b="0"/>
              <a:pathLst>
                <a:path w="2393442" h="822020">
                  <a:moveTo>
                    <a:pt x="2393442" y="0"/>
                  </a:moveTo>
                  <a:cubicBezTo>
                    <a:pt x="2308860" y="110490"/>
                    <a:pt x="2210308" y="210185"/>
                    <a:pt x="2100199" y="296291"/>
                  </a:cubicBezTo>
                  <a:cubicBezTo>
                    <a:pt x="1429131" y="822020"/>
                    <a:pt x="488823" y="742429"/>
                    <a:pt x="0" y="118491"/>
                  </a:cubicBez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  <p:sp>
          <p:nvSpPr>
            <p:cNvPr id="22" name="Shape 2403">
              <a:extLst>
                <a:ext uri="{FF2B5EF4-FFF2-40B4-BE49-F238E27FC236}">
                  <a16:creationId xmlns="" xmlns:a16="http://schemas.microsoft.com/office/drawing/2014/main" id="{9B6FC3A2-10BA-4558-A25B-2FC497B1D40A}"/>
                </a:ext>
              </a:extLst>
            </p:cNvPr>
            <p:cNvSpPr/>
            <p:nvPr/>
          </p:nvSpPr>
          <p:spPr>
            <a:xfrm>
              <a:off x="3778580" y="642747"/>
              <a:ext cx="554609" cy="336423"/>
            </a:xfrm>
            <a:custGeom>
              <a:avLst/>
              <a:gdLst/>
              <a:ahLst/>
              <a:cxnLst/>
              <a:rect l="0" t="0" r="0" b="0"/>
              <a:pathLst>
                <a:path w="554609" h="336423">
                  <a:moveTo>
                    <a:pt x="554609" y="0"/>
                  </a:moveTo>
                  <a:cubicBezTo>
                    <a:pt x="365379" y="22225"/>
                    <a:pt x="190373" y="113157"/>
                    <a:pt x="63119" y="255524"/>
                  </a:cubicBezTo>
                  <a:cubicBezTo>
                    <a:pt x="40386" y="281051"/>
                    <a:pt x="19304" y="308102"/>
                    <a:pt x="0" y="336423"/>
                  </a:cubicBezTo>
                </a:path>
              </a:pathLst>
            </a:custGeom>
            <a:ln w="12700" cap="flat">
              <a:round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IN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504A75B6-FAC2-4871-A8F2-C520484A782B}"/>
              </a:ext>
            </a:extLst>
          </p:cNvPr>
          <p:cNvSpPr/>
          <p:nvPr/>
        </p:nvSpPr>
        <p:spPr>
          <a:xfrm>
            <a:off x="6427304" y="3336689"/>
            <a:ext cx="5062331" cy="2135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2100"/>
              </a:spcAft>
              <a:tabLst>
                <a:tab pos="1157605" algn="ctr"/>
                <a:tab pos="3736340" algn="ctr"/>
                <a:tab pos="8529320" algn="r"/>
              </a:tabLst>
            </a:pPr>
            <a:r>
              <a:rPr lang="en-IN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Rays bend repeatedly towards the depth at which the sound speed is minimal.</a:t>
            </a:r>
            <a:endParaRPr lang="en-IN" sz="9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541020" marR="151130" indent="-6350" algn="just">
              <a:lnSpc>
                <a:spcPct val="108000"/>
              </a:lnSpc>
              <a:spcAft>
                <a:spcPts val="465"/>
              </a:spcAft>
            </a:pPr>
            <a:r>
              <a:rPr lang="en-IN" b="1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</a:rPr>
              <a:t>Shallow water</a:t>
            </a:r>
            <a:r>
              <a:rPr lang="en-IN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reflections at surface have little loss; reflection loss at bottom depends on the type (</a:t>
            </a:r>
            <a:r>
              <a:rPr lang="en-IN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sand,rock</a:t>
            </a:r>
            <a:r>
              <a:rPr lang="en-IN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etc.), angle of incidence, frequency</a:t>
            </a:r>
            <a:r>
              <a:rPr lang="en-IN" baseline="-25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en-IN" sz="9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0B7-6793-4645-933C-EFAA25A2D66A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6282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DF55AE02-A414-40A0-BE8B-3DD9E9099891}"/>
              </a:ext>
            </a:extLst>
          </p:cNvPr>
          <p:cNvGrpSpPr/>
          <p:nvPr/>
        </p:nvGrpSpPr>
        <p:grpSpPr>
          <a:xfrm>
            <a:off x="2615261" y="2387048"/>
            <a:ext cx="7465060" cy="2667000"/>
            <a:chOff x="0" y="0"/>
            <a:chExt cx="7465670" cy="2667000"/>
          </a:xfrm>
        </p:grpSpPr>
        <p:sp>
          <p:nvSpPr>
            <p:cNvPr id="23" name="Shape 2430">
              <a:extLst>
                <a:ext uri="{FF2B5EF4-FFF2-40B4-BE49-F238E27FC236}">
                  <a16:creationId xmlns="" xmlns:a16="http://schemas.microsoft.com/office/drawing/2014/main" id="{0C1DF14A-9957-4276-9902-FA261F50BDB5}"/>
                </a:ext>
              </a:extLst>
            </p:cNvPr>
            <p:cNvSpPr/>
            <p:nvPr/>
          </p:nvSpPr>
          <p:spPr>
            <a:xfrm>
              <a:off x="251981" y="242443"/>
              <a:ext cx="7041985" cy="0"/>
            </a:xfrm>
            <a:custGeom>
              <a:avLst/>
              <a:gdLst/>
              <a:ahLst/>
              <a:cxnLst/>
              <a:rect l="0" t="0" r="0" b="0"/>
              <a:pathLst>
                <a:path w="7041985">
                  <a:moveTo>
                    <a:pt x="0" y="0"/>
                  </a:moveTo>
                  <a:lnTo>
                    <a:pt x="7041985" y="0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24" name="Shape 2431">
              <a:extLst>
                <a:ext uri="{FF2B5EF4-FFF2-40B4-BE49-F238E27FC236}">
                  <a16:creationId xmlns="" xmlns:a16="http://schemas.microsoft.com/office/drawing/2014/main" id="{B56BB0BD-F84F-4BD8-B66A-E93A448B1D2B}"/>
                </a:ext>
              </a:extLst>
            </p:cNvPr>
            <p:cNvSpPr/>
            <p:nvPr/>
          </p:nvSpPr>
          <p:spPr>
            <a:xfrm>
              <a:off x="251981" y="2303272"/>
              <a:ext cx="7213689" cy="0"/>
            </a:xfrm>
            <a:custGeom>
              <a:avLst/>
              <a:gdLst/>
              <a:ahLst/>
              <a:cxnLst/>
              <a:rect l="0" t="0" r="0" b="0"/>
              <a:pathLst>
                <a:path w="7213689">
                  <a:moveTo>
                    <a:pt x="0" y="0"/>
                  </a:moveTo>
                  <a:lnTo>
                    <a:pt x="7213689" y="0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25" name="Shape 2432">
              <a:extLst>
                <a:ext uri="{FF2B5EF4-FFF2-40B4-BE49-F238E27FC236}">
                  <a16:creationId xmlns="" xmlns:a16="http://schemas.microsoft.com/office/drawing/2014/main" id="{380C658C-49AE-440F-9009-C22B78B7A2AD}"/>
                </a:ext>
              </a:extLst>
            </p:cNvPr>
            <p:cNvSpPr/>
            <p:nvPr/>
          </p:nvSpPr>
          <p:spPr>
            <a:xfrm>
              <a:off x="767182" y="1818386"/>
              <a:ext cx="171831" cy="121285"/>
            </a:xfrm>
            <a:custGeom>
              <a:avLst/>
              <a:gdLst/>
              <a:ahLst/>
              <a:cxnLst/>
              <a:rect l="0" t="0" r="0" b="0"/>
              <a:pathLst>
                <a:path w="171831" h="121285">
                  <a:moveTo>
                    <a:pt x="0" y="60579"/>
                  </a:moveTo>
                  <a:cubicBezTo>
                    <a:pt x="0" y="27178"/>
                    <a:pt x="38481" y="0"/>
                    <a:pt x="85979" y="0"/>
                  </a:cubicBezTo>
                  <a:lnTo>
                    <a:pt x="85979" y="0"/>
                  </a:lnTo>
                  <a:cubicBezTo>
                    <a:pt x="133350" y="0"/>
                    <a:pt x="171831" y="27178"/>
                    <a:pt x="171831" y="60579"/>
                  </a:cubicBezTo>
                  <a:cubicBezTo>
                    <a:pt x="171831" y="60579"/>
                    <a:pt x="171831" y="60579"/>
                    <a:pt x="171831" y="60579"/>
                  </a:cubicBezTo>
                  <a:lnTo>
                    <a:pt x="171831" y="60579"/>
                  </a:lnTo>
                  <a:cubicBezTo>
                    <a:pt x="171831" y="94107"/>
                    <a:pt x="133350" y="121285"/>
                    <a:pt x="85979" y="121285"/>
                  </a:cubicBezTo>
                  <a:cubicBezTo>
                    <a:pt x="85979" y="121285"/>
                    <a:pt x="85979" y="121285"/>
                    <a:pt x="85979" y="121285"/>
                  </a:cubicBezTo>
                  <a:lnTo>
                    <a:pt x="85979" y="121285"/>
                  </a:lnTo>
                  <a:cubicBezTo>
                    <a:pt x="38481" y="121285"/>
                    <a:pt x="0" y="94107"/>
                    <a:pt x="0" y="60579"/>
                  </a:cubicBezTo>
                  <a:cubicBezTo>
                    <a:pt x="0" y="60579"/>
                    <a:pt x="0" y="60579"/>
                    <a:pt x="0" y="60579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26" name="Shape 2433">
              <a:extLst>
                <a:ext uri="{FF2B5EF4-FFF2-40B4-BE49-F238E27FC236}">
                  <a16:creationId xmlns="" xmlns:a16="http://schemas.microsoft.com/office/drawing/2014/main" id="{9CE35E41-108F-431F-A482-B5A1F2C29AF5}"/>
                </a:ext>
              </a:extLst>
            </p:cNvPr>
            <p:cNvSpPr/>
            <p:nvPr/>
          </p:nvSpPr>
          <p:spPr>
            <a:xfrm>
              <a:off x="6606896" y="1818386"/>
              <a:ext cx="171703" cy="121285"/>
            </a:xfrm>
            <a:custGeom>
              <a:avLst/>
              <a:gdLst/>
              <a:ahLst/>
              <a:cxnLst/>
              <a:rect l="0" t="0" r="0" b="0"/>
              <a:pathLst>
                <a:path w="171703" h="121285">
                  <a:moveTo>
                    <a:pt x="0" y="60579"/>
                  </a:moveTo>
                  <a:cubicBezTo>
                    <a:pt x="0" y="27178"/>
                    <a:pt x="38481" y="0"/>
                    <a:pt x="85851" y="0"/>
                  </a:cubicBezTo>
                  <a:lnTo>
                    <a:pt x="85851" y="0"/>
                  </a:lnTo>
                  <a:cubicBezTo>
                    <a:pt x="133350" y="0"/>
                    <a:pt x="171703" y="27178"/>
                    <a:pt x="171703" y="60579"/>
                  </a:cubicBezTo>
                  <a:cubicBezTo>
                    <a:pt x="171703" y="60579"/>
                    <a:pt x="171703" y="60579"/>
                    <a:pt x="171703" y="60579"/>
                  </a:cubicBezTo>
                  <a:lnTo>
                    <a:pt x="171703" y="60579"/>
                  </a:lnTo>
                  <a:cubicBezTo>
                    <a:pt x="171703" y="94107"/>
                    <a:pt x="133350" y="121285"/>
                    <a:pt x="85851" y="121285"/>
                  </a:cubicBezTo>
                  <a:cubicBezTo>
                    <a:pt x="85851" y="121285"/>
                    <a:pt x="85851" y="121285"/>
                    <a:pt x="85851" y="121285"/>
                  </a:cubicBezTo>
                  <a:lnTo>
                    <a:pt x="85851" y="121285"/>
                  </a:lnTo>
                  <a:cubicBezTo>
                    <a:pt x="38481" y="121285"/>
                    <a:pt x="0" y="94107"/>
                    <a:pt x="0" y="60579"/>
                  </a:cubicBezTo>
                  <a:cubicBezTo>
                    <a:pt x="0" y="60579"/>
                    <a:pt x="0" y="60579"/>
                    <a:pt x="0" y="60579"/>
                  </a:cubicBezTo>
                  <a:close/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27" name="Shape 2434">
              <a:extLst>
                <a:ext uri="{FF2B5EF4-FFF2-40B4-BE49-F238E27FC236}">
                  <a16:creationId xmlns="" xmlns:a16="http://schemas.microsoft.com/office/drawing/2014/main" id="{39536716-032D-41D1-8C9F-4381393CF289}"/>
                </a:ext>
              </a:extLst>
            </p:cNvPr>
            <p:cNvSpPr/>
            <p:nvPr/>
          </p:nvSpPr>
          <p:spPr>
            <a:xfrm>
              <a:off x="939013" y="242443"/>
              <a:ext cx="2748026" cy="1575943"/>
            </a:xfrm>
            <a:custGeom>
              <a:avLst/>
              <a:gdLst/>
              <a:ahLst/>
              <a:cxnLst/>
              <a:rect l="0" t="0" r="0" b="0"/>
              <a:pathLst>
                <a:path w="2748026" h="1575943">
                  <a:moveTo>
                    <a:pt x="2748026" y="0"/>
                  </a:moveTo>
                  <a:lnTo>
                    <a:pt x="0" y="1575943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28" name="Shape 2435">
              <a:extLst>
                <a:ext uri="{FF2B5EF4-FFF2-40B4-BE49-F238E27FC236}">
                  <a16:creationId xmlns="" xmlns:a16="http://schemas.microsoft.com/office/drawing/2014/main" id="{289D4766-A879-406D-B5D6-423F0F3AFF39}"/>
                </a:ext>
              </a:extLst>
            </p:cNvPr>
            <p:cNvSpPr/>
            <p:nvPr/>
          </p:nvSpPr>
          <p:spPr>
            <a:xfrm>
              <a:off x="3687039" y="242443"/>
              <a:ext cx="2919858" cy="1575943"/>
            </a:xfrm>
            <a:custGeom>
              <a:avLst/>
              <a:gdLst/>
              <a:ahLst/>
              <a:cxnLst/>
              <a:rect l="0" t="0" r="0" b="0"/>
              <a:pathLst>
                <a:path w="2919858" h="1575943">
                  <a:moveTo>
                    <a:pt x="0" y="0"/>
                  </a:moveTo>
                  <a:lnTo>
                    <a:pt x="2919858" y="1575943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29" name="Shape 2436">
              <a:extLst>
                <a:ext uri="{FF2B5EF4-FFF2-40B4-BE49-F238E27FC236}">
                  <a16:creationId xmlns="" xmlns:a16="http://schemas.microsoft.com/office/drawing/2014/main" id="{5CDA27EA-8682-4540-B952-D9850E19F020}"/>
                </a:ext>
              </a:extLst>
            </p:cNvPr>
            <p:cNvSpPr/>
            <p:nvPr/>
          </p:nvSpPr>
          <p:spPr>
            <a:xfrm>
              <a:off x="939013" y="1818386"/>
              <a:ext cx="5667884" cy="0"/>
            </a:xfrm>
            <a:custGeom>
              <a:avLst/>
              <a:gdLst/>
              <a:ahLst/>
              <a:cxnLst/>
              <a:rect l="0" t="0" r="0" b="0"/>
              <a:pathLst>
                <a:path w="5667884">
                  <a:moveTo>
                    <a:pt x="0" y="0"/>
                  </a:moveTo>
                  <a:lnTo>
                    <a:pt x="5667884" y="0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="" xmlns:a16="http://schemas.microsoft.com/office/drawing/2014/main" id="{CF948A41-E2BA-4519-BFB3-57D573E9A51E}"/>
                </a:ext>
              </a:extLst>
            </p:cNvPr>
            <p:cNvSpPr/>
            <p:nvPr/>
          </p:nvSpPr>
          <p:spPr>
            <a:xfrm>
              <a:off x="0" y="1653062"/>
              <a:ext cx="450990" cy="59909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IN"/>
                <a:t>tx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="" xmlns:a16="http://schemas.microsoft.com/office/drawing/2014/main" id="{9C937FED-D89D-470E-9A24-E9674BF617E1}"/>
                </a:ext>
              </a:extLst>
            </p:cNvPr>
            <p:cNvSpPr/>
            <p:nvPr/>
          </p:nvSpPr>
          <p:spPr>
            <a:xfrm>
              <a:off x="6871056" y="1653062"/>
              <a:ext cx="511797" cy="599095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IN"/>
                <a:t>rx</a:t>
              </a:r>
            </a:p>
          </p:txBody>
        </p:sp>
        <p:sp>
          <p:nvSpPr>
            <p:cNvPr id="32" name="Shape 2439">
              <a:extLst>
                <a:ext uri="{FF2B5EF4-FFF2-40B4-BE49-F238E27FC236}">
                  <a16:creationId xmlns="" xmlns:a16="http://schemas.microsoft.com/office/drawing/2014/main" id="{06EB59AF-731C-47DD-BF7B-F544319D1D81}"/>
                </a:ext>
              </a:extLst>
            </p:cNvPr>
            <p:cNvSpPr/>
            <p:nvPr/>
          </p:nvSpPr>
          <p:spPr>
            <a:xfrm>
              <a:off x="939013" y="1818386"/>
              <a:ext cx="2748026" cy="484886"/>
            </a:xfrm>
            <a:custGeom>
              <a:avLst/>
              <a:gdLst/>
              <a:ahLst/>
              <a:cxnLst/>
              <a:rect l="0" t="0" r="0" b="0"/>
              <a:pathLst>
                <a:path w="2748026" h="484886">
                  <a:moveTo>
                    <a:pt x="2748026" y="484886"/>
                  </a:moveTo>
                  <a:lnTo>
                    <a:pt x="0" y="0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33" name="Shape 2440">
              <a:extLst>
                <a:ext uri="{FF2B5EF4-FFF2-40B4-BE49-F238E27FC236}">
                  <a16:creationId xmlns="" xmlns:a16="http://schemas.microsoft.com/office/drawing/2014/main" id="{ABE0C331-D154-4F53-A2A3-059B3182851D}"/>
                </a:ext>
              </a:extLst>
            </p:cNvPr>
            <p:cNvSpPr/>
            <p:nvPr/>
          </p:nvSpPr>
          <p:spPr>
            <a:xfrm>
              <a:off x="3687039" y="1818386"/>
              <a:ext cx="2919858" cy="484886"/>
            </a:xfrm>
            <a:custGeom>
              <a:avLst/>
              <a:gdLst/>
              <a:ahLst/>
              <a:cxnLst/>
              <a:rect l="0" t="0" r="0" b="0"/>
              <a:pathLst>
                <a:path w="2919858" h="484886">
                  <a:moveTo>
                    <a:pt x="0" y="484886"/>
                  </a:moveTo>
                  <a:lnTo>
                    <a:pt x="2919858" y="0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34" name="Shape 2441">
              <a:extLst>
                <a:ext uri="{FF2B5EF4-FFF2-40B4-BE49-F238E27FC236}">
                  <a16:creationId xmlns="" xmlns:a16="http://schemas.microsoft.com/office/drawing/2014/main" id="{95858450-C67F-400B-B805-1A39EE97DFAA}"/>
                </a:ext>
              </a:extLst>
            </p:cNvPr>
            <p:cNvSpPr/>
            <p:nvPr/>
          </p:nvSpPr>
          <p:spPr>
            <a:xfrm>
              <a:off x="939013" y="242443"/>
              <a:ext cx="1374013" cy="1575943"/>
            </a:xfrm>
            <a:custGeom>
              <a:avLst/>
              <a:gdLst/>
              <a:ahLst/>
              <a:cxnLst/>
              <a:rect l="0" t="0" r="0" b="0"/>
              <a:pathLst>
                <a:path w="1374013" h="1575943">
                  <a:moveTo>
                    <a:pt x="1374013" y="0"/>
                  </a:moveTo>
                  <a:lnTo>
                    <a:pt x="0" y="1575943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35" name="Shape 2442">
              <a:extLst>
                <a:ext uri="{FF2B5EF4-FFF2-40B4-BE49-F238E27FC236}">
                  <a16:creationId xmlns="" xmlns:a16="http://schemas.microsoft.com/office/drawing/2014/main" id="{661051AE-0EF9-409A-8893-AABC6AC8735C}"/>
                </a:ext>
              </a:extLst>
            </p:cNvPr>
            <p:cNvSpPr/>
            <p:nvPr/>
          </p:nvSpPr>
          <p:spPr>
            <a:xfrm>
              <a:off x="2313026" y="242443"/>
              <a:ext cx="1374013" cy="2060829"/>
            </a:xfrm>
            <a:custGeom>
              <a:avLst/>
              <a:gdLst/>
              <a:ahLst/>
              <a:cxnLst/>
              <a:rect l="0" t="0" r="0" b="0"/>
              <a:pathLst>
                <a:path w="1374013" h="2060829">
                  <a:moveTo>
                    <a:pt x="0" y="0"/>
                  </a:moveTo>
                  <a:lnTo>
                    <a:pt x="1374013" y="2060829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36" name="Shape 2443">
              <a:extLst>
                <a:ext uri="{FF2B5EF4-FFF2-40B4-BE49-F238E27FC236}">
                  <a16:creationId xmlns="" xmlns:a16="http://schemas.microsoft.com/office/drawing/2014/main" id="{43B1436C-3BE3-48B8-8056-01AB93398DB1}"/>
                </a:ext>
              </a:extLst>
            </p:cNvPr>
            <p:cNvSpPr/>
            <p:nvPr/>
          </p:nvSpPr>
          <p:spPr>
            <a:xfrm>
              <a:off x="3687039" y="242443"/>
              <a:ext cx="1545844" cy="2060829"/>
            </a:xfrm>
            <a:custGeom>
              <a:avLst/>
              <a:gdLst/>
              <a:ahLst/>
              <a:cxnLst/>
              <a:rect l="0" t="0" r="0" b="0"/>
              <a:pathLst>
                <a:path w="1545844" h="2060829">
                  <a:moveTo>
                    <a:pt x="0" y="2060829"/>
                  </a:moveTo>
                  <a:lnTo>
                    <a:pt x="1545844" y="0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37" name="Shape 2444">
              <a:extLst>
                <a:ext uri="{FF2B5EF4-FFF2-40B4-BE49-F238E27FC236}">
                  <a16:creationId xmlns="" xmlns:a16="http://schemas.microsoft.com/office/drawing/2014/main" id="{F7C5DEF8-53C5-45BB-AB9E-AE6FFBC24E5B}"/>
                </a:ext>
              </a:extLst>
            </p:cNvPr>
            <p:cNvSpPr/>
            <p:nvPr/>
          </p:nvSpPr>
          <p:spPr>
            <a:xfrm>
              <a:off x="5232883" y="242443"/>
              <a:ext cx="1374013" cy="1575943"/>
            </a:xfrm>
            <a:custGeom>
              <a:avLst/>
              <a:gdLst/>
              <a:ahLst/>
              <a:cxnLst/>
              <a:rect l="0" t="0" r="0" b="0"/>
              <a:pathLst>
                <a:path w="1374013" h="1575943">
                  <a:moveTo>
                    <a:pt x="0" y="0"/>
                  </a:moveTo>
                  <a:lnTo>
                    <a:pt x="1374013" y="1575943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prstDash val="solid"/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38" name="Shape 2445">
              <a:extLst>
                <a:ext uri="{FF2B5EF4-FFF2-40B4-BE49-F238E27FC236}">
                  <a16:creationId xmlns="" xmlns:a16="http://schemas.microsoft.com/office/drawing/2014/main" id="{F43F1AA2-84DC-49CB-B5AE-61A328FE1644}"/>
                </a:ext>
              </a:extLst>
            </p:cNvPr>
            <p:cNvSpPr/>
            <p:nvPr/>
          </p:nvSpPr>
          <p:spPr>
            <a:xfrm>
              <a:off x="3687039" y="0"/>
              <a:ext cx="0" cy="727329"/>
            </a:xfrm>
            <a:custGeom>
              <a:avLst/>
              <a:gdLst/>
              <a:ahLst/>
              <a:cxnLst/>
              <a:rect l="0" t="0" r="0" b="0"/>
              <a:pathLst>
                <a:path h="727329">
                  <a:moveTo>
                    <a:pt x="0" y="0"/>
                  </a:moveTo>
                  <a:lnTo>
                    <a:pt x="0" y="727329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custDash>
                <a:ds d="400000" sp="300000"/>
              </a:custDash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39" name="Shape 2446">
              <a:extLst>
                <a:ext uri="{FF2B5EF4-FFF2-40B4-BE49-F238E27FC236}">
                  <a16:creationId xmlns="" xmlns:a16="http://schemas.microsoft.com/office/drawing/2014/main" id="{361EEADE-AD6C-4E2D-9454-94AAD85449FE}"/>
                </a:ext>
              </a:extLst>
            </p:cNvPr>
            <p:cNvSpPr/>
            <p:nvPr/>
          </p:nvSpPr>
          <p:spPr>
            <a:xfrm>
              <a:off x="2313026" y="0"/>
              <a:ext cx="0" cy="727329"/>
            </a:xfrm>
            <a:custGeom>
              <a:avLst/>
              <a:gdLst/>
              <a:ahLst/>
              <a:cxnLst/>
              <a:rect l="0" t="0" r="0" b="0"/>
              <a:pathLst>
                <a:path h="727329">
                  <a:moveTo>
                    <a:pt x="0" y="0"/>
                  </a:moveTo>
                  <a:lnTo>
                    <a:pt x="0" y="727329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custDash>
                <a:ds d="400000" sp="300000"/>
              </a:custDash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40" name="Shape 2447">
              <a:extLst>
                <a:ext uri="{FF2B5EF4-FFF2-40B4-BE49-F238E27FC236}">
                  <a16:creationId xmlns="" xmlns:a16="http://schemas.microsoft.com/office/drawing/2014/main" id="{46D39B89-8FDF-40C2-A839-54B63C1F5CEE}"/>
                </a:ext>
              </a:extLst>
            </p:cNvPr>
            <p:cNvSpPr/>
            <p:nvPr/>
          </p:nvSpPr>
          <p:spPr>
            <a:xfrm>
              <a:off x="5232883" y="0"/>
              <a:ext cx="0" cy="727329"/>
            </a:xfrm>
            <a:custGeom>
              <a:avLst/>
              <a:gdLst/>
              <a:ahLst/>
              <a:cxnLst/>
              <a:rect l="0" t="0" r="0" b="0"/>
              <a:pathLst>
                <a:path h="727329">
                  <a:moveTo>
                    <a:pt x="0" y="0"/>
                  </a:moveTo>
                  <a:lnTo>
                    <a:pt x="0" y="727329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custDash>
                <a:ds d="400000" sp="300000"/>
              </a:custDash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  <p:sp>
          <p:nvSpPr>
            <p:cNvPr id="41" name="Shape 2448">
              <a:extLst>
                <a:ext uri="{FF2B5EF4-FFF2-40B4-BE49-F238E27FC236}">
                  <a16:creationId xmlns="" xmlns:a16="http://schemas.microsoft.com/office/drawing/2014/main" id="{464A3786-5F5D-411F-B248-AC34E31E118D}"/>
                </a:ext>
              </a:extLst>
            </p:cNvPr>
            <p:cNvSpPr/>
            <p:nvPr/>
          </p:nvSpPr>
          <p:spPr>
            <a:xfrm>
              <a:off x="3687039" y="1939671"/>
              <a:ext cx="0" cy="727329"/>
            </a:xfrm>
            <a:custGeom>
              <a:avLst/>
              <a:gdLst/>
              <a:ahLst/>
              <a:cxnLst/>
              <a:rect l="0" t="0" r="0" b="0"/>
              <a:pathLst>
                <a:path h="727329">
                  <a:moveTo>
                    <a:pt x="0" y="0"/>
                  </a:moveTo>
                  <a:lnTo>
                    <a:pt x="0" y="727329"/>
                  </a:lnTo>
                </a:path>
              </a:pathLst>
            </a:custGeom>
            <a:noFill/>
            <a:ln w="12700" cap="flat" cmpd="sng" algn="ctr">
              <a:solidFill>
                <a:srgbClr val="000000"/>
              </a:solidFill>
              <a:custDash>
                <a:ds d="400000" sp="300000"/>
              </a:custDash>
              <a:rou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IN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="" xmlns:a16="http://schemas.microsoft.com/office/drawing/2014/main" id="{5755C64E-E465-44AE-952B-70256091D660}"/>
              </a:ext>
            </a:extLst>
          </p:cNvPr>
          <p:cNvSpPr/>
          <p:nvPr/>
        </p:nvSpPr>
        <p:spPr>
          <a:xfrm>
            <a:off x="1709531" y="879469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Multipath gets attenuated because of repeated reflection loss, increased path length</a:t>
            </a:r>
            <a:endParaRPr lang="en-IN" sz="3200" dirty="0"/>
          </a:p>
        </p:txBody>
      </p:sp>
      <p:sp>
        <p:nvSpPr>
          <p:cNvPr id="43" name="Date Placeholder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8470-F5CE-4361-B8C4-9F204D8171AD}" type="datetime1">
              <a:rPr lang="en-US" smtClean="0"/>
              <a:pPr/>
              <a:t>3/31/2020</a:t>
            </a:fld>
            <a:endParaRPr lang="en-US" dirty="0"/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JEPPIAAR INSTITUTE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3563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498</Words>
  <Application>Microsoft Office PowerPoint</Application>
  <PresentationFormat>Custom</PresentationFormat>
  <Paragraphs>127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Subject Name :WIRELESS COMMUNICATION  Presentation  Title :  Propagation and Scattering Effects in Underwater Acoustic Communication Channel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Propagation and Scattering Effects in Underwater Acoustic Communication Channel</dc:title>
  <dc:creator>DIVYA R</dc:creator>
  <cp:lastModifiedBy>Parthi</cp:lastModifiedBy>
  <cp:revision>19</cp:revision>
  <dcterms:created xsi:type="dcterms:W3CDTF">2020-01-31T15:44:15Z</dcterms:created>
  <dcterms:modified xsi:type="dcterms:W3CDTF">2020-03-31T10:32:18Z</dcterms:modified>
</cp:coreProperties>
</file>