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sldIdLst>
    <p:sldId id="256" r:id="rId2"/>
    <p:sldId id="257" r:id="rId3"/>
    <p:sldId id="305" r:id="rId4"/>
    <p:sldId id="306" r:id="rId5"/>
    <p:sldId id="314" r:id="rId6"/>
    <p:sldId id="315" r:id="rId7"/>
    <p:sldId id="312" r:id="rId8"/>
    <p:sldId id="313" r:id="rId9"/>
    <p:sldId id="316" r:id="rId10"/>
    <p:sldId id="311" r:id="rId11"/>
    <p:sldId id="320" r:id="rId12"/>
    <p:sldId id="321" r:id="rId13"/>
    <p:sldId id="322" r:id="rId14"/>
    <p:sldId id="31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660"/>
  </p:normalViewPr>
  <p:slideViewPr>
    <p:cSldViewPr>
      <p:cViewPr>
        <p:scale>
          <a:sx n="50" d="100"/>
          <a:sy n="50" d="100"/>
        </p:scale>
        <p:origin x="-1974" y="-4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B116C7-D313-44DF-851F-561AD0E84361}" type="datetimeFigureOut">
              <a:rPr lang="en-US" smtClean="0"/>
              <a:t>3/11/2021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81D8BA-2871-43B6-95E6-118CE4B58879}" type="slidenum">
              <a:rPr lang="en-US" smtClean="0"/>
              <a:t>‹#›</a:t>
            </a:fld>
            <a:endParaRPr lang="en-US"/>
          </a:p>
        </p:txBody>
      </p:sp>
    </p:spTree>
    <p:extLst>
      <p:ext uri="{BB962C8B-B14F-4D97-AF65-F5344CB8AC3E}">
        <p14:creationId xmlns:p14="http://schemas.microsoft.com/office/powerpoint/2010/main" val="601240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81D8BA-2871-43B6-95E6-118CE4B58879}" type="slidenum">
              <a:rPr lang="en-US" smtClean="0"/>
              <a:t>1</a:t>
            </a:fld>
            <a:endParaRPr lang="en-US"/>
          </a:p>
        </p:txBody>
      </p:sp>
    </p:spTree>
    <p:extLst>
      <p:ext uri="{BB962C8B-B14F-4D97-AF65-F5344CB8AC3E}">
        <p14:creationId xmlns:p14="http://schemas.microsoft.com/office/powerpoint/2010/main" val="2602646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9E31E8E-FAA6-4768-80D1-5C1524358538}" type="datetime1">
              <a:rPr lang="en-US" smtClean="0"/>
              <a:t>3/11/2021</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t>‹#›</a:t>
            </a:fld>
            <a:endParaRPr lang="en-US"/>
          </a:p>
        </p:txBody>
      </p:sp>
    </p:spTree>
    <p:extLst>
      <p:ext uri="{BB962C8B-B14F-4D97-AF65-F5344CB8AC3E}">
        <p14:creationId xmlns:p14="http://schemas.microsoft.com/office/powerpoint/2010/main" val="2348033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D5FC90-A492-4A4D-B7DD-4720209C0258}" type="datetime1">
              <a:rPr lang="en-US" smtClean="0"/>
              <a:t>3/11/2021</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t>‹#›</a:t>
            </a:fld>
            <a:endParaRPr lang="en-US"/>
          </a:p>
        </p:txBody>
      </p:sp>
    </p:spTree>
    <p:extLst>
      <p:ext uri="{BB962C8B-B14F-4D97-AF65-F5344CB8AC3E}">
        <p14:creationId xmlns:p14="http://schemas.microsoft.com/office/powerpoint/2010/main" val="1569086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4434A3-00D5-4239-B904-80CC8FFE510A}" type="datetime1">
              <a:rPr lang="en-US" smtClean="0"/>
              <a:t>3/11/2021</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t>‹#›</a:t>
            </a:fld>
            <a:endParaRPr lang="en-US"/>
          </a:p>
        </p:txBody>
      </p:sp>
    </p:spTree>
    <p:extLst>
      <p:ext uri="{BB962C8B-B14F-4D97-AF65-F5344CB8AC3E}">
        <p14:creationId xmlns:p14="http://schemas.microsoft.com/office/powerpoint/2010/main" val="933448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589B79-28B0-4D12-A297-DE5897E9723E}" type="datetime1">
              <a:rPr lang="en-US" smtClean="0"/>
              <a:t>3/11/2021</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t>‹#›</a:t>
            </a:fld>
            <a:endParaRPr lang="en-US"/>
          </a:p>
        </p:txBody>
      </p:sp>
    </p:spTree>
    <p:extLst>
      <p:ext uri="{BB962C8B-B14F-4D97-AF65-F5344CB8AC3E}">
        <p14:creationId xmlns:p14="http://schemas.microsoft.com/office/powerpoint/2010/main" val="1097011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D15664-E27A-45EE-9E77-BA9FBD89D79B}" type="datetime1">
              <a:rPr lang="en-US" smtClean="0"/>
              <a:t>3/11/2021</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t>‹#›</a:t>
            </a:fld>
            <a:endParaRPr lang="en-US"/>
          </a:p>
        </p:txBody>
      </p:sp>
    </p:spTree>
    <p:extLst>
      <p:ext uri="{BB962C8B-B14F-4D97-AF65-F5344CB8AC3E}">
        <p14:creationId xmlns:p14="http://schemas.microsoft.com/office/powerpoint/2010/main" val="1064696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BB564FE-F6E1-42EC-B67D-790612EBBF36}" type="datetime1">
              <a:rPr lang="en-US" smtClean="0"/>
              <a:t>3/11/2021</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t>‹#›</a:t>
            </a:fld>
            <a:endParaRPr lang="en-US"/>
          </a:p>
        </p:txBody>
      </p:sp>
    </p:spTree>
    <p:extLst>
      <p:ext uri="{BB962C8B-B14F-4D97-AF65-F5344CB8AC3E}">
        <p14:creationId xmlns:p14="http://schemas.microsoft.com/office/powerpoint/2010/main" val="504015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56FA4E1-DA02-4FCB-8B33-871CA603B35F}" type="datetime1">
              <a:rPr lang="en-US" smtClean="0"/>
              <a:t>3/11/2021</a:t>
            </a:fld>
            <a:endParaRPr lang="en-US"/>
          </a:p>
        </p:txBody>
      </p:sp>
      <p:sp>
        <p:nvSpPr>
          <p:cNvPr id="8" name="Footer Placeholder 7"/>
          <p:cNvSpPr>
            <a:spLocks noGrp="1"/>
          </p:cNvSpPr>
          <p:nvPr>
            <p:ph type="ftr" sz="quarter" idx="11"/>
          </p:nvPr>
        </p:nvSpPr>
        <p:spPr/>
        <p:txBody>
          <a:bodyPr/>
          <a:lstStyle/>
          <a:p>
            <a:r>
              <a:rPr lang="en-US"/>
              <a:t>JEPPIAAR INSTITUTE OF TECHNOLOGY</a:t>
            </a:r>
          </a:p>
        </p:txBody>
      </p:sp>
      <p:sp>
        <p:nvSpPr>
          <p:cNvPr id="9" name="Slide Number Placeholder 8"/>
          <p:cNvSpPr>
            <a:spLocks noGrp="1"/>
          </p:cNvSpPr>
          <p:nvPr>
            <p:ph type="sldNum" sz="quarter" idx="12"/>
          </p:nvPr>
        </p:nvSpPr>
        <p:spPr/>
        <p:txBody>
          <a:bodyPr/>
          <a:lstStyle/>
          <a:p>
            <a:fld id="{E5CA2188-4EE7-4F69-AE19-AF999E6A737F}" type="slidenum">
              <a:rPr lang="en-US" smtClean="0"/>
              <a:t>‹#›</a:t>
            </a:fld>
            <a:endParaRPr lang="en-US"/>
          </a:p>
        </p:txBody>
      </p:sp>
    </p:spTree>
    <p:extLst>
      <p:ext uri="{BB962C8B-B14F-4D97-AF65-F5344CB8AC3E}">
        <p14:creationId xmlns:p14="http://schemas.microsoft.com/office/powerpoint/2010/main" val="1902137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19835E8-8679-4E90-AFE0-0C67370685A8}" type="datetime1">
              <a:rPr lang="en-US" smtClean="0"/>
              <a:t>3/11/2021</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5" name="Slide Number Placeholder 4"/>
          <p:cNvSpPr>
            <a:spLocks noGrp="1"/>
          </p:cNvSpPr>
          <p:nvPr>
            <p:ph type="sldNum" sz="quarter" idx="12"/>
          </p:nvPr>
        </p:nvSpPr>
        <p:spPr/>
        <p:txBody>
          <a:bodyPr/>
          <a:lstStyle/>
          <a:p>
            <a:fld id="{E5CA2188-4EE7-4F69-AE19-AF999E6A737F}" type="slidenum">
              <a:rPr lang="en-US" smtClean="0"/>
              <a:t>‹#›</a:t>
            </a:fld>
            <a:endParaRPr lang="en-US"/>
          </a:p>
        </p:txBody>
      </p:sp>
    </p:spTree>
    <p:extLst>
      <p:ext uri="{BB962C8B-B14F-4D97-AF65-F5344CB8AC3E}">
        <p14:creationId xmlns:p14="http://schemas.microsoft.com/office/powerpoint/2010/main" val="4165790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6C47FD-2D86-4B6A-8B7C-09862E8557BB}" type="datetime1">
              <a:rPr lang="en-US" smtClean="0"/>
              <a:t>3/11/2021</a:t>
            </a:fld>
            <a:endParaRPr lang="en-US"/>
          </a:p>
        </p:txBody>
      </p:sp>
      <p:sp>
        <p:nvSpPr>
          <p:cNvPr id="3" name="Footer Placeholder 2"/>
          <p:cNvSpPr>
            <a:spLocks noGrp="1"/>
          </p:cNvSpPr>
          <p:nvPr>
            <p:ph type="ftr" sz="quarter" idx="11"/>
          </p:nvPr>
        </p:nvSpPr>
        <p:spPr/>
        <p:txBody>
          <a:bodyPr/>
          <a:lstStyle/>
          <a:p>
            <a:r>
              <a:rPr lang="en-US"/>
              <a:t>JEPPIAAR INSTITUTE OF TECHNOLOGY</a:t>
            </a:r>
          </a:p>
        </p:txBody>
      </p:sp>
      <p:sp>
        <p:nvSpPr>
          <p:cNvPr id="4" name="Slide Number Placeholder 3"/>
          <p:cNvSpPr>
            <a:spLocks noGrp="1"/>
          </p:cNvSpPr>
          <p:nvPr>
            <p:ph type="sldNum" sz="quarter" idx="12"/>
          </p:nvPr>
        </p:nvSpPr>
        <p:spPr/>
        <p:txBody>
          <a:bodyPr/>
          <a:lstStyle/>
          <a:p>
            <a:fld id="{E5CA2188-4EE7-4F69-AE19-AF999E6A737F}" type="slidenum">
              <a:rPr lang="en-US" smtClean="0"/>
              <a:t>‹#›</a:t>
            </a:fld>
            <a:endParaRPr lang="en-US"/>
          </a:p>
        </p:txBody>
      </p:sp>
    </p:spTree>
    <p:extLst>
      <p:ext uri="{BB962C8B-B14F-4D97-AF65-F5344CB8AC3E}">
        <p14:creationId xmlns:p14="http://schemas.microsoft.com/office/powerpoint/2010/main" val="4092405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A4DCBB-5FBE-45F5-A7A0-DCD94C53A06B}" type="datetime1">
              <a:rPr lang="en-US" smtClean="0"/>
              <a:t>3/11/2021</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t>‹#›</a:t>
            </a:fld>
            <a:endParaRPr lang="en-US"/>
          </a:p>
        </p:txBody>
      </p:sp>
    </p:spTree>
    <p:extLst>
      <p:ext uri="{BB962C8B-B14F-4D97-AF65-F5344CB8AC3E}">
        <p14:creationId xmlns:p14="http://schemas.microsoft.com/office/powerpoint/2010/main" val="244913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4239DA-53D9-4AED-B699-60988A11F434}" type="datetime1">
              <a:rPr lang="en-US" smtClean="0"/>
              <a:t>3/11/2021</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t>‹#›</a:t>
            </a:fld>
            <a:endParaRPr lang="en-US"/>
          </a:p>
        </p:txBody>
      </p:sp>
    </p:spTree>
    <p:extLst>
      <p:ext uri="{BB962C8B-B14F-4D97-AF65-F5344CB8AC3E}">
        <p14:creationId xmlns:p14="http://schemas.microsoft.com/office/powerpoint/2010/main" val="2365057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4A4544-C7CE-44D8-992C-81FF0040C1FA}" type="datetime1">
              <a:rPr lang="en-US" smtClean="0"/>
              <a:t>3/11/2021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JEPPIAAR INSTITUTE OF TECHNOLOGY</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CA2188-4EE7-4F69-AE19-AF999E6A737F}" type="slidenum">
              <a:rPr lang="en-US" smtClean="0"/>
              <a:t>‹#›</a:t>
            </a:fld>
            <a:endParaRPr lang="en-US"/>
          </a:p>
        </p:txBody>
      </p:sp>
    </p:spTree>
    <p:extLst>
      <p:ext uri="{BB962C8B-B14F-4D97-AF65-F5344CB8AC3E}">
        <p14:creationId xmlns:p14="http://schemas.microsoft.com/office/powerpoint/2010/main" val="41473915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en.wikipedia.org/wiki/Code-division_multiple_access" TargetMode="External"/><Relationship Id="rId2" Type="http://schemas.openxmlformats.org/officeDocument/2006/relationships/hyperlink" Target="https://telecomtalk.info/cdma-in-india-past-present-and-future/50370/"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399" y="1239732"/>
            <a:ext cx="8663729" cy="2036868"/>
          </a:xfrm>
        </p:spPr>
        <p:txBody>
          <a:bodyPr>
            <a:normAutofit fontScale="90000"/>
          </a:bodyPr>
          <a:lstStyle/>
          <a:p>
            <a:pPr algn="l"/>
            <a:br>
              <a:rPr lang="en-US" sz="2400" b="1" dirty="0">
                <a:solidFill>
                  <a:schemeClr val="accent2"/>
                </a:solidFill>
                <a:latin typeface="Palatino Linotype" pitchFamily="18" charset="0"/>
              </a:rPr>
            </a:b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Subject Name        : </a:t>
            </a:r>
            <a:r>
              <a:rPr lang="en-US" sz="2400" b="1" dirty="0">
                <a:latin typeface="Palatino Linotype" pitchFamily="18" charset="0"/>
              </a:rPr>
              <a:t>EC8652- WIRELESS COMMUNICATION</a:t>
            </a:r>
            <a:br>
              <a:rPr lang="en-US" sz="2400" b="1" dirty="0">
                <a:solidFill>
                  <a:schemeClr val="accent2"/>
                </a:solidFill>
                <a:latin typeface="Palatino Linotype" pitchFamily="18" charset="0"/>
              </a:rPr>
            </a:b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Presentation Title : </a:t>
            </a:r>
            <a:r>
              <a:rPr lang="en-US" sz="2400" b="1" dirty="0">
                <a:latin typeface="Palatino Linotype" pitchFamily="18" charset="0"/>
              </a:rPr>
              <a:t>Real time application of CDMA</a:t>
            </a:r>
            <a:br>
              <a:rPr lang="en-US" sz="2400" b="1" dirty="0">
                <a:latin typeface="Palatino Linotype" pitchFamily="18" charset="0"/>
              </a:rPr>
            </a:br>
            <a:endParaRPr lang="en-US" sz="2400" b="1" dirty="0">
              <a:latin typeface="Palatino Linotype" pitchFamily="18" charset="0"/>
            </a:endParaRPr>
          </a:p>
        </p:txBody>
      </p:sp>
      <p:sp>
        <p:nvSpPr>
          <p:cNvPr id="3" name="Subtitle 2"/>
          <p:cNvSpPr>
            <a:spLocks noGrp="1"/>
          </p:cNvSpPr>
          <p:nvPr>
            <p:ph type="subTitle" idx="1"/>
          </p:nvPr>
        </p:nvSpPr>
        <p:spPr>
          <a:xfrm>
            <a:off x="152399" y="3162300"/>
            <a:ext cx="8839199" cy="1219200"/>
          </a:xfrm>
        </p:spPr>
        <p:txBody>
          <a:bodyPr>
            <a:noAutofit/>
          </a:bodyPr>
          <a:lstStyle/>
          <a:p>
            <a:pPr algn="l"/>
            <a:r>
              <a:rPr lang="en-US" sz="2000" b="1" dirty="0">
                <a:solidFill>
                  <a:schemeClr val="accent2"/>
                </a:solidFill>
                <a:latin typeface="Palatino Linotype" pitchFamily="18" charset="0"/>
              </a:rPr>
              <a:t>Team Members:</a:t>
            </a:r>
          </a:p>
          <a:p>
            <a:pPr algn="l"/>
            <a:r>
              <a:rPr lang="en-US" sz="2000" b="1" dirty="0">
                <a:solidFill>
                  <a:schemeClr val="tx1"/>
                </a:solidFill>
                <a:latin typeface="Palatino Linotype" pitchFamily="18" charset="0"/>
              </a:rPr>
              <a:t>	Students Name	 		  	</a:t>
            </a:r>
            <a:r>
              <a:rPr lang="en-US" sz="2000" b="1" dirty="0" err="1">
                <a:solidFill>
                  <a:schemeClr val="tx1"/>
                </a:solidFill>
                <a:latin typeface="Palatino Linotype" pitchFamily="18" charset="0"/>
              </a:rPr>
              <a:t>Reg.No</a:t>
            </a:r>
            <a:r>
              <a:rPr lang="en-US" sz="2000" b="1" dirty="0">
                <a:solidFill>
                  <a:schemeClr val="tx1"/>
                </a:solidFill>
                <a:latin typeface="Palatino Linotype" pitchFamily="18" charset="0"/>
              </a:rPr>
              <a:t>:                                                                                               </a:t>
            </a:r>
          </a:p>
          <a:p>
            <a:pPr algn="l"/>
            <a:r>
              <a:rPr lang="en-US" sz="2000" b="1" dirty="0">
                <a:solidFill>
                  <a:schemeClr val="tx1"/>
                </a:solidFill>
                <a:latin typeface="Palatino Linotype" pitchFamily="18" charset="0"/>
              </a:rPr>
              <a:t>	1.Bala </a:t>
            </a:r>
            <a:r>
              <a:rPr lang="en-US" sz="2000" b="1" dirty="0" err="1">
                <a:solidFill>
                  <a:schemeClr val="tx1"/>
                </a:solidFill>
                <a:latin typeface="Palatino Linotype" pitchFamily="18" charset="0"/>
              </a:rPr>
              <a:t>kumar</a:t>
            </a:r>
            <a:r>
              <a:rPr lang="en-US" sz="2000" b="1" dirty="0">
                <a:solidFill>
                  <a:schemeClr val="tx1"/>
                </a:solidFill>
                <a:latin typeface="Palatino Linotype" pitchFamily="18" charset="0"/>
              </a:rPr>
              <a:t>. A                                                         210617106015 </a:t>
            </a:r>
          </a:p>
          <a:p>
            <a:pPr algn="l"/>
            <a:r>
              <a:rPr lang="en-US" sz="2000" b="1" dirty="0">
                <a:solidFill>
                  <a:schemeClr val="tx1"/>
                </a:solidFill>
                <a:latin typeface="Palatino Linotype" pitchFamily="18" charset="0"/>
              </a:rPr>
              <a:t>	2.Venkatesh.J                                                             210617106083</a:t>
            </a:r>
          </a:p>
          <a:p>
            <a:pPr algn="l"/>
            <a:r>
              <a:rPr lang="en-US" sz="2000" b="1" dirty="0">
                <a:solidFill>
                  <a:schemeClr val="tx1"/>
                </a:solidFill>
                <a:latin typeface="Palatino Linotype" pitchFamily="18" charset="0"/>
              </a:rPr>
              <a:t>	3.Karthik.G                                                                210617106046</a:t>
            </a:r>
          </a:p>
          <a:p>
            <a:pPr algn="l"/>
            <a:r>
              <a:rPr lang="en-US" sz="2000" b="1" dirty="0">
                <a:solidFill>
                  <a:schemeClr val="tx1"/>
                </a:solidFill>
                <a:latin typeface="Palatino Linotype" pitchFamily="18" charset="0"/>
              </a:rPr>
              <a:t>	4.Gopika.C.A                                                             210617106033</a:t>
            </a:r>
          </a:p>
          <a:p>
            <a:pPr algn="l"/>
            <a:r>
              <a:rPr lang="en-US" sz="2000" b="1" dirty="0">
                <a:solidFill>
                  <a:schemeClr val="tx1"/>
                </a:solidFill>
                <a:latin typeface="Palatino Linotype" pitchFamily="18" charset="0"/>
              </a:rPr>
              <a:t>              5.Preetha.S                                                                  210617106062</a:t>
            </a:r>
          </a:p>
          <a:p>
            <a:pPr algn="l"/>
            <a:r>
              <a:rPr lang="en-US" sz="2000" b="1" dirty="0">
                <a:solidFill>
                  <a:schemeClr val="tx1"/>
                </a:solidFill>
                <a:latin typeface="Palatino Linotype" pitchFamily="18" charset="0"/>
              </a:rPr>
              <a:t>              6.Bharath </a:t>
            </a:r>
            <a:r>
              <a:rPr lang="en-US" sz="2000" b="1" dirty="0" err="1">
                <a:solidFill>
                  <a:schemeClr val="tx1"/>
                </a:solidFill>
                <a:latin typeface="Palatino Linotype" pitchFamily="18" charset="0"/>
              </a:rPr>
              <a:t>kumar</a:t>
            </a:r>
            <a:r>
              <a:rPr lang="en-US" sz="2000" b="1" dirty="0">
                <a:solidFill>
                  <a:schemeClr val="tx1"/>
                </a:solidFill>
                <a:latin typeface="Palatino Linotype" pitchFamily="18" charset="0"/>
              </a:rPr>
              <a:t>. S                                                    210617106017</a:t>
            </a:r>
          </a:p>
          <a:p>
            <a:endParaRPr lang="en-US" sz="2000" b="1" dirty="0">
              <a:solidFill>
                <a:schemeClr val="tx1"/>
              </a:solidFill>
              <a:latin typeface="Palatino Linotype" pitchFamily="18" charset="0"/>
            </a:endParaRPr>
          </a:p>
          <a:p>
            <a:endParaRPr lang="en-US" sz="2000" dirty="0">
              <a:solidFill>
                <a:schemeClr val="tx1"/>
              </a:solidFill>
              <a:latin typeface="Palatino Linotype" pitchFamily="18" charset="0"/>
            </a:endParaRPr>
          </a:p>
        </p:txBody>
      </p:sp>
      <p:sp>
        <p:nvSpPr>
          <p:cNvPr id="4" name="TextBox 3">
            <a:extLst>
              <a:ext uri="{FF2B5EF4-FFF2-40B4-BE49-F238E27FC236}">
                <a16:creationId xmlns:a16="http://schemas.microsoft.com/office/drawing/2014/main" id="{EE5ACCF2-8CAE-4B9E-99FA-55335EEA4352}"/>
              </a:ext>
            </a:extLst>
          </p:cNvPr>
          <p:cNvSpPr txBox="1"/>
          <p:nvPr/>
        </p:nvSpPr>
        <p:spPr>
          <a:xfrm>
            <a:off x="0" y="478691"/>
            <a:ext cx="9144000" cy="1231106"/>
          </a:xfrm>
          <a:prstGeom prst="rect">
            <a:avLst/>
          </a:prstGeom>
          <a:noFill/>
        </p:spPr>
        <p:txBody>
          <a:bodyPr wrap="square" rtlCol="0">
            <a:spAutoFit/>
          </a:bodyPr>
          <a:lstStyle/>
          <a:p>
            <a:pPr algn="ctr"/>
            <a:r>
              <a:rPr lang="en-IN" sz="2400" b="1" dirty="0">
                <a:latin typeface="Palatino Linotype" pitchFamily="18" charset="0"/>
                <a:cs typeface="Times New Roman" panose="02020603050405020304" pitchFamily="18" charset="0"/>
              </a:rPr>
              <a:t>  JEPPIAAR INSTITUTE OF TECHNOLOGY</a:t>
            </a:r>
          </a:p>
          <a:p>
            <a:pPr algn="ctr"/>
            <a:r>
              <a:rPr lang="en-US" sz="1400" b="1" dirty="0">
                <a:latin typeface="Times New Roman" panose="02020603050405020304" pitchFamily="18" charset="0"/>
                <a:cs typeface="Times New Roman" panose="02020603050405020304" pitchFamily="18" charset="0"/>
              </a:rPr>
              <a:t>“Self-Belief | Self Discipline | Self Respect”</a:t>
            </a:r>
          </a:p>
          <a:p>
            <a:pPr algn="ctr"/>
            <a:endParaRPr lang="en-US" sz="1400" b="1" dirty="0">
              <a:latin typeface="Times New Roman" panose="02020603050405020304" pitchFamily="18" charset="0"/>
              <a:cs typeface="Times New Roman" panose="02020603050405020304" pitchFamily="18" charset="0"/>
            </a:endParaRPr>
          </a:p>
          <a:p>
            <a:pPr algn="ctr"/>
            <a:r>
              <a:rPr lang="en-IN" sz="2200" b="1" dirty="0">
                <a:solidFill>
                  <a:srgbClr val="0070C0"/>
                </a:solidFill>
                <a:latin typeface="Palatino Linotype" pitchFamily="18" charset="0"/>
                <a:cs typeface="Times New Roman" panose="02020603050405020304" pitchFamily="18" charset="0"/>
              </a:rPr>
              <a:t>Department of Electronics and communication Engineering</a:t>
            </a:r>
          </a:p>
        </p:txBody>
      </p:sp>
      <p:sp>
        <p:nvSpPr>
          <p:cNvPr id="5" name="Rectangle 4"/>
          <p:cNvSpPr/>
          <p:nvPr/>
        </p:nvSpPr>
        <p:spPr>
          <a:xfrm>
            <a:off x="152400" y="152400"/>
            <a:ext cx="8839200" cy="6553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F:\SUBJECTS\JIT_COURSE FILE CONTENTS\JIT_ISO _DNV GL_ISO 9001-2015\ISO_Images_Logo\ISO 9001-2015 (JPG).jpg">
            <a:extLst>
              <a:ext uri="{FF2B5EF4-FFF2-40B4-BE49-F238E27FC236}">
                <a16:creationId xmlns:a16="http://schemas.microsoft.com/office/drawing/2014/main" id="{00000000-0008-0000-0500-00000300000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24800" y="381000"/>
            <a:ext cx="891329" cy="858732"/>
          </a:xfrm>
          <a:prstGeom prst="rect">
            <a:avLst/>
          </a:prstGeom>
          <a:noFill/>
          <a:ln>
            <a:noFill/>
          </a:ln>
        </p:spPr>
      </p:pic>
      <p:pic>
        <p:nvPicPr>
          <p:cNvPr id="8" name="Picture 7">
            <a:extLst>
              <a:ext uri="{FF2B5EF4-FFF2-40B4-BE49-F238E27FC236}">
                <a16:creationId xmlns:a16="http://schemas.microsoft.com/office/drawing/2014/main" id="{F993296E-B523-47A8-BEDB-E5FFD519EB02}"/>
              </a:ext>
            </a:extLst>
          </p:cNvPr>
          <p:cNvPicPr/>
          <p:nvPr/>
        </p:nvPicPr>
        <p:blipFill>
          <a:blip r:embed="rId4">
            <a:extLst>
              <a:ext uri="{28A0092B-C50C-407E-A947-70E740481C1C}">
                <a14:useLocalDpi xmlns:a14="http://schemas.microsoft.com/office/drawing/2010/main" val="0"/>
              </a:ext>
            </a:extLst>
          </a:blip>
          <a:stretch>
            <a:fillRect/>
          </a:stretch>
        </p:blipFill>
        <p:spPr>
          <a:xfrm>
            <a:off x="327870" y="381000"/>
            <a:ext cx="1119930" cy="906999"/>
          </a:xfrm>
          <a:prstGeom prst="rect">
            <a:avLst/>
          </a:prstGeom>
        </p:spPr>
      </p:pic>
    </p:spTree>
    <p:extLst>
      <p:ext uri="{BB962C8B-B14F-4D97-AF65-F5344CB8AC3E}">
        <p14:creationId xmlns:p14="http://schemas.microsoft.com/office/powerpoint/2010/main" val="4015593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US" altLang="zh-CN" sz="2400" b="1" u="sng" dirty="0">
                <a:solidFill>
                  <a:srgbClr val="00B0F0"/>
                </a:solidFill>
                <a:latin typeface="Times New Roman" pitchFamily="18" charset="0"/>
                <a:cs typeface="Times New Roman" pitchFamily="18" charset="0"/>
              </a:rPr>
              <a:t>Direct sequence</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4800600"/>
          </a:xfrm>
        </p:spPr>
        <p:txBody>
          <a:bodyPr>
            <a:normAutofit lnSpcReduction="10000"/>
          </a:bodyPr>
          <a:lstStyle/>
          <a:p>
            <a:endParaRPr lang="en-US" sz="2400" dirty="0">
              <a:latin typeface="Palatino Linotype" pitchFamily="18" charset="0"/>
            </a:endParaRPr>
          </a:p>
          <a:p>
            <a:pPr algn="just"/>
            <a:r>
              <a:rPr lang="en-US" sz="2400" dirty="0">
                <a:solidFill>
                  <a:srgbClr val="000000"/>
                </a:solidFill>
                <a:latin typeface="Times New Roman" pitchFamily="18" charset="0"/>
                <a:cs typeface="Times New Roman" pitchFamily="18" charset="0"/>
              </a:rPr>
              <a:t>Direct sequence is the most famous spread spectrum technique in which the data signal is multiplied by a Pseudo-random noise code. </a:t>
            </a:r>
          </a:p>
          <a:p>
            <a:pPr algn="just"/>
            <a:r>
              <a:rPr lang="en-US" sz="2400" dirty="0">
                <a:solidFill>
                  <a:srgbClr val="000000"/>
                </a:solidFill>
                <a:latin typeface="Times New Roman" pitchFamily="18" charset="0"/>
                <a:cs typeface="Times New Roman" pitchFamily="18" charset="0"/>
              </a:rPr>
              <a:t>A PN code is a sequence of chips which is given values as -1 and 1 (non polar) or 0 and 1 (polar). </a:t>
            </a:r>
          </a:p>
          <a:p>
            <a:pPr algn="just"/>
            <a:r>
              <a:rPr lang="en-US" sz="2400" dirty="0">
                <a:solidFill>
                  <a:srgbClr val="000000"/>
                </a:solidFill>
                <a:latin typeface="Times New Roman" pitchFamily="18" charset="0"/>
                <a:cs typeface="Times New Roman" pitchFamily="18" charset="0"/>
              </a:rPr>
              <a:t>The number of chips within one code is known as the period of this code. </a:t>
            </a:r>
          </a:p>
          <a:p>
            <a:pPr algn="just"/>
            <a:r>
              <a:rPr lang="en-US" sz="2400" dirty="0">
                <a:solidFill>
                  <a:srgbClr val="000000"/>
                </a:solidFill>
                <a:latin typeface="Times New Roman" pitchFamily="18" charset="0"/>
                <a:cs typeface="Times New Roman" pitchFamily="18" charset="0"/>
              </a:rPr>
              <a:t>The digital data is directly coded at higher frequency, and the code is generated pseudo randomly.</a:t>
            </a:r>
          </a:p>
          <a:p>
            <a:pPr algn="just"/>
            <a:r>
              <a:rPr lang="en-US" sz="2400" dirty="0">
                <a:solidFill>
                  <a:srgbClr val="000000"/>
                </a:solidFill>
                <a:latin typeface="Times New Roman" pitchFamily="18" charset="0"/>
                <a:cs typeface="Times New Roman" pitchFamily="18" charset="0"/>
              </a:rPr>
              <a:t> A receiver knows how to generate the same code and correlates the received signal with that code to extract the data.</a:t>
            </a: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pPr marL="0" indent="0">
              <a:buNone/>
            </a:pPr>
            <a:endParaRPr lang="en-US" sz="2400" dirty="0">
              <a:latin typeface="Palatino Linotype" pitchFamily="18" charset="0"/>
            </a:endParaRPr>
          </a:p>
          <a:p>
            <a:pPr marL="0" indent="0">
              <a:buNone/>
            </a:pPr>
            <a:endParaRPr lang="en-US" sz="24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B4E4BE21-05AB-4752-8E4C-86CEA05D0B31}" type="datetime1">
              <a:rPr lang="en-US" smtClean="0"/>
              <a:t>3/11/2021</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t>10</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8" name="Content Placeholder 2"/>
          <p:cNvSpPr txBox="1">
            <a:spLocks/>
          </p:cNvSpPr>
          <p:nvPr/>
        </p:nvSpPr>
        <p:spPr>
          <a:xfrm>
            <a:off x="457200" y="1295400"/>
            <a:ext cx="8229600" cy="3200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en-US" sz="2400" dirty="0">
              <a:latin typeface="Palatino Linotype" pitchFamily="18" charset="0"/>
              <a:cs typeface="Times New Roman" pitchFamily="18" charset="0"/>
            </a:endParaRPr>
          </a:p>
        </p:txBody>
      </p:sp>
    </p:spTree>
    <p:extLst>
      <p:ext uri="{BB962C8B-B14F-4D97-AF65-F5344CB8AC3E}">
        <p14:creationId xmlns:p14="http://schemas.microsoft.com/office/powerpoint/2010/main" val="16316267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US" altLang="zh-CN" sz="2400" b="1" u="sng" dirty="0">
                <a:solidFill>
                  <a:srgbClr val="00B0F0"/>
                </a:solidFill>
                <a:latin typeface="Times New Roman" pitchFamily="18" charset="0"/>
                <a:cs typeface="Times New Roman" pitchFamily="18" charset="0"/>
              </a:rPr>
              <a:t>Advantages of CDMA</a:t>
            </a:r>
            <a:endParaRPr lang="en-US" sz="2400" b="1" u="sng" dirty="0">
              <a:solidFill>
                <a:srgbClr val="00B0F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4800600"/>
          </a:xfrm>
        </p:spPr>
        <p:txBody>
          <a:bodyPr>
            <a:normAutofit/>
          </a:bodyPr>
          <a:lstStyle/>
          <a:p>
            <a:endParaRPr lang="en-US" sz="2400" dirty="0">
              <a:latin typeface="Palatino Linotype" pitchFamily="18" charset="0"/>
            </a:endParaRPr>
          </a:p>
          <a:p>
            <a:pPr algn="just"/>
            <a:r>
              <a:rPr lang="en-US" sz="2400" dirty="0">
                <a:solidFill>
                  <a:srgbClr val="000000"/>
                </a:solidFill>
                <a:latin typeface="Times New Roman" pitchFamily="18" charset="0"/>
                <a:cs typeface="Times New Roman" pitchFamily="18" charset="0"/>
              </a:rPr>
              <a:t>Improvement in capacity and security: </a:t>
            </a:r>
          </a:p>
          <a:p>
            <a:pPr algn="just"/>
            <a:r>
              <a:rPr lang="en-US" sz="2400" dirty="0">
                <a:solidFill>
                  <a:srgbClr val="000000"/>
                </a:solidFill>
                <a:latin typeface="Times New Roman" pitchFamily="18" charset="0"/>
                <a:cs typeface="Times New Roman" pitchFamily="18" charset="0"/>
              </a:rPr>
              <a:t>One of the chief claims of CDMA is that it gives significant improvements in network capacity. </a:t>
            </a:r>
          </a:p>
          <a:p>
            <a:pPr algn="just"/>
            <a:r>
              <a:rPr lang="en-US" sz="2400" dirty="0">
                <a:solidFill>
                  <a:srgbClr val="000000"/>
                </a:solidFill>
                <a:latin typeface="Times New Roman" pitchFamily="18" charset="0"/>
                <a:cs typeface="Times New Roman" pitchFamily="18" charset="0"/>
              </a:rPr>
              <a:t>In CDMA technology data and voice packets are separated using codes, and then transmitted by using a wide range of frequencies.</a:t>
            </a:r>
          </a:p>
          <a:p>
            <a:pPr algn="just"/>
            <a:r>
              <a:rPr lang="en-US" altLang="zh-CN" sz="2400" dirty="0">
                <a:solidFill>
                  <a:srgbClr val="000000"/>
                </a:solidFill>
                <a:latin typeface="Times New Roman" pitchFamily="18" charset="0"/>
                <a:cs typeface="Times New Roman" pitchFamily="18" charset="0"/>
              </a:rPr>
              <a:t>It b</a:t>
            </a:r>
            <a:r>
              <a:rPr lang="en-US" sz="2400" dirty="0">
                <a:solidFill>
                  <a:srgbClr val="000000"/>
                </a:solidFill>
                <a:latin typeface="Times New Roman" pitchFamily="18" charset="0"/>
                <a:cs typeface="Times New Roman" pitchFamily="18" charset="0"/>
              </a:rPr>
              <a:t>ecome attractive for 3G high-speed mobile internet use.</a:t>
            </a: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pPr marL="0" indent="0">
              <a:buNone/>
            </a:pPr>
            <a:endParaRPr lang="en-US" sz="2400" dirty="0">
              <a:latin typeface="Palatino Linotype" pitchFamily="18" charset="0"/>
            </a:endParaRPr>
          </a:p>
          <a:p>
            <a:pPr marL="0" indent="0">
              <a:buNone/>
            </a:pPr>
            <a:endParaRPr lang="en-US" sz="24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B4E4BE21-05AB-4752-8E4C-86CEA05D0B31}" type="datetime1">
              <a:rPr lang="en-US" smtClean="0"/>
              <a:t>3/11/2021</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t>11</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8" name="Content Placeholder 2"/>
          <p:cNvSpPr txBox="1">
            <a:spLocks/>
          </p:cNvSpPr>
          <p:nvPr/>
        </p:nvSpPr>
        <p:spPr>
          <a:xfrm>
            <a:off x="457200" y="1295400"/>
            <a:ext cx="8229600" cy="3200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en-US" sz="2400" dirty="0">
              <a:latin typeface="Palatino Linotype" pitchFamily="18" charset="0"/>
              <a:cs typeface="Times New Roman" pitchFamily="18" charset="0"/>
            </a:endParaRPr>
          </a:p>
        </p:txBody>
      </p:sp>
    </p:spTree>
    <p:extLst>
      <p:ext uri="{BB962C8B-B14F-4D97-AF65-F5344CB8AC3E}">
        <p14:creationId xmlns:p14="http://schemas.microsoft.com/office/powerpoint/2010/main" val="1857827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US" altLang="zh-CN" sz="2400" b="1" u="sng" dirty="0">
                <a:solidFill>
                  <a:srgbClr val="00B0F0"/>
                </a:solidFill>
                <a:latin typeface="Times New Roman" pitchFamily="18" charset="0"/>
                <a:cs typeface="Times New Roman" pitchFamily="18" charset="0"/>
              </a:rPr>
              <a:t>Advantages of CDMA</a:t>
            </a:r>
            <a:endParaRPr lang="en-US" sz="2400" b="1" u="sng" dirty="0">
              <a:solidFill>
                <a:srgbClr val="00B0F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4800600"/>
          </a:xfrm>
        </p:spPr>
        <p:txBody>
          <a:bodyPr>
            <a:normAutofit/>
          </a:bodyPr>
          <a:lstStyle/>
          <a:p>
            <a:endParaRPr lang="en-US" sz="2400" dirty="0">
              <a:latin typeface="Palatino Linotype" pitchFamily="18" charset="0"/>
            </a:endParaRPr>
          </a:p>
          <a:p>
            <a:pPr algn="just"/>
            <a:r>
              <a:rPr lang="en-US" sz="2400" dirty="0">
                <a:solidFill>
                  <a:srgbClr val="000000"/>
                </a:solidFill>
                <a:latin typeface="Times New Roman" pitchFamily="18" charset="0"/>
                <a:cs typeface="Times New Roman" pitchFamily="18" charset="0"/>
              </a:rPr>
              <a:t>Improvement in hand over/ hand off: </a:t>
            </a:r>
          </a:p>
          <a:p>
            <a:pPr algn="just"/>
            <a:r>
              <a:rPr lang="en-US" sz="2400" dirty="0">
                <a:solidFill>
                  <a:srgbClr val="000000"/>
                </a:solidFill>
                <a:latin typeface="Times New Roman" pitchFamily="18" charset="0"/>
                <a:cs typeface="Times New Roman" pitchFamily="18" charset="0"/>
              </a:rPr>
              <a:t>By using CDMA technology, </a:t>
            </a:r>
          </a:p>
          <a:p>
            <a:pPr algn="just"/>
            <a:r>
              <a:rPr lang="en-US" altLang="zh-CN" sz="2400" dirty="0">
                <a:solidFill>
                  <a:srgbClr val="000000"/>
                </a:solidFill>
                <a:latin typeface="Times New Roman" pitchFamily="18" charset="0"/>
                <a:cs typeface="Times New Roman" pitchFamily="18" charset="0"/>
              </a:rPr>
              <a:t>It </a:t>
            </a:r>
            <a:r>
              <a:rPr lang="en-US" sz="2400" dirty="0">
                <a:solidFill>
                  <a:srgbClr val="000000"/>
                </a:solidFill>
                <a:latin typeface="Times New Roman" pitchFamily="18" charset="0"/>
                <a:cs typeface="Times New Roman" pitchFamily="18" charset="0"/>
              </a:rPr>
              <a:t>is easy for a terminal to communicate with two base stations at once.</a:t>
            </a:r>
          </a:p>
          <a:p>
            <a:pPr algn="just"/>
            <a:r>
              <a:rPr lang="en-US" altLang="zh-CN" sz="2400" dirty="0">
                <a:solidFill>
                  <a:srgbClr val="000000"/>
                </a:solidFill>
                <a:latin typeface="Times New Roman" pitchFamily="18" charset="0"/>
                <a:cs typeface="Times New Roman" pitchFamily="18" charset="0"/>
              </a:rPr>
              <a:t>I</a:t>
            </a:r>
            <a:r>
              <a:rPr lang="en-US" sz="2400" dirty="0">
                <a:solidFill>
                  <a:srgbClr val="000000"/>
                </a:solidFill>
                <a:latin typeface="Times New Roman" pitchFamily="18" charset="0"/>
                <a:cs typeface="Times New Roman" pitchFamily="18" charset="0"/>
              </a:rPr>
              <a:t>n case of this, old link is to be broken when the new one is firmly established. This provides improvement in terms of the reliability of hand over/hand off from one base station to another.</a:t>
            </a: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pPr marL="0" indent="0">
              <a:buNone/>
            </a:pPr>
            <a:endParaRPr lang="en-US" sz="2400" dirty="0">
              <a:latin typeface="Palatino Linotype" pitchFamily="18" charset="0"/>
            </a:endParaRPr>
          </a:p>
          <a:p>
            <a:pPr marL="0" indent="0">
              <a:buNone/>
            </a:pPr>
            <a:endParaRPr lang="en-US" sz="24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B4E4BE21-05AB-4752-8E4C-86CEA05D0B31}" type="datetime1">
              <a:rPr lang="en-US" smtClean="0"/>
              <a:t>3/11/2021</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t>12</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8" name="Content Placeholder 2"/>
          <p:cNvSpPr txBox="1">
            <a:spLocks/>
          </p:cNvSpPr>
          <p:nvPr/>
        </p:nvSpPr>
        <p:spPr>
          <a:xfrm>
            <a:off x="457200" y="1295400"/>
            <a:ext cx="8229600" cy="3200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en-US" sz="2400" dirty="0">
              <a:latin typeface="Palatino Linotype" pitchFamily="18" charset="0"/>
              <a:cs typeface="Times New Roman" pitchFamily="18" charset="0"/>
            </a:endParaRPr>
          </a:p>
        </p:txBody>
      </p:sp>
    </p:spTree>
    <p:extLst>
      <p:ext uri="{BB962C8B-B14F-4D97-AF65-F5344CB8AC3E}">
        <p14:creationId xmlns:p14="http://schemas.microsoft.com/office/powerpoint/2010/main" val="1904812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US" altLang="zh-CN" sz="2400" b="1" u="sng" dirty="0">
                <a:solidFill>
                  <a:srgbClr val="00B0F0"/>
                </a:solidFill>
                <a:latin typeface="Times New Roman" pitchFamily="18" charset="0"/>
                <a:cs typeface="Times New Roman" pitchFamily="18" charset="0"/>
              </a:rPr>
              <a:t>Future Scope</a:t>
            </a:r>
            <a:endParaRPr lang="en-US" sz="2400" b="1" u="sng" dirty="0">
              <a:solidFill>
                <a:srgbClr val="00B0F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4800600"/>
          </a:xfrm>
        </p:spPr>
        <p:txBody>
          <a:bodyPr>
            <a:normAutofit fontScale="92500" lnSpcReduction="10000"/>
          </a:bodyPr>
          <a:lstStyle/>
          <a:p>
            <a:endParaRPr lang="en-US" sz="2400" dirty="0">
              <a:latin typeface="Palatino Linotype" pitchFamily="18" charset="0"/>
            </a:endParaRPr>
          </a:p>
          <a:p>
            <a:pPr algn="just"/>
            <a:r>
              <a:rPr lang="en-US" sz="2400" dirty="0">
                <a:latin typeface="Times New Roman" pitchFamily="18" charset="0"/>
                <a:cs typeface="Times New Roman" pitchFamily="18" charset="0"/>
              </a:rPr>
              <a:t>CDMA can be adopted in 4G and 5G with some modifications.</a:t>
            </a:r>
          </a:p>
          <a:p>
            <a:pPr algn="just"/>
            <a:r>
              <a:rPr lang="en-US" sz="2400" dirty="0">
                <a:latin typeface="Times New Roman" pitchFamily="18" charset="0"/>
                <a:cs typeface="Times New Roman" pitchFamily="18" charset="0"/>
              </a:rPr>
              <a:t>That can be analyzed. </a:t>
            </a:r>
          </a:p>
          <a:p>
            <a:pPr algn="just"/>
            <a:r>
              <a:rPr lang="en-US" sz="2400" dirty="0">
                <a:latin typeface="Times New Roman" pitchFamily="18" charset="0"/>
                <a:cs typeface="Times New Roman" pitchFamily="18" charset="0"/>
              </a:rPr>
              <a:t>CDMA players are offering 3.1Mbps download speed with EVDO Rev A on their 2G 800Mhz spectrum, this is almost similar to GSM operators 3G offering – 3.6Mbps. </a:t>
            </a:r>
          </a:p>
          <a:p>
            <a:pPr algn="just"/>
            <a:r>
              <a:rPr lang="en-US" sz="2400" dirty="0">
                <a:latin typeface="Times New Roman" pitchFamily="18" charset="0"/>
                <a:cs typeface="Times New Roman" pitchFamily="18" charset="0"/>
              </a:rPr>
              <a:t>CDMA players did not have to pay some thousand crores rupees for getting 3G spectrum, still the dual mode operators (Reliance and Tata) who are offering both 3G and EVDO data services are priced almost similarly to cut down competition between their 3G and EVDO services. </a:t>
            </a:r>
          </a:p>
          <a:p>
            <a:pPr algn="just"/>
            <a:r>
              <a:rPr lang="en-US" sz="2400" dirty="0">
                <a:latin typeface="Times New Roman" pitchFamily="18" charset="0"/>
                <a:cs typeface="Times New Roman" pitchFamily="18" charset="0"/>
              </a:rPr>
              <a:t>For TTSL and RCOM may ignore EVDO upgrade path because they already spent thousand crores for HSPA network to offer 3G services on GSM.</a:t>
            </a:r>
          </a:p>
          <a:p>
            <a:pPr marL="0" indent="0" algn="just">
              <a:buNone/>
            </a:pPr>
            <a:endParaRPr lang="en-US" sz="2400" dirty="0">
              <a:solidFill>
                <a:srgbClr val="000000"/>
              </a:solidFill>
              <a:latin typeface="Times New Roman" pitchFamily="18" charset="0"/>
              <a:cs typeface="Times New Roman"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endParaRPr lang="en-US" sz="2400" dirty="0">
              <a:latin typeface="Palatino Linotype" pitchFamily="18" charset="0"/>
            </a:endParaRPr>
          </a:p>
          <a:p>
            <a:pPr marL="0" indent="0">
              <a:buNone/>
            </a:pPr>
            <a:endParaRPr lang="en-US" sz="2400" dirty="0">
              <a:latin typeface="Palatino Linotype" pitchFamily="18" charset="0"/>
            </a:endParaRPr>
          </a:p>
          <a:p>
            <a:pPr marL="0" indent="0">
              <a:buNone/>
            </a:pPr>
            <a:endParaRPr lang="en-US" sz="24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B4E4BE21-05AB-4752-8E4C-86CEA05D0B31}" type="datetime1">
              <a:rPr lang="en-US" smtClean="0"/>
              <a:t>3/11/2021</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t>13</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8" name="Content Placeholder 2"/>
          <p:cNvSpPr txBox="1">
            <a:spLocks/>
          </p:cNvSpPr>
          <p:nvPr/>
        </p:nvSpPr>
        <p:spPr>
          <a:xfrm>
            <a:off x="457200" y="1295400"/>
            <a:ext cx="8229600" cy="3200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en-US" sz="2400" dirty="0">
              <a:latin typeface="Palatino Linotype" pitchFamily="18" charset="0"/>
              <a:cs typeface="Times New Roman" pitchFamily="18" charset="0"/>
            </a:endParaRPr>
          </a:p>
        </p:txBody>
      </p:sp>
    </p:spTree>
    <p:extLst>
      <p:ext uri="{BB962C8B-B14F-4D97-AF65-F5344CB8AC3E}">
        <p14:creationId xmlns:p14="http://schemas.microsoft.com/office/powerpoint/2010/main" val="11284729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US" sz="2400" b="1" dirty="0">
                <a:latin typeface="Palatino Linotype" pitchFamily="18" charset="0"/>
              </a:rPr>
              <a:t>Reference</a:t>
            </a:r>
          </a:p>
        </p:txBody>
      </p:sp>
      <p:sp>
        <p:nvSpPr>
          <p:cNvPr id="3" name="Content Placeholder 2"/>
          <p:cNvSpPr>
            <a:spLocks noGrp="1"/>
          </p:cNvSpPr>
          <p:nvPr>
            <p:ph idx="1"/>
          </p:nvPr>
        </p:nvSpPr>
        <p:spPr>
          <a:xfrm>
            <a:off x="457200" y="1066800"/>
            <a:ext cx="8229600" cy="5638800"/>
          </a:xfrm>
        </p:spPr>
        <p:txBody>
          <a:bodyPr>
            <a:normAutofit/>
          </a:bodyPr>
          <a:lstStyle/>
          <a:p>
            <a:pPr marL="0" indent="0">
              <a:buNone/>
            </a:pPr>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B4E4BE21-05AB-4752-8E4C-86CEA05D0B31}" type="datetime1">
              <a:rPr lang="en-US" smtClean="0"/>
              <a:t>3/11/2021</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t>14</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8" name="Rectangle 7"/>
          <p:cNvSpPr/>
          <p:nvPr/>
        </p:nvSpPr>
        <p:spPr>
          <a:xfrm>
            <a:off x="762000" y="1150461"/>
            <a:ext cx="7848600" cy="1569660"/>
          </a:xfrm>
          <a:prstGeom prst="rect">
            <a:avLst/>
          </a:prstGeom>
        </p:spPr>
        <p:txBody>
          <a:bodyPr wrap="square">
            <a:spAutoFit/>
          </a:bodyPr>
          <a:lstStyle/>
          <a:p>
            <a:pPr marL="342900" indent="-342900">
              <a:buFont typeface="Arial" pitchFamily="34" charset="0"/>
              <a:buChar char="•"/>
            </a:pPr>
            <a:r>
              <a:rPr lang="en-IN" sz="2400" dirty="0">
                <a:latin typeface="Times New Roman" pitchFamily="18" charset="0"/>
                <a:cs typeface="Times New Roman" pitchFamily="18" charset="0"/>
                <a:hlinkClick r:id="rId2"/>
              </a:rPr>
              <a:t>https://telecomtalk.info/cdma-in-india-past-present-and-future/50370/</a:t>
            </a:r>
            <a:endParaRPr lang="en-IN" sz="2400" dirty="0">
              <a:latin typeface="Times New Roman" pitchFamily="18" charset="0"/>
              <a:cs typeface="Times New Roman" pitchFamily="18" charset="0"/>
            </a:endParaRPr>
          </a:p>
          <a:p>
            <a:pPr marL="342900" indent="-342900">
              <a:buFont typeface="Arial" pitchFamily="34" charset="0"/>
              <a:buChar char="•"/>
            </a:pPr>
            <a:r>
              <a:rPr lang="en-IN" sz="2400" dirty="0">
                <a:latin typeface="Times New Roman" pitchFamily="18" charset="0"/>
                <a:cs typeface="Times New Roman" pitchFamily="18" charset="0"/>
                <a:hlinkClick r:id="rId3"/>
              </a:rPr>
              <a:t>https://en.wikipedia.org/wiki/Code-division_multiple_access</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410637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2800" b="1" dirty="0">
                <a:latin typeface="Palatino Linotype" pitchFamily="18" charset="0"/>
              </a:rPr>
              <a:t>Objective</a:t>
            </a:r>
            <a:endParaRPr lang="en-US" sz="2800" dirty="0">
              <a:latin typeface="Palatino Linotype" pitchFamily="18" charset="0"/>
            </a:endParaRPr>
          </a:p>
        </p:txBody>
      </p:sp>
      <p:sp>
        <p:nvSpPr>
          <p:cNvPr id="3" name="Content Placeholder 2"/>
          <p:cNvSpPr>
            <a:spLocks noGrp="1"/>
          </p:cNvSpPr>
          <p:nvPr>
            <p:ph idx="1"/>
          </p:nvPr>
        </p:nvSpPr>
        <p:spPr>
          <a:xfrm>
            <a:off x="457200" y="1447800"/>
            <a:ext cx="8458200" cy="4876800"/>
          </a:xfrm>
        </p:spPr>
        <p:txBody>
          <a:bodyPr>
            <a:noAutofit/>
          </a:bodyPr>
          <a:lstStyle/>
          <a:p>
            <a:pPr algn="just">
              <a:lnSpc>
                <a:spcPct val="150000"/>
              </a:lnSpc>
            </a:pPr>
            <a:endParaRPr lang="en-US" sz="2000" dirty="0">
              <a:latin typeface="Palatino Linotype" pitchFamily="18" charset="0"/>
              <a:cs typeface="Times New Roman" pitchFamily="18" charset="0"/>
            </a:endParaRPr>
          </a:p>
          <a:p>
            <a:pPr algn="just">
              <a:lnSpc>
                <a:spcPct val="150000"/>
              </a:lnSpc>
            </a:pPr>
            <a:r>
              <a:rPr lang="en-US" sz="2400" dirty="0">
                <a:latin typeface="Palatino Linotype" pitchFamily="18" charset="0"/>
                <a:cs typeface="Times New Roman" pitchFamily="18" charset="0"/>
              </a:rPr>
              <a:t>To discuss the real time application of CDMA and its scope.</a:t>
            </a:r>
          </a:p>
        </p:txBody>
      </p:sp>
      <p:sp>
        <p:nvSpPr>
          <p:cNvPr id="4" name="Rectangle 3"/>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E813F31-0A43-4B4F-A83B-7F4B73EBF73F}" type="datetime1">
              <a:rPr lang="en-US" smtClean="0"/>
              <a:t>3/11/2021</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t>2</a:t>
            </a:fld>
            <a:endParaRPr lang="en-US"/>
          </a:p>
        </p:txBody>
      </p:sp>
      <p:sp>
        <p:nvSpPr>
          <p:cNvPr id="7" name="Content Placeholder 2"/>
          <p:cNvSpPr txBox="1">
            <a:spLocks/>
          </p:cNvSpPr>
          <p:nvPr/>
        </p:nvSpPr>
        <p:spPr>
          <a:xfrm>
            <a:off x="457200" y="838200"/>
            <a:ext cx="8229600" cy="52578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lnSpc>
                <a:spcPct val="150000"/>
              </a:lnSpc>
              <a:buNone/>
            </a:pPr>
            <a:endParaRPr lang="en-US" sz="2000" dirty="0">
              <a:latin typeface="Palatino Linotype" pitchFamily="18" charset="0"/>
            </a:endParaRPr>
          </a:p>
        </p:txBody>
      </p:sp>
      <p:sp>
        <p:nvSpPr>
          <p:cNvPr id="8" name="Footer Placeholder 7"/>
          <p:cNvSpPr>
            <a:spLocks noGrp="1"/>
          </p:cNvSpPr>
          <p:nvPr>
            <p:ph type="ftr" sz="quarter" idx="11"/>
          </p:nvPr>
        </p:nvSpPr>
        <p:spPr/>
        <p:txBody>
          <a:bodyPr/>
          <a:lstStyle/>
          <a:p>
            <a:r>
              <a:rPr lang="en-US"/>
              <a:t>JEPPIAAR INSTITUTE OF TECHNOLOGY</a:t>
            </a:r>
          </a:p>
        </p:txBody>
      </p:sp>
    </p:spTree>
    <p:extLst>
      <p:ext uri="{BB962C8B-B14F-4D97-AF65-F5344CB8AC3E}">
        <p14:creationId xmlns:p14="http://schemas.microsoft.com/office/powerpoint/2010/main" val="3926158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sz="2400" b="1" dirty="0">
                <a:solidFill>
                  <a:srgbClr val="000000"/>
                </a:solidFill>
                <a:latin typeface="Times New Roman" pitchFamily="18" charset="0"/>
                <a:cs typeface="Times New Roman" pitchFamily="18" charset="0"/>
              </a:rPr>
              <a:t>What is CDMA Technology</a:t>
            </a:r>
            <a:r>
              <a:rPr lang="en-US" altLang="zh-CN" sz="2400" b="1" dirty="0">
                <a:solidFill>
                  <a:srgbClr val="000000"/>
                </a:solidFill>
                <a:latin typeface="Times New Roman" pitchFamily="18" charset="0"/>
                <a:cs typeface="Times New Roman" pitchFamily="18" charset="0"/>
              </a:rPr>
              <a:t>?</a:t>
            </a:r>
            <a:br>
              <a:rPr lang="en-US" sz="2400" b="1" dirty="0">
                <a:solidFill>
                  <a:srgbClr val="000000"/>
                </a:solidFill>
                <a:latin typeface="Times New Roman" pitchFamily="18" charset="0"/>
                <a:cs typeface="Times New Roman" pitchFamily="18" charset="0"/>
              </a:rPr>
            </a:br>
            <a:endParaRPr lang="en-US" sz="2400" b="1"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217538" y="1828800"/>
            <a:ext cx="9002661" cy="54102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t>3/11/2021</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t>3</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
        <p:nvSpPr>
          <p:cNvPr id="8" name="Rectangle 7"/>
          <p:cNvSpPr/>
          <p:nvPr/>
        </p:nvSpPr>
        <p:spPr>
          <a:xfrm>
            <a:off x="217538" y="1443841"/>
            <a:ext cx="8545462" cy="3785652"/>
          </a:xfrm>
          <a:prstGeom prst="rect">
            <a:avLst/>
          </a:prstGeom>
        </p:spPr>
        <p:txBody>
          <a:bodyPr wrap="square">
            <a:spAutoFit/>
          </a:bodyPr>
          <a:lstStyle/>
          <a:p>
            <a:pPr algn="just"/>
            <a:r>
              <a:rPr lang="en-US" sz="2400" dirty="0">
                <a:solidFill>
                  <a:srgbClr val="000000"/>
                </a:solidFill>
                <a:latin typeface="Times New Roman" pitchFamily="18" charset="0"/>
                <a:cs typeface="Times New Roman" pitchFamily="18" charset="0"/>
              </a:rPr>
              <a:t>
CDMA technology is used in commercial cellular communications to make better use of radio spectrum when compare to other technologies. This technology was used as a military technology for first time in the World War II by the English associates to break the German attempts of jamming transmissions.
CDMA technology is known as a spread-spectrum technique which allows many users to occupy the same time and frequency allocations in a given band and space.</a:t>
            </a:r>
          </a:p>
        </p:txBody>
      </p:sp>
    </p:spTree>
    <p:extLst>
      <p:ext uri="{BB962C8B-B14F-4D97-AF65-F5344CB8AC3E}">
        <p14:creationId xmlns:p14="http://schemas.microsoft.com/office/powerpoint/2010/main" val="1000227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2400" b="1" dirty="0">
                <a:latin typeface="Palatino Linotype" pitchFamily="18" charset="0"/>
              </a:rPr>
              <a:t> </a:t>
            </a:r>
          </a:p>
        </p:txBody>
      </p:sp>
      <p:sp>
        <p:nvSpPr>
          <p:cNvPr id="3" name="Content Placeholder 2"/>
          <p:cNvSpPr>
            <a:spLocks noGrp="1"/>
          </p:cNvSpPr>
          <p:nvPr>
            <p:ph idx="1"/>
          </p:nvPr>
        </p:nvSpPr>
        <p:spPr>
          <a:xfrm>
            <a:off x="457200" y="1905000"/>
            <a:ext cx="8229600" cy="48006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CDC1C762-A60B-4C36-9245-B0EACBDC4A0D}" type="datetime1">
              <a:rPr lang="en-US" smtClean="0"/>
              <a:t>3/11/2021</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t>4</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8" name="Rectangle 7"/>
          <p:cNvSpPr/>
          <p:nvPr/>
        </p:nvSpPr>
        <p:spPr>
          <a:xfrm>
            <a:off x="304800" y="914400"/>
            <a:ext cx="8534400" cy="4524315"/>
          </a:xfrm>
          <a:prstGeom prst="rect">
            <a:avLst/>
          </a:prstGeom>
        </p:spPr>
        <p:txBody>
          <a:bodyPr wrap="square">
            <a:spAutoFit/>
          </a:bodyPr>
          <a:lstStyle/>
          <a:p>
            <a:pPr algn="just"/>
            <a:r>
              <a:rPr lang="en-US" sz="2400" dirty="0">
                <a:solidFill>
                  <a:srgbClr val="000000"/>
                </a:solidFill>
                <a:latin typeface="Times New Roman" pitchFamily="18" charset="0"/>
                <a:cs typeface="Times New Roman" pitchFamily="18" charset="0"/>
              </a:rPr>
              <a:t>CDMA belongs to two basic categories:
</a:t>
            </a:r>
            <a:r>
              <a:rPr lang="en-US" altLang="zh-CN" sz="2400" dirty="0">
                <a:solidFill>
                  <a:srgbClr val="000000"/>
                </a:solidFill>
                <a:latin typeface="Times New Roman" pitchFamily="18" charset="0"/>
                <a:cs typeface="Times New Roman" pitchFamily="18" charset="0"/>
              </a:rPr>
              <a:t>1.</a:t>
            </a:r>
            <a:r>
              <a:rPr lang="en-US" sz="2400" dirty="0">
                <a:solidFill>
                  <a:srgbClr val="000000"/>
                </a:solidFill>
                <a:latin typeface="Times New Roman" pitchFamily="18" charset="0"/>
                <a:cs typeface="Times New Roman" pitchFamily="18" charset="0"/>
              </a:rPr>
              <a:t>Synchronous CDMA
</a:t>
            </a:r>
            <a:r>
              <a:rPr lang="en-US" altLang="zh-CN" sz="2400" dirty="0">
                <a:solidFill>
                  <a:srgbClr val="000000"/>
                </a:solidFill>
                <a:latin typeface="Times New Roman" pitchFamily="18" charset="0"/>
                <a:cs typeface="Times New Roman" pitchFamily="18" charset="0"/>
              </a:rPr>
              <a:t>2.</a:t>
            </a:r>
            <a:r>
              <a:rPr lang="en-US" sz="2400" dirty="0">
                <a:solidFill>
                  <a:srgbClr val="000000"/>
                </a:solidFill>
                <a:latin typeface="Times New Roman" pitchFamily="18" charset="0"/>
                <a:cs typeface="Times New Roman" pitchFamily="18" charset="0"/>
              </a:rPr>
              <a:t>Asynchronous CDMA</a:t>
            </a:r>
          </a:p>
          <a:p>
            <a:pPr algn="just"/>
            <a:endParaRPr lang="en-US" sz="2400" dirty="0">
              <a:solidFill>
                <a:srgbClr val="000000"/>
              </a:solidFill>
              <a:latin typeface="Times New Roman" pitchFamily="18" charset="0"/>
              <a:cs typeface="Times New Roman" pitchFamily="18" charset="0"/>
            </a:endParaRPr>
          </a:p>
          <a:p>
            <a:pPr algn="just"/>
            <a:r>
              <a:rPr lang="en-US" sz="2400" dirty="0">
                <a:solidFill>
                  <a:srgbClr val="000000"/>
                </a:solidFill>
                <a:latin typeface="Times New Roman" pitchFamily="18" charset="0"/>
                <a:cs typeface="Times New Roman" pitchFamily="18" charset="0"/>
              </a:rPr>
              <a:t>
</a:t>
            </a:r>
            <a:r>
              <a:rPr lang="en-US" altLang="zh-CN" sz="2400" dirty="0">
                <a:solidFill>
                  <a:srgbClr val="3399FF"/>
                </a:solidFill>
                <a:latin typeface="Times New Roman" pitchFamily="18" charset="0"/>
                <a:cs typeface="Times New Roman" pitchFamily="18" charset="0"/>
              </a:rPr>
              <a:t>Synchronous CDMA:</a:t>
            </a:r>
            <a:endParaRPr lang="en-US" sz="2400" dirty="0">
              <a:solidFill>
                <a:srgbClr val="000000"/>
              </a:solidFill>
              <a:latin typeface="Times New Roman" pitchFamily="18" charset="0"/>
              <a:cs typeface="Times New Roman" pitchFamily="18" charset="0"/>
            </a:endParaRPr>
          </a:p>
          <a:p>
            <a:pPr algn="just"/>
            <a:r>
              <a:rPr lang="en-US" sz="2400" dirty="0">
                <a:solidFill>
                  <a:srgbClr val="000000"/>
                </a:solidFill>
                <a:latin typeface="Times New Roman" pitchFamily="18" charset="0"/>
                <a:cs typeface="Times New Roman" pitchFamily="18" charset="0"/>
              </a:rPr>
              <a:t>
Synchronous CDMA is defined as exploiting the mathematical properties orthogonally between vectors representing the data strings. This digital modulation method is analogous to the one used in simple radio transceivers.</a:t>
            </a:r>
          </a:p>
        </p:txBody>
      </p:sp>
    </p:spTree>
    <p:extLst>
      <p:ext uri="{BB962C8B-B14F-4D97-AF65-F5344CB8AC3E}">
        <p14:creationId xmlns:p14="http://schemas.microsoft.com/office/powerpoint/2010/main" val="2872448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altLang="zh-CN" sz="2400" b="1" dirty="0">
                <a:solidFill>
                  <a:srgbClr val="3399FF"/>
                </a:solidFill>
                <a:latin typeface="Times New Roman" pitchFamily="18" charset="0"/>
                <a:cs typeface="Times New Roman" pitchFamily="18" charset="0"/>
              </a:rPr>
              <a:t>Asynchronous CDMA</a:t>
            </a:r>
            <a:br>
              <a:rPr lang="en-US" sz="2400" b="1" dirty="0">
                <a:latin typeface="Times New Roman" pitchFamily="18" charset="0"/>
                <a:cs typeface="Times New Roman" pitchFamily="18" charset="0"/>
              </a:rPr>
            </a:br>
            <a:endParaRPr lang="en-US" sz="2400" b="1" dirty="0">
              <a:latin typeface="Palatino Linotype" pitchFamily="18" charset="0"/>
            </a:endParaRPr>
          </a:p>
        </p:txBody>
      </p:sp>
      <p:sp>
        <p:nvSpPr>
          <p:cNvPr id="3" name="Content Placeholder 2"/>
          <p:cNvSpPr>
            <a:spLocks noGrp="1"/>
          </p:cNvSpPr>
          <p:nvPr>
            <p:ph sz="quarter" idx="1"/>
          </p:nvPr>
        </p:nvSpPr>
        <p:spPr>
          <a:xfrm>
            <a:off x="184969" y="1143000"/>
            <a:ext cx="8774062" cy="4968875"/>
          </a:xfrm>
        </p:spPr>
        <p:txBody>
          <a:bodyPr>
            <a:normAutofit/>
          </a:bodyPr>
          <a:lstStyle/>
          <a:p>
            <a:pPr marL="0" indent="0" algn="just">
              <a:buNone/>
            </a:pPr>
            <a:endParaRPr lang="en-US" sz="2400" dirty="0">
              <a:solidFill>
                <a:srgbClr val="000000"/>
              </a:solidFill>
              <a:latin typeface="Times New Roman" pitchFamily="18" charset="0"/>
              <a:cs typeface="Times New Roman" pitchFamily="18" charset="0"/>
            </a:endParaRPr>
          </a:p>
          <a:p>
            <a:pPr algn="just"/>
            <a:r>
              <a:rPr lang="en-US" sz="2400" dirty="0">
                <a:solidFill>
                  <a:srgbClr val="000000"/>
                </a:solidFill>
                <a:latin typeface="Times New Roman" pitchFamily="18" charset="0"/>
                <a:cs typeface="Times New Roman" pitchFamily="18" charset="0"/>
              </a:rPr>
              <a:t> This type of CDMA is not mathematically possible to create signature sequences which are orthogonal for arbitrarily random starting points, and thus make use of the code space. Pseudo-random or pseudo-noise sequences are used in asynchronous CDMA systems.
This CDMA system offers a key advantage in the flexible allocation of resources. Asynchronous CDMA is best suited to a mobile network wherein large numbers of transmitters produce r</a:t>
            </a:r>
            <a:r>
              <a:rPr lang="en-US" altLang="zh-CN" sz="2400" dirty="0">
                <a:solidFill>
                  <a:srgbClr val="000000"/>
                </a:solidFill>
                <a:latin typeface="Times New Roman" pitchFamily="18" charset="0"/>
                <a:cs typeface="Times New Roman" pitchFamily="18" charset="0"/>
              </a:rPr>
              <a:t>elatively small amount of traffic.</a:t>
            </a:r>
            <a:endParaRPr lang="en-US" sz="2400" dirty="0">
              <a:solidFill>
                <a:srgbClr val="000000"/>
              </a:solidFill>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a:p>
            <a:pPr marL="0" indent="0" algn="just">
              <a:buNone/>
            </a:pPr>
            <a:endParaRPr lang="en-US" sz="2400" dirty="0">
              <a:latin typeface="Times New Roman" pitchFamily="18" charset="0"/>
              <a:cs typeface="Times New Roman" pitchFamily="18" charset="0"/>
            </a:endParaRPr>
          </a:p>
          <a:p>
            <a:pPr marL="0" indent="0" algn="just">
              <a:buNone/>
            </a:pPr>
            <a:endParaRPr lang="en-US" sz="2400" dirty="0">
              <a:latin typeface="Times New Roman" pitchFamily="18" charset="0"/>
              <a:cs typeface="Times New Roman" pitchFamily="18" charset="0"/>
            </a:endParaRPr>
          </a:p>
          <a:p>
            <a:pPr marL="0" indent="0" algn="just">
              <a:buNone/>
            </a:pPr>
            <a:endParaRPr lang="en-US" sz="2400" dirty="0">
              <a:latin typeface="Times New Roman" pitchFamily="18" charset="0"/>
              <a:cs typeface="Times New Roman" pitchFamily="18" charset="0"/>
            </a:endParaRPr>
          </a:p>
          <a:p>
            <a:pPr marL="0" indent="0" algn="just">
              <a:buNone/>
            </a:pPr>
            <a:endParaRPr lang="en-US" sz="2400" dirty="0">
              <a:latin typeface="Times New Roman" pitchFamily="18" charset="0"/>
              <a:cs typeface="Times New Roman" pitchFamily="18" charset="0"/>
            </a:endParaRPr>
          </a:p>
          <a:p>
            <a:pPr marL="0" indent="0" algn="just">
              <a:buNone/>
            </a:pPr>
            <a:endParaRPr lang="en-US" sz="2400" dirty="0">
              <a:latin typeface="Times New Roman" pitchFamily="18" charset="0"/>
              <a:cs typeface="Times New Roman" pitchFamily="18" charset="0"/>
            </a:endParaRPr>
          </a:p>
          <a:p>
            <a:pPr marL="0" indent="0" algn="just">
              <a:buNone/>
            </a:pPr>
            <a:endParaRPr lang="en-US" sz="2400" dirty="0">
              <a:latin typeface="Times New Roman" pitchFamily="18" charset="0"/>
              <a:cs typeface="Times New Roman"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t>3/11/2021</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t>5</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Tree>
    <p:extLst>
      <p:ext uri="{BB962C8B-B14F-4D97-AF65-F5344CB8AC3E}">
        <p14:creationId xmlns:p14="http://schemas.microsoft.com/office/powerpoint/2010/main" val="1858886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altLang="zh-CN" sz="2400" b="1" dirty="0">
                <a:solidFill>
                  <a:srgbClr val="00B0F0"/>
                </a:solidFill>
                <a:latin typeface="Times New Roman" pitchFamily="18" charset="0"/>
                <a:cs typeface="Times New Roman" pitchFamily="18" charset="0"/>
              </a:rPr>
              <a:t>Applications of CDMA Technology</a:t>
            </a:r>
            <a:endParaRPr lang="en-US" sz="2400" b="1"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255638" y="925512"/>
            <a:ext cx="8621662" cy="5410200"/>
          </a:xfrm>
        </p:spPr>
        <p:txBody>
          <a:bodyPr>
            <a:normAutofit/>
          </a:bodyPr>
          <a:lstStyle/>
          <a:p>
            <a:pPr algn="just"/>
            <a:r>
              <a:rPr lang="en-US" sz="2400" dirty="0">
                <a:solidFill>
                  <a:srgbClr val="000000"/>
                </a:solidFill>
                <a:latin typeface="Times New Roman" pitchFamily="18" charset="0"/>
                <a:cs typeface="Times New Roman" pitchFamily="18" charset="0"/>
              </a:rPr>
              <a:t>Due to inherent advantages of CDMA over TDMA and FDMA such as user capacity, soft hand offs and security, etc., </a:t>
            </a:r>
          </a:p>
          <a:p>
            <a:pPr algn="just"/>
            <a:r>
              <a:rPr lang="en-US" sz="2400" dirty="0">
                <a:solidFill>
                  <a:srgbClr val="000000"/>
                </a:solidFill>
                <a:latin typeface="Times New Roman" pitchFamily="18" charset="0"/>
                <a:cs typeface="Times New Roman" pitchFamily="18" charset="0"/>
              </a:rPr>
              <a:t>CDMA emerges as a winner in the battle of wireless technology and services. </a:t>
            </a:r>
          </a:p>
          <a:p>
            <a:pPr algn="just"/>
            <a:r>
              <a:rPr lang="en-US" sz="2400" dirty="0">
                <a:solidFill>
                  <a:srgbClr val="000000"/>
                </a:solidFill>
                <a:latin typeface="Times New Roman" pitchFamily="18" charset="0"/>
                <a:cs typeface="Times New Roman" pitchFamily="18" charset="0"/>
              </a:rPr>
              <a:t>CDMA allows far greater development and the use of broad band devices such as wireless laptop modems, GPS system units and other innovative devices.</a:t>
            </a:r>
          </a:p>
          <a:p>
            <a:endParaRPr lang="en-US" sz="2400" dirty="0">
              <a:latin typeface="Palatino Linotype" pitchFamily="18" charset="0"/>
            </a:endParaRPr>
          </a:p>
          <a:p>
            <a:pPr marL="0" indent="0">
              <a:buNone/>
            </a:pPr>
            <a:endParaRPr lang="en-US" sz="2400" dirty="0">
              <a:latin typeface="Palatino Linotype" pitchFamily="18" charset="0"/>
            </a:endParaRPr>
          </a:p>
          <a:p>
            <a:pPr marL="0" indent="0">
              <a:buNone/>
            </a:pPr>
            <a:endParaRPr lang="en-US" sz="2400" dirty="0">
              <a:latin typeface="Palatino Linotype" pitchFamily="18" charset="0"/>
            </a:endParaRPr>
          </a:p>
          <a:p>
            <a:pPr marL="0" indent="0">
              <a:buNone/>
            </a:pPr>
            <a:endParaRPr lang="en-US" sz="2400" dirty="0">
              <a:latin typeface="Palatino Linotype" pitchFamily="18" charset="0"/>
            </a:endParaRPr>
          </a:p>
          <a:p>
            <a:pPr marL="0" indent="0">
              <a:buNone/>
            </a:pPr>
            <a:endParaRPr lang="en-US" sz="2400" dirty="0">
              <a:latin typeface="Palatino Linotype" pitchFamily="18" charset="0"/>
            </a:endParaRPr>
          </a:p>
          <a:p>
            <a:pPr marL="0" indent="0">
              <a:buNone/>
            </a:pPr>
            <a:endParaRPr lang="en-US" sz="2400" dirty="0">
              <a:latin typeface="Palatino Linotype" pitchFamily="18" charset="0"/>
            </a:endParaRPr>
          </a:p>
          <a:p>
            <a:pPr marL="0" indent="0">
              <a:buNone/>
            </a:pPr>
            <a:endParaRPr lang="en-US" sz="24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t>3/11/2021</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t>6</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Tree>
    <p:extLst>
      <p:ext uri="{BB962C8B-B14F-4D97-AF65-F5344CB8AC3E}">
        <p14:creationId xmlns:p14="http://schemas.microsoft.com/office/powerpoint/2010/main" val="1164012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altLang="zh-CN" sz="2400" b="1" dirty="0">
                <a:solidFill>
                  <a:srgbClr val="3399FF"/>
                </a:solidFill>
                <a:latin typeface="Times New Roman" pitchFamily="18" charset="0"/>
                <a:cs typeface="Times New Roman" pitchFamily="18" charset="0"/>
              </a:rPr>
              <a:t>Applications of CDMA technology </a:t>
            </a:r>
            <a:endParaRPr lang="en-US" sz="2400" b="1"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217538" y="1828800"/>
            <a:ext cx="9002661" cy="54102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t>3/11/2021</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t>7</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
        <p:nvSpPr>
          <p:cNvPr id="8" name="Rectangle 7"/>
          <p:cNvSpPr/>
          <p:nvPr/>
        </p:nvSpPr>
        <p:spPr>
          <a:xfrm>
            <a:off x="282676" y="1228635"/>
            <a:ext cx="8774062" cy="2308324"/>
          </a:xfrm>
          <a:prstGeom prst="rect">
            <a:avLst/>
          </a:prstGeom>
        </p:spPr>
        <p:txBody>
          <a:bodyPr wrap="square">
            <a:spAutoFit/>
          </a:bodyPr>
          <a:lstStyle/>
          <a:p>
            <a:pPr marL="342900" indent="-342900" algn="just">
              <a:buFont typeface="Arial" pitchFamily="34" charset="0"/>
              <a:buChar char="•"/>
            </a:pPr>
            <a:r>
              <a:rPr lang="en-US" sz="2400" dirty="0">
                <a:solidFill>
                  <a:srgbClr val="000000"/>
                </a:solidFill>
                <a:latin typeface="Times New Roman" pitchFamily="18" charset="0"/>
                <a:cs typeface="Times New Roman" pitchFamily="18" charset="0"/>
              </a:rPr>
              <a:t>For business purpose, CDMA supports in providing high speed push to talk and push to email services. </a:t>
            </a:r>
          </a:p>
          <a:p>
            <a:pPr marL="342900" indent="-342900" algn="just">
              <a:buFont typeface="Arial" pitchFamily="34" charset="0"/>
              <a:buChar char="•"/>
            </a:pPr>
            <a:r>
              <a:rPr lang="en-US" sz="2400" dirty="0">
                <a:solidFill>
                  <a:srgbClr val="000000"/>
                </a:solidFill>
                <a:latin typeface="Times New Roman" pitchFamily="18" charset="0"/>
                <a:cs typeface="Times New Roman" pitchFamily="18" charset="0"/>
              </a:rPr>
              <a:t>Push to talk gives mobile an ability to be used as a walky-talky device. </a:t>
            </a:r>
          </a:p>
          <a:p>
            <a:pPr marL="342900" indent="-342900" algn="just">
              <a:buFont typeface="Arial" pitchFamily="34" charset="0"/>
              <a:buChar char="•"/>
            </a:pPr>
            <a:r>
              <a:rPr lang="en-US" sz="2400" dirty="0">
                <a:solidFill>
                  <a:srgbClr val="000000"/>
                </a:solidFill>
                <a:latin typeface="Times New Roman" pitchFamily="18" charset="0"/>
                <a:cs typeface="Times New Roman" pitchFamily="18" charset="0"/>
              </a:rPr>
              <a:t>These services are exempted from the service charges imposed by the operators making CDMA cost effective.</a:t>
            </a:r>
          </a:p>
        </p:txBody>
      </p:sp>
    </p:spTree>
    <p:extLst>
      <p:ext uri="{BB962C8B-B14F-4D97-AF65-F5344CB8AC3E}">
        <p14:creationId xmlns:p14="http://schemas.microsoft.com/office/powerpoint/2010/main" val="1864236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altLang="zh-CN" sz="2400" b="1" dirty="0">
                <a:solidFill>
                  <a:srgbClr val="3399FF"/>
                </a:solidFill>
                <a:latin typeface="Times New Roman" pitchFamily="18" charset="0"/>
                <a:cs typeface="Times New Roman" pitchFamily="18" charset="0"/>
              </a:rPr>
              <a:t>Applications of CDMA technology </a:t>
            </a:r>
            <a:endParaRPr lang="en-US" sz="2400" b="1"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217538" y="1828800"/>
            <a:ext cx="9002661" cy="54102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t>3/11/2021</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t>8</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
        <p:nvSpPr>
          <p:cNvPr id="8" name="Rectangle 7"/>
          <p:cNvSpPr/>
          <p:nvPr/>
        </p:nvSpPr>
        <p:spPr>
          <a:xfrm>
            <a:off x="361950" y="1367135"/>
            <a:ext cx="8382000" cy="1938992"/>
          </a:xfrm>
          <a:prstGeom prst="rect">
            <a:avLst/>
          </a:prstGeom>
        </p:spPr>
        <p:txBody>
          <a:bodyPr wrap="square">
            <a:spAutoFit/>
          </a:bodyPr>
          <a:lstStyle/>
          <a:p>
            <a:pPr marL="342900" indent="-342900" algn="just">
              <a:buFont typeface="Arial" pitchFamily="34" charset="0"/>
              <a:buChar char="•"/>
            </a:pPr>
            <a:r>
              <a:rPr lang="en-US" sz="2400" dirty="0">
                <a:solidFill>
                  <a:srgbClr val="000000"/>
                </a:solidFill>
                <a:latin typeface="Times New Roman" pitchFamily="18" charset="0"/>
                <a:cs typeface="Times New Roman" pitchFamily="18" charset="0"/>
              </a:rPr>
              <a:t>CDMA is considered as the highest mode of wireless communications, and is responsible for gibing fast and safe mode of data exchange such as 3G. </a:t>
            </a:r>
          </a:p>
          <a:p>
            <a:pPr marL="342900" indent="-342900" algn="just">
              <a:buFont typeface="Arial" pitchFamily="34" charset="0"/>
              <a:buChar char="•"/>
            </a:pPr>
            <a:r>
              <a:rPr lang="en-US" sz="2400" dirty="0">
                <a:solidFill>
                  <a:srgbClr val="000000"/>
                </a:solidFill>
                <a:latin typeface="Times New Roman" pitchFamily="18" charset="0"/>
                <a:cs typeface="Times New Roman" pitchFamily="18" charset="0"/>
              </a:rPr>
              <a:t>Recently, CDMA has merged with the GSM technology to give a high-speed 4G or LTE internet services.</a:t>
            </a:r>
          </a:p>
        </p:txBody>
      </p:sp>
    </p:spTree>
    <p:extLst>
      <p:ext uri="{BB962C8B-B14F-4D97-AF65-F5344CB8AC3E}">
        <p14:creationId xmlns:p14="http://schemas.microsoft.com/office/powerpoint/2010/main" val="822411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sz="2400" b="1" dirty="0">
                <a:solidFill>
                  <a:srgbClr val="000000"/>
                </a:solidFill>
                <a:latin typeface="Times New Roman" pitchFamily="18" charset="0"/>
                <a:cs typeface="Times New Roman" pitchFamily="18" charset="0"/>
              </a:rPr>
              <a:t>Types of Spread Spectrum Communications</a:t>
            </a:r>
            <a:br>
              <a:rPr lang="en-US" sz="2400" b="1" dirty="0">
                <a:solidFill>
                  <a:srgbClr val="000000"/>
                </a:solidFill>
                <a:latin typeface="Times New Roman" pitchFamily="18" charset="0"/>
                <a:cs typeface="Times New Roman" pitchFamily="18" charset="0"/>
              </a:rPr>
            </a:br>
            <a:endParaRPr lang="en-US" sz="2400" b="1"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293739" y="990600"/>
            <a:ext cx="8469261" cy="5410200"/>
          </a:xfrm>
        </p:spPr>
        <p:txBody>
          <a:bodyPr>
            <a:normAutofit/>
          </a:bodyPr>
          <a:lstStyle/>
          <a:p>
            <a:pPr algn="just"/>
            <a:r>
              <a:rPr lang="en-US" altLang="zh-CN" sz="2400" dirty="0">
                <a:solidFill>
                  <a:srgbClr val="000000"/>
                </a:solidFill>
              </a:rPr>
              <a:t>[</a:t>
            </a:r>
            <a:r>
              <a:rPr lang="en-US" sz="2400" dirty="0">
                <a:solidFill>
                  <a:srgbClr val="000000"/>
                </a:solidFill>
                <a:latin typeface="Times New Roman" pitchFamily="18" charset="0"/>
                <a:cs typeface="Times New Roman" pitchFamily="18" charset="0"/>
              </a:rPr>
              <a:t>Frequency Hopping</a:t>
            </a:r>
            <a:r>
              <a:rPr lang="en-US" altLang="zh-CN" sz="2400" dirty="0">
                <a:solidFill>
                  <a:srgbClr val="000000"/>
                </a:solidFill>
                <a:latin typeface="Times New Roman" pitchFamily="18" charset="0"/>
                <a:cs typeface="Times New Roman" pitchFamily="18" charset="0"/>
              </a:rPr>
              <a:t>]</a:t>
            </a:r>
            <a:r>
              <a:rPr lang="en-US" sz="2400" dirty="0">
                <a:solidFill>
                  <a:srgbClr val="000000"/>
                </a:solidFill>
                <a:latin typeface="Times New Roman" pitchFamily="18" charset="0"/>
                <a:cs typeface="Times New Roman" pitchFamily="18" charset="0"/>
              </a:rPr>
              <a:t>
</a:t>
            </a:r>
            <a:r>
              <a:rPr lang="en-US" altLang="zh-CN" sz="2400" dirty="0">
                <a:solidFill>
                  <a:srgbClr val="000000"/>
                </a:solidFill>
                <a:latin typeface="Times New Roman" pitchFamily="18" charset="0"/>
                <a:cs typeface="Times New Roman" pitchFamily="18" charset="0"/>
              </a:rPr>
              <a:t>[</a:t>
            </a:r>
            <a:r>
              <a:rPr lang="en-US" sz="2400" dirty="0">
                <a:solidFill>
                  <a:srgbClr val="000000"/>
                </a:solidFill>
                <a:latin typeface="Times New Roman" pitchFamily="18" charset="0"/>
                <a:cs typeface="Times New Roman" pitchFamily="18" charset="0"/>
              </a:rPr>
              <a:t>Direct Sequence</a:t>
            </a:r>
            <a:r>
              <a:rPr lang="en-US" altLang="zh-CN" sz="2400" dirty="0">
                <a:solidFill>
                  <a:srgbClr val="000000"/>
                </a:solidFill>
                <a:latin typeface="Times New Roman" pitchFamily="18" charset="0"/>
                <a:cs typeface="Times New Roman" pitchFamily="18" charset="0"/>
              </a:rPr>
              <a:t>]</a:t>
            </a:r>
            <a:endParaRPr lang="en-US" sz="2400" dirty="0">
              <a:solidFill>
                <a:srgbClr val="000000"/>
              </a:solidFill>
              <a:latin typeface="Times New Roman" pitchFamily="18" charset="0"/>
              <a:cs typeface="Times New Roman" pitchFamily="18" charset="0"/>
            </a:endParaRPr>
          </a:p>
          <a:p>
            <a:pPr algn="just"/>
            <a:endParaRPr lang="en-US" sz="2400" dirty="0">
              <a:solidFill>
                <a:srgbClr val="000000"/>
              </a:solidFill>
              <a:latin typeface="Times New Roman" pitchFamily="18" charset="0"/>
              <a:cs typeface="Times New Roman" pitchFamily="18" charset="0"/>
            </a:endParaRPr>
          </a:p>
          <a:p>
            <a:pPr algn="just"/>
            <a:r>
              <a:rPr lang="en-US" altLang="zh-CN" sz="2400" i="1" u="sng" dirty="0">
                <a:solidFill>
                  <a:srgbClr val="3399FF"/>
                </a:solidFill>
                <a:latin typeface="Times New Roman" pitchFamily="18" charset="0"/>
                <a:cs typeface="Times New Roman" pitchFamily="18" charset="0"/>
              </a:rPr>
              <a:t>Frequency hoping:</a:t>
            </a:r>
            <a:r>
              <a:rPr lang="en-US" sz="2400" dirty="0">
                <a:solidFill>
                  <a:srgbClr val="000000"/>
                </a:solidFill>
                <a:latin typeface="Times New Roman" pitchFamily="18" charset="0"/>
                <a:cs typeface="Times New Roman" pitchFamily="18" charset="0"/>
              </a:rPr>
              <a:t>
Frequency hopping is the easiest of all the spread spectrum modulation technique to use. </a:t>
            </a:r>
          </a:p>
          <a:p>
            <a:pPr algn="just"/>
            <a:r>
              <a:rPr lang="en-US" sz="2400" dirty="0">
                <a:solidFill>
                  <a:srgbClr val="000000"/>
                </a:solidFill>
                <a:latin typeface="Times New Roman" pitchFamily="18" charset="0"/>
                <a:cs typeface="Times New Roman" pitchFamily="18" charset="0"/>
              </a:rPr>
              <a:t>The idea behind frequency hopping is to transmit data across a broad spectrum; the frequency can be rapidly switched from one to another. </a:t>
            </a:r>
          </a:p>
          <a:p>
            <a:pPr algn="just"/>
            <a:r>
              <a:rPr lang="en-US" sz="2400" dirty="0">
                <a:solidFill>
                  <a:srgbClr val="000000"/>
                </a:solidFill>
                <a:latin typeface="Times New Roman" pitchFamily="18" charset="0"/>
                <a:cs typeface="Times New Roman" pitchFamily="18" charset="0"/>
              </a:rPr>
              <a:t>The transmitter and rec</a:t>
            </a:r>
            <a:r>
              <a:rPr lang="en-US" altLang="zh-CN" sz="2400" dirty="0">
                <a:solidFill>
                  <a:srgbClr val="000000"/>
                </a:solidFill>
                <a:latin typeface="Times New Roman" pitchFamily="18" charset="0"/>
                <a:cs typeface="Times New Roman" pitchFamily="18" charset="0"/>
              </a:rPr>
              <a:t>eiver </a:t>
            </a:r>
            <a:r>
              <a:rPr lang="en-US" sz="2400" dirty="0">
                <a:solidFill>
                  <a:srgbClr val="000000"/>
                </a:solidFill>
                <a:latin typeface="Times New Roman" pitchFamily="18" charset="0"/>
                <a:cs typeface="Times New Roman" pitchFamily="18" charset="0"/>
              </a:rPr>
              <a:t>system make this frequency hopping very simple.</a:t>
            </a: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t>3/11/2021</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t>9</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Tree>
    <p:extLst>
      <p:ext uri="{BB962C8B-B14F-4D97-AF65-F5344CB8AC3E}">
        <p14:creationId xmlns:p14="http://schemas.microsoft.com/office/powerpoint/2010/main" val="23409907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1603</TotalTime>
  <Words>721</Words>
  <Application>Microsoft Office PowerPoint</Application>
  <PresentationFormat>On-screen Show (4:3)</PresentationFormat>
  <Paragraphs>191</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  Subject Name        : EC8652- WIRELESS COMMUNICATION  Presentation Title : Real time application of CDMA </vt:lpstr>
      <vt:lpstr>Objective</vt:lpstr>
      <vt:lpstr>What is CDMA Technology? </vt:lpstr>
      <vt:lpstr> </vt:lpstr>
      <vt:lpstr>Asynchronous CDMA </vt:lpstr>
      <vt:lpstr>Applications of CDMA Technology</vt:lpstr>
      <vt:lpstr>Applications of CDMA technology </vt:lpstr>
      <vt:lpstr>Applications of CDMA technology </vt:lpstr>
      <vt:lpstr>Types of Spread Spectrum Communications </vt:lpstr>
      <vt:lpstr>Direct sequence</vt:lpstr>
      <vt:lpstr>Advantages of CDMA</vt:lpstr>
      <vt:lpstr>Advantages of CDMA</vt:lpstr>
      <vt:lpstr>Future Scope</vt:lpstr>
      <vt:lpstr>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Millimeter - Wave Antenna for 5G Applications</dc:title>
  <dc:creator>PRABU</dc:creator>
  <cp:lastModifiedBy>BENISHA</cp:lastModifiedBy>
  <cp:revision>116</cp:revision>
  <dcterms:created xsi:type="dcterms:W3CDTF">2015-04-07T04:42:07Z</dcterms:created>
  <dcterms:modified xsi:type="dcterms:W3CDTF">2021-03-11T18:51:42Z</dcterms:modified>
</cp:coreProperties>
</file>