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9" r:id="rId1"/>
  </p:sldMasterIdLst>
  <p:notesMasterIdLst>
    <p:notesMasterId r:id="rId14"/>
  </p:notesMasterIdLst>
  <p:sldIdLst>
    <p:sldId id="285" r:id="rId2"/>
    <p:sldId id="275" r:id="rId3"/>
    <p:sldId id="277" r:id="rId4"/>
    <p:sldId id="276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6" r:id="rId13"/>
  </p:sldIdLst>
  <p:sldSz cx="9144000" cy="4937125"/>
  <p:notesSz cx="9753600" cy="5486400"/>
  <p:defaultTextStyle>
    <a:defPPr>
      <a:defRPr lang="en-US"/>
    </a:defPPr>
    <a:lvl1pPr marL="0" algn="l" defTabSz="42240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22407" algn="l" defTabSz="42240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44814" algn="l" defTabSz="42240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267221" algn="l" defTabSz="42240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689628" algn="l" defTabSz="42240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12035" algn="l" defTabSz="42240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534442" algn="l" defTabSz="42240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2956850" algn="l" defTabSz="42240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379257" algn="l" defTabSz="42240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2592">
          <p15:clr>
            <a:srgbClr val="A4A3A4"/>
          </p15:clr>
        </p15:guide>
        <p15:guide id="4" pos="2025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UVARAJA K" initials="YK" lastIdx="1" clrIdx="0">
    <p:extLst>
      <p:ext uri="{19B8F6BF-5375-455C-9EA6-DF929625EA0E}">
        <p15:presenceInfo xmlns:p15="http://schemas.microsoft.com/office/powerpoint/2012/main" userId="YUVARAJA 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ED6192-DC99-463F-AF45-85FD387C9562}" v="833" dt="2020-03-29T15:50:58.884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64" y="-84"/>
      </p:cViewPr>
      <p:guideLst>
        <p:guide orient="horz" pos="2880"/>
        <p:guide pos="2160"/>
        <p:guide orient="horz" pos="2592"/>
        <p:guide pos="202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25925" cy="2746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24500" y="0"/>
            <a:ext cx="4227513" cy="2746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7C5013-C4C0-4EAF-B400-71BD5873DD18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411163"/>
            <a:ext cx="3810000" cy="2057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74725" y="2606675"/>
            <a:ext cx="7804150" cy="2468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5211763"/>
            <a:ext cx="4225925" cy="2730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24500" y="5211763"/>
            <a:ext cx="4227513" cy="2730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4CDF75-1B27-4544-89B0-D99DD957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84481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22407" algn="l" defTabSz="84481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44814" algn="l" defTabSz="84481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67221" algn="l" defTabSz="84481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89628" algn="l" defTabSz="84481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112035" algn="l" defTabSz="84481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34442" algn="l" defTabSz="84481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56850" algn="l" defTabSz="84481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79257" algn="l" defTabSz="84481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71800" y="411163"/>
            <a:ext cx="3810000" cy="20574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81D8BA-2871-43B6-95E6-118CE4B5887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646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33709"/>
            <a:ext cx="7772400" cy="105828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97704"/>
            <a:ext cx="6400800" cy="126171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22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4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672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896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120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344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568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792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90AFD-1386-4060-94B5-BB7BDBCB996B}" type="datetime1">
              <a:rPr lang="en-US" smtClean="0"/>
              <a:pPr/>
              <a:t>3/11/2021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A1A87-10D1-4B21-82D6-B3872FC8197A}" type="datetime1">
              <a:rPr lang="en-US" smtClean="0"/>
              <a:pPr/>
              <a:t>3/11/2021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72315" y="157713"/>
            <a:ext cx="2193925" cy="337027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7365" y="157713"/>
            <a:ext cx="6432550" cy="337027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7EB8A-908A-4BF8-8904-5DF8381F1998}" type="datetime1">
              <a:rPr lang="en-US" smtClean="0"/>
              <a:pPr/>
              <a:t>3/11/2021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90C7B-FEC2-499D-92EF-0302C6282E67}" type="datetime1">
              <a:rPr lang="en-US" smtClean="0"/>
              <a:pPr/>
              <a:t>3/11/2021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172560"/>
            <a:ext cx="7772400" cy="980568"/>
          </a:xfrm>
        </p:spPr>
        <p:txBody>
          <a:bodyPr anchor="t"/>
          <a:lstStyle>
            <a:lvl1pPr algn="l">
              <a:defRPr sz="37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092565"/>
            <a:ext cx="7772400" cy="1079996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2240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84481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26722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8962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11203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53444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9568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37925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E1E03-42FD-4CDA-8619-93E6AECE20F7}" type="datetime1">
              <a:rPr lang="en-US" smtClean="0"/>
              <a:pPr/>
              <a:t>3/11/2021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7363" y="921139"/>
            <a:ext cx="4313237" cy="2606848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921139"/>
            <a:ext cx="4313238" cy="2606848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B358F-6366-4EA8-835D-0D1535046A51}" type="datetime1">
              <a:rPr lang="en-US" smtClean="0"/>
              <a:pPr/>
              <a:t>3/11/2021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7714"/>
            <a:ext cx="8229600" cy="82285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05139"/>
            <a:ext cx="4040188" cy="460570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2407" indent="0">
              <a:buNone/>
              <a:defRPr sz="1800" b="1"/>
            </a:lvl2pPr>
            <a:lvl3pPr marL="844814" indent="0">
              <a:buNone/>
              <a:defRPr sz="1700" b="1"/>
            </a:lvl3pPr>
            <a:lvl4pPr marL="1267221" indent="0">
              <a:buNone/>
              <a:defRPr sz="1500" b="1"/>
            </a:lvl4pPr>
            <a:lvl5pPr marL="1689628" indent="0">
              <a:buNone/>
              <a:defRPr sz="1500" b="1"/>
            </a:lvl5pPr>
            <a:lvl6pPr marL="2112035" indent="0">
              <a:buNone/>
              <a:defRPr sz="1500" b="1"/>
            </a:lvl6pPr>
            <a:lvl7pPr marL="2534442" indent="0">
              <a:buNone/>
              <a:defRPr sz="1500" b="1"/>
            </a:lvl7pPr>
            <a:lvl8pPr marL="2956850" indent="0">
              <a:buNone/>
              <a:defRPr sz="1500" b="1"/>
            </a:lvl8pPr>
            <a:lvl9pPr marL="3379257" indent="0">
              <a:buNone/>
              <a:defRPr sz="1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565709"/>
            <a:ext cx="4040188" cy="2844561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105139"/>
            <a:ext cx="4041775" cy="460570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2407" indent="0">
              <a:buNone/>
              <a:defRPr sz="1800" b="1"/>
            </a:lvl2pPr>
            <a:lvl3pPr marL="844814" indent="0">
              <a:buNone/>
              <a:defRPr sz="1700" b="1"/>
            </a:lvl3pPr>
            <a:lvl4pPr marL="1267221" indent="0">
              <a:buNone/>
              <a:defRPr sz="1500" b="1"/>
            </a:lvl4pPr>
            <a:lvl5pPr marL="1689628" indent="0">
              <a:buNone/>
              <a:defRPr sz="1500" b="1"/>
            </a:lvl5pPr>
            <a:lvl6pPr marL="2112035" indent="0">
              <a:buNone/>
              <a:defRPr sz="1500" b="1"/>
            </a:lvl6pPr>
            <a:lvl7pPr marL="2534442" indent="0">
              <a:buNone/>
              <a:defRPr sz="1500" b="1"/>
            </a:lvl7pPr>
            <a:lvl8pPr marL="2956850" indent="0">
              <a:buNone/>
              <a:defRPr sz="1500" b="1"/>
            </a:lvl8pPr>
            <a:lvl9pPr marL="3379257" indent="0">
              <a:buNone/>
              <a:defRPr sz="1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565709"/>
            <a:ext cx="4041775" cy="2844561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23D5B-74BD-4AFF-AA32-13EC160D2882}" type="datetime1">
              <a:rPr lang="en-US" smtClean="0"/>
              <a:pPr/>
              <a:t>3/11/2021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D1D72-AA09-4354-9921-D1BA73AA7778}" type="datetime1">
              <a:rPr lang="en-US" smtClean="0"/>
              <a:pPr/>
              <a:t>3/11/2021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BED19-F951-4AC4-8757-A11DC5BA2105}" type="datetime1">
              <a:rPr lang="en-US" smtClean="0"/>
              <a:pPr/>
              <a:t>3/11/2021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196571"/>
            <a:ext cx="3008313" cy="83656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2" y="196572"/>
            <a:ext cx="5111750" cy="4213699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33140"/>
            <a:ext cx="3008313" cy="3377131"/>
          </a:xfrm>
        </p:spPr>
        <p:txBody>
          <a:bodyPr/>
          <a:lstStyle>
            <a:lvl1pPr marL="0" indent="0">
              <a:buNone/>
              <a:defRPr sz="1300"/>
            </a:lvl1pPr>
            <a:lvl2pPr marL="422407" indent="0">
              <a:buNone/>
              <a:defRPr sz="1100"/>
            </a:lvl2pPr>
            <a:lvl3pPr marL="844814" indent="0">
              <a:buNone/>
              <a:defRPr sz="900"/>
            </a:lvl3pPr>
            <a:lvl4pPr marL="1267221" indent="0">
              <a:buNone/>
              <a:defRPr sz="800"/>
            </a:lvl4pPr>
            <a:lvl5pPr marL="1689628" indent="0">
              <a:buNone/>
              <a:defRPr sz="800"/>
            </a:lvl5pPr>
            <a:lvl6pPr marL="2112035" indent="0">
              <a:buNone/>
              <a:defRPr sz="800"/>
            </a:lvl6pPr>
            <a:lvl7pPr marL="2534442" indent="0">
              <a:buNone/>
              <a:defRPr sz="800"/>
            </a:lvl7pPr>
            <a:lvl8pPr marL="2956850" indent="0">
              <a:buNone/>
              <a:defRPr sz="800"/>
            </a:lvl8pPr>
            <a:lvl9pPr marL="3379257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154B0-19D8-45E9-8BE8-3A472287D479}" type="datetime1">
              <a:rPr lang="en-US" smtClean="0"/>
              <a:pPr/>
              <a:t>3/11/2021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455987"/>
            <a:ext cx="5486400" cy="407999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41141"/>
            <a:ext cx="5486400" cy="2962275"/>
          </a:xfrm>
        </p:spPr>
        <p:txBody>
          <a:bodyPr/>
          <a:lstStyle>
            <a:lvl1pPr marL="0" indent="0">
              <a:buNone/>
              <a:defRPr sz="3000"/>
            </a:lvl1pPr>
            <a:lvl2pPr marL="422407" indent="0">
              <a:buNone/>
              <a:defRPr sz="2600"/>
            </a:lvl2pPr>
            <a:lvl3pPr marL="844814" indent="0">
              <a:buNone/>
              <a:defRPr sz="2200"/>
            </a:lvl3pPr>
            <a:lvl4pPr marL="1267221" indent="0">
              <a:buNone/>
              <a:defRPr sz="1800"/>
            </a:lvl4pPr>
            <a:lvl5pPr marL="1689628" indent="0">
              <a:buNone/>
              <a:defRPr sz="1800"/>
            </a:lvl5pPr>
            <a:lvl6pPr marL="2112035" indent="0">
              <a:buNone/>
              <a:defRPr sz="1800"/>
            </a:lvl6pPr>
            <a:lvl7pPr marL="2534442" indent="0">
              <a:buNone/>
              <a:defRPr sz="1800"/>
            </a:lvl7pPr>
            <a:lvl8pPr marL="2956850" indent="0">
              <a:buNone/>
              <a:defRPr sz="1800"/>
            </a:lvl8pPr>
            <a:lvl9pPr marL="3379257" indent="0">
              <a:buNone/>
              <a:defRPr sz="1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3863986"/>
            <a:ext cx="5486400" cy="579426"/>
          </a:xfrm>
        </p:spPr>
        <p:txBody>
          <a:bodyPr/>
          <a:lstStyle>
            <a:lvl1pPr marL="0" indent="0">
              <a:buNone/>
              <a:defRPr sz="1300"/>
            </a:lvl1pPr>
            <a:lvl2pPr marL="422407" indent="0">
              <a:buNone/>
              <a:defRPr sz="1100"/>
            </a:lvl2pPr>
            <a:lvl3pPr marL="844814" indent="0">
              <a:buNone/>
              <a:defRPr sz="900"/>
            </a:lvl3pPr>
            <a:lvl4pPr marL="1267221" indent="0">
              <a:buNone/>
              <a:defRPr sz="800"/>
            </a:lvl4pPr>
            <a:lvl5pPr marL="1689628" indent="0">
              <a:buNone/>
              <a:defRPr sz="800"/>
            </a:lvl5pPr>
            <a:lvl6pPr marL="2112035" indent="0">
              <a:buNone/>
              <a:defRPr sz="800"/>
            </a:lvl6pPr>
            <a:lvl7pPr marL="2534442" indent="0">
              <a:buNone/>
              <a:defRPr sz="800"/>
            </a:lvl7pPr>
            <a:lvl8pPr marL="2956850" indent="0">
              <a:buNone/>
              <a:defRPr sz="800"/>
            </a:lvl8pPr>
            <a:lvl9pPr marL="3379257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5B427-D2CD-4B79-BDA6-2488D33C460A}" type="datetime1">
              <a:rPr lang="en-US" smtClean="0"/>
              <a:pPr/>
              <a:t>3/11/2021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97714"/>
            <a:ext cx="8229600" cy="822854"/>
          </a:xfrm>
          <a:prstGeom prst="rect">
            <a:avLst/>
          </a:prstGeom>
        </p:spPr>
        <p:txBody>
          <a:bodyPr vert="horz" lIns="84481" tIns="42241" rIns="84481" bIns="422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997"/>
            <a:ext cx="8229600" cy="3258274"/>
          </a:xfrm>
          <a:prstGeom prst="rect">
            <a:avLst/>
          </a:prstGeom>
        </p:spPr>
        <p:txBody>
          <a:bodyPr vert="horz" lIns="84481" tIns="42241" rIns="84481" bIns="422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575984"/>
            <a:ext cx="2133600" cy="262856"/>
          </a:xfrm>
          <a:prstGeom prst="rect">
            <a:avLst/>
          </a:prstGeom>
        </p:spPr>
        <p:txBody>
          <a:bodyPr vert="horz" lIns="84481" tIns="42241" rIns="84481" bIns="42241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C1502-A07A-4E51-B118-9FC9288B1DA4}" type="datetime1">
              <a:rPr lang="en-US" smtClean="0"/>
              <a:pPr/>
              <a:t>3/11/2021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575984"/>
            <a:ext cx="2895600" cy="262856"/>
          </a:xfrm>
          <a:prstGeom prst="rect">
            <a:avLst/>
          </a:prstGeom>
        </p:spPr>
        <p:txBody>
          <a:bodyPr vert="horz" lIns="84481" tIns="42241" rIns="84481" bIns="42241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JEPPIAAR INSTITUTE OF TECHNOLOGY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575984"/>
            <a:ext cx="2133600" cy="262856"/>
          </a:xfrm>
          <a:prstGeom prst="rect">
            <a:avLst/>
          </a:prstGeom>
        </p:spPr>
        <p:txBody>
          <a:bodyPr vert="horz" lIns="84481" tIns="42241" rIns="84481" bIns="42241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0" r:id="rId1"/>
    <p:sldLayoutId id="2147484051" r:id="rId2"/>
    <p:sldLayoutId id="2147484052" r:id="rId3"/>
    <p:sldLayoutId id="2147484053" r:id="rId4"/>
    <p:sldLayoutId id="2147484054" r:id="rId5"/>
    <p:sldLayoutId id="2147484055" r:id="rId6"/>
    <p:sldLayoutId id="2147484056" r:id="rId7"/>
    <p:sldLayoutId id="2147484057" r:id="rId8"/>
    <p:sldLayoutId id="2147484058" r:id="rId9"/>
    <p:sldLayoutId id="2147484059" r:id="rId10"/>
    <p:sldLayoutId id="2147484060" r:id="rId11"/>
  </p:sldLayoutIdLst>
  <p:hf hdr="0"/>
  <p:txStyles>
    <p:titleStyle>
      <a:lvl1pPr algn="ctr" defTabSz="844814" rtl="0" eaLnBrk="1" latinLnBrk="0" hangingPunct="1">
        <a:spcBef>
          <a:spcPct val="0"/>
        </a:spcBef>
        <a:buNone/>
        <a:defRPr sz="4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6805" indent="-316805" algn="l" defTabSz="844814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86412" indent="-264004" algn="l" defTabSz="84481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56018" indent="-211204" algn="l" defTabSz="84481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78425" indent="-211204" algn="l" defTabSz="844814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00832" indent="-211204" algn="l" defTabSz="844814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23239" indent="-211204" algn="l" defTabSz="84481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5646" indent="-211204" algn="l" defTabSz="84481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68053" indent="-211204" algn="l" defTabSz="84481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590460" indent="-211204" algn="l" defTabSz="84481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4481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2407" algn="l" defTabSz="84481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44814" algn="l" defTabSz="84481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67221" algn="l" defTabSz="84481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89628" algn="l" defTabSz="84481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12035" algn="l" defTabSz="84481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34442" algn="l" defTabSz="84481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56850" algn="l" defTabSz="84481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79257" algn="l" defTabSz="84481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892493"/>
            <a:ext cx="9372601" cy="1466356"/>
          </a:xfrm>
        </p:spPr>
        <p:txBody>
          <a:bodyPr>
            <a:normAutofit fontScale="90000"/>
          </a:bodyPr>
          <a:lstStyle/>
          <a:p>
            <a:pPr algn="l"/>
            <a:br>
              <a:rPr lang="en-US" sz="2200" b="1" dirty="0">
                <a:solidFill>
                  <a:schemeClr val="accent2"/>
                </a:solidFill>
                <a:latin typeface="Palatino Linotype" pitchFamily="18" charset="0"/>
              </a:rPr>
            </a:br>
            <a:br>
              <a:rPr lang="en-US" sz="2200" b="1" dirty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sz="2200" b="1" dirty="0">
                <a:solidFill>
                  <a:schemeClr val="accent2"/>
                </a:solidFill>
                <a:latin typeface="Palatino Linotype" pitchFamily="18" charset="0"/>
              </a:rPr>
              <a:t>Subject Name :WIRELESS COMMUNICATION</a:t>
            </a:r>
            <a:br>
              <a:rPr lang="en-US" sz="2200" b="1" dirty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sz="2200" b="1" dirty="0">
                <a:solidFill>
                  <a:schemeClr val="accent2"/>
                </a:solidFill>
                <a:latin typeface="Palatino Linotype" pitchFamily="18" charset="0"/>
              </a:rPr>
              <a:t>Presentation  Title :</a:t>
            </a:r>
            <a:r>
              <a:rPr lang="en-US" sz="2500" b="1" dirty="0">
                <a:solidFill>
                  <a:schemeClr val="accent2"/>
                </a:solidFill>
                <a:latin typeface="Palatino Linotype" pitchFamily="18" charset="0"/>
              </a:rPr>
              <a:t> TDMA AND FDMA</a:t>
            </a:r>
            <a:br>
              <a:rPr lang="en-US" sz="2200" b="1" dirty="0">
                <a:solidFill>
                  <a:schemeClr val="accent2"/>
                </a:solidFill>
                <a:latin typeface="Palatino Linotype" pitchFamily="18" charset="0"/>
              </a:rPr>
            </a:br>
            <a:endParaRPr lang="en-US" sz="2200" b="1" dirty="0">
              <a:solidFill>
                <a:schemeClr val="accent2"/>
              </a:solidFill>
              <a:latin typeface="Palatino Linotyp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" y="2276563"/>
            <a:ext cx="8839200" cy="2325599"/>
          </a:xfrm>
        </p:spPr>
        <p:txBody>
          <a:bodyPr>
            <a:noAutofit/>
          </a:bodyPr>
          <a:lstStyle/>
          <a:p>
            <a:pPr algn="l"/>
            <a:r>
              <a:rPr lang="en-US" sz="1800" b="1" dirty="0">
                <a:solidFill>
                  <a:schemeClr val="accent2"/>
                </a:solidFill>
                <a:latin typeface="Palatino Linotype" pitchFamily="18" charset="0"/>
              </a:rPr>
              <a:t>Team Members: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Palatino Linotype" pitchFamily="18" charset="0"/>
              </a:rPr>
              <a:t>	Students Name	 		  	Reg . No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rPr>
              <a:t>              </a:t>
            </a:r>
            <a:r>
              <a:rPr lang="en-IN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1.HARI PRASATH V                                                                             210617106036</a:t>
            </a:r>
          </a:p>
          <a:p>
            <a:pPr algn="l"/>
            <a:r>
              <a:rPr lang="en-IN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2.JAYAKUMAR D                                                                                 210617106043</a:t>
            </a:r>
          </a:p>
          <a:p>
            <a:pPr algn="l"/>
            <a:r>
              <a:rPr lang="en-IN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3.JAGADEESAN K                                                                                210617106041</a:t>
            </a:r>
          </a:p>
          <a:p>
            <a:pPr algn="l"/>
            <a:r>
              <a:rPr lang="en-IN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4.INDIA B S                                                                                            210617106040</a:t>
            </a:r>
          </a:p>
          <a:p>
            <a:pPr algn="l"/>
            <a:r>
              <a:rPr lang="en-IN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5.INBENSIYA R                                                                                      210617106039</a:t>
            </a:r>
          </a:p>
          <a:p>
            <a:pPr algn="l"/>
            <a:r>
              <a:rPr lang="en-IN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6.KARTHIKA R                                                                                      210617106045</a:t>
            </a:r>
          </a:p>
          <a:p>
            <a:pPr algn="l"/>
            <a:r>
              <a:rPr lang="en-IN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7.YUVARAJ                                                                                            210617106090</a:t>
            </a:r>
          </a:p>
          <a:p>
            <a:pPr algn="l"/>
            <a:r>
              <a:rPr lang="en-IN" sz="1200" dirty="0"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en-IN" sz="1200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                   </a:t>
            </a:r>
            <a:r>
              <a:rPr lang="en-IN" sz="1800" dirty="0">
                <a:solidFill>
                  <a:schemeClr val="accent4">
                    <a:lumMod val="75000"/>
                  </a:schemeClr>
                </a:solidFill>
                <a:latin typeface="Arial Black"/>
              </a:rPr>
              <a:t>                                                             </a:t>
            </a:r>
            <a:endParaRPr lang="en-US" sz="1800" dirty="0">
              <a:solidFill>
                <a:schemeClr val="accent4">
                  <a:lumMod val="75000"/>
                </a:schemeClr>
              </a:solidFill>
            </a:endParaRPr>
          </a:p>
          <a:p>
            <a:pPr algn="l"/>
            <a:endParaRPr lang="en-US" sz="1800" b="1" dirty="0">
              <a:solidFill>
                <a:schemeClr val="tx1"/>
              </a:solidFill>
              <a:latin typeface="Palatino Linotype" pitchFamily="18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Palatino Linotype" pitchFamily="18" charset="0"/>
              </a:rPr>
              <a:t>	</a:t>
            </a:r>
          </a:p>
          <a:p>
            <a:endParaRPr lang="en-US" sz="1800" dirty="0">
              <a:solidFill>
                <a:schemeClr val="tx1"/>
              </a:solidFill>
              <a:latin typeface="Palatino Linotype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5ACCF2-8CAE-4B9E-99FA-55335EEA4352}"/>
              </a:ext>
            </a:extLst>
          </p:cNvPr>
          <p:cNvSpPr txBox="1"/>
          <p:nvPr/>
        </p:nvSpPr>
        <p:spPr>
          <a:xfrm>
            <a:off x="0" y="344613"/>
            <a:ext cx="9144000" cy="1131747"/>
          </a:xfrm>
          <a:prstGeom prst="rect">
            <a:avLst/>
          </a:prstGeom>
          <a:noFill/>
        </p:spPr>
        <p:txBody>
          <a:bodyPr wrap="square" lIns="84481" tIns="42241" rIns="84481" bIns="42241" rtlCol="0">
            <a:spAutoFit/>
          </a:bodyPr>
          <a:lstStyle/>
          <a:p>
            <a:pPr algn="ctr"/>
            <a:r>
              <a:rPr lang="en-IN" sz="2200" b="1" dirty="0">
                <a:latin typeface="Palatino Linotype" pitchFamily="18" charset="0"/>
                <a:cs typeface="Times New Roman" panose="02020603050405020304" pitchFamily="18" charset="0"/>
              </a:rPr>
              <a:t>  JEPPIAAR INSTITUTE OF TECHNOLOGY</a:t>
            </a:r>
          </a:p>
          <a:p>
            <a:pPr algn="ctr"/>
            <a:r>
              <a:rPr lang="en-US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“Self-Belief | Self Discipline | Self Respect”</a:t>
            </a:r>
          </a:p>
          <a:p>
            <a:pPr algn="ctr"/>
            <a:endParaRPr lang="en-US" sz="1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N" sz="2000" b="1" dirty="0">
                <a:solidFill>
                  <a:srgbClr val="0070C0"/>
                </a:solidFill>
                <a:latin typeface="Palatino Linotype" pitchFamily="18" charset="0"/>
                <a:cs typeface="Times New Roman" panose="02020603050405020304" pitchFamily="18" charset="0"/>
              </a:rPr>
              <a:t>Department of Electronics and communication Engineering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" y="109714"/>
            <a:ext cx="8839200" cy="47176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81" tIns="42241" rIns="84481" bIns="42241" rtlCol="0" anchor="ctr"/>
          <a:lstStyle/>
          <a:p>
            <a:pPr algn="ctr"/>
            <a:endParaRPr lang="en-US"/>
          </a:p>
        </p:txBody>
      </p:sp>
      <p:pic>
        <p:nvPicPr>
          <p:cNvPr id="6" name="Picture 5" descr="F:\SUBJECTS\JIT_COURSE FILE CONTENTS\JIT_ISO _DNV GL_ISO 9001-2015\ISO_Images_Logo\ISO 9001-2015 (JPG).jpg">
            <a:extLst>
              <a:ext uri="{FF2B5EF4-FFF2-40B4-BE49-F238E27FC236}">
                <a16:creationId xmlns:a16="http://schemas.microsoft.com/office/drawing/2014/main" id="{00000000-0008-0000-0500-000003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1" y="274285"/>
            <a:ext cx="891329" cy="618208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993296E-B523-47A8-BEDB-E5FFD519EB02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870" y="274286"/>
            <a:ext cx="1119930" cy="652955"/>
          </a:xfrm>
          <a:prstGeom prst="rect">
            <a:avLst/>
          </a:prstGeom>
        </p:spPr>
      </p:pic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C5E30-5DDB-457F-A343-3B9AE9775F14}" type="datetime1">
              <a:rPr lang="en-US" smtClean="0"/>
              <a:pPr/>
              <a:t>3/11/2021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5593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4048C-17BA-47D2-9B62-4FE3539C8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000" dirty="0"/>
              <a:t>                 ADVANTAGES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C50623-D3F1-487D-8224-1FDEE61784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0" y="1028568"/>
            <a:ext cx="7350125" cy="3320654"/>
          </a:xfrm>
        </p:spPr>
        <p:txBody>
          <a:bodyPr>
            <a:normAutofit/>
          </a:bodyPr>
          <a:lstStyle/>
          <a:p>
            <a:r>
              <a:rPr lang="en-IN" sz="2200" dirty="0"/>
              <a:t>Flexible bit rate</a:t>
            </a:r>
          </a:p>
          <a:p>
            <a:r>
              <a:rPr lang="en-IN" sz="2200" dirty="0"/>
              <a:t>No frequency guard band required</a:t>
            </a:r>
          </a:p>
          <a:p>
            <a:r>
              <a:rPr lang="en-IN" sz="2200" dirty="0"/>
              <a:t>No need of precise narrow band filters</a:t>
            </a:r>
          </a:p>
          <a:p>
            <a:r>
              <a:rPr lang="en-IN" sz="2200" dirty="0"/>
              <a:t>Extended battery life</a:t>
            </a:r>
          </a:p>
          <a:p>
            <a:r>
              <a:rPr lang="en-IN" sz="2200" dirty="0"/>
              <a:t>The most cost effective technology for upgrading a current </a:t>
            </a:r>
            <a:r>
              <a:rPr lang="en-IN" sz="2200" dirty="0" err="1"/>
              <a:t>analog</a:t>
            </a:r>
            <a:r>
              <a:rPr lang="en-IN" sz="2200" dirty="0"/>
              <a:t> system to digital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7A8DD-E204-4927-B909-B86951825058}" type="datetime1">
              <a:rPr lang="en-US" smtClean="0"/>
              <a:pPr/>
              <a:t>3/11/2021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3415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C6B9A-DA05-4BA3-845B-35EAD63C9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341610"/>
            <a:ext cx="6447501" cy="974957"/>
          </a:xfrm>
        </p:spPr>
        <p:txBody>
          <a:bodyPr>
            <a:normAutofit/>
          </a:bodyPr>
          <a:lstStyle/>
          <a:p>
            <a:r>
              <a:rPr lang="en-IN" sz="3000" dirty="0"/>
              <a:t>             DISADVANTAGES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6F51D4-50B6-47AE-89B1-B21818895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0" y="1097139"/>
            <a:ext cx="6447501" cy="3252083"/>
          </a:xfrm>
        </p:spPr>
        <p:txBody>
          <a:bodyPr>
            <a:normAutofit/>
          </a:bodyPr>
          <a:lstStyle/>
          <a:p>
            <a:r>
              <a:rPr lang="en-IN" sz="2200" dirty="0"/>
              <a:t>Requires network –wide timing synchronization</a:t>
            </a:r>
          </a:p>
          <a:p>
            <a:r>
              <a:rPr lang="en-IN" sz="2200" dirty="0"/>
              <a:t>Requires signal processing for matched filtering and correlation detection</a:t>
            </a:r>
          </a:p>
          <a:p>
            <a:r>
              <a:rPr lang="en-IN" sz="2200" dirty="0"/>
              <a:t>Demands high peak power on uplink in transient mode</a:t>
            </a:r>
          </a:p>
          <a:p>
            <a:r>
              <a:rPr lang="en-IN" sz="2200" dirty="0"/>
              <a:t>Multipath distortion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7D1ED-57F0-4D41-9C0D-16D7E57B3629}" type="datetime1">
              <a:rPr lang="en-US" smtClean="0"/>
              <a:pPr/>
              <a:t>3/11/2021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097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4400" dirty="0"/>
          </a:p>
          <a:p>
            <a:pPr algn="ctr">
              <a:buNone/>
            </a:pPr>
            <a:r>
              <a:rPr lang="en-US" sz="4400" dirty="0"/>
              <a:t>Thank you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90C7B-FEC2-499D-92EF-0302C6282E67}" type="datetime1">
              <a:rPr lang="en-US" smtClean="0"/>
              <a:pPr/>
              <a:t>3/11/2021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512C4-E2DE-41B7-9F20-D76FBE026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62857"/>
            <a:ext cx="2158711" cy="954282"/>
          </a:xfrm>
        </p:spPr>
        <p:txBody>
          <a:bodyPr>
            <a:normAutofit/>
          </a:bodyPr>
          <a:lstStyle/>
          <a:p>
            <a:pPr algn="ctr"/>
            <a:endParaRPr lang="en-IN" sz="3300" b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60D953-82F9-48A1-859A-2F3D1C9107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313" y="266597"/>
            <a:ext cx="8858250" cy="4006844"/>
          </a:xfrm>
        </p:spPr>
        <p:txBody>
          <a:bodyPr/>
          <a:lstStyle/>
          <a:p>
            <a:endParaRPr lang="en-IN" sz="2200" dirty="0"/>
          </a:p>
          <a:p>
            <a:pPr marL="0" indent="0">
              <a:buNone/>
            </a:pPr>
            <a:r>
              <a:rPr lang="en-IN" dirty="0"/>
              <a:t>  AIM</a:t>
            </a:r>
          </a:p>
          <a:p>
            <a:r>
              <a:rPr lang="en-IN" sz="2200" dirty="0"/>
              <a:t>In order to increase the capacity of the channel FDMA and TDMA can be done</a:t>
            </a:r>
          </a:p>
          <a:p>
            <a:pPr marL="0" indent="0">
              <a:buNone/>
            </a:pPr>
            <a:endParaRPr lang="en-IN" b="1" dirty="0">
              <a:latin typeface="+mj-lt"/>
            </a:endParaRPr>
          </a:p>
          <a:p>
            <a:pPr marL="0" indent="0">
              <a:buNone/>
            </a:pPr>
            <a:r>
              <a:rPr lang="en-IN" b="1" dirty="0">
                <a:latin typeface="+mj-lt"/>
              </a:rPr>
              <a:t>  OBJECTIVE</a:t>
            </a:r>
          </a:p>
          <a:p>
            <a:r>
              <a:rPr lang="en-IN" sz="2200" dirty="0"/>
              <a:t>By defining the functioning of FDMA and TDMA and also its features increasing the capacity of the channel and using it in various application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A2005-E25F-4D62-804C-5282EDF14630}" type="datetime1">
              <a:rPr lang="en-US" smtClean="0"/>
              <a:pPr/>
              <a:t>3/11/2021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328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6D7BA-DE68-446E-83D3-48E5118F8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313" y="411427"/>
            <a:ext cx="5143500" cy="954282"/>
          </a:xfrm>
        </p:spPr>
        <p:txBody>
          <a:bodyPr>
            <a:normAutofit fontScale="90000"/>
          </a:bodyPr>
          <a:lstStyle/>
          <a:p>
            <a:pPr algn="ctr"/>
            <a:r>
              <a:rPr lang="en-IN" sz="3000" b="1" dirty="0"/>
              <a:t>       </a:t>
            </a:r>
            <a:r>
              <a:rPr lang="en-IN" sz="3300" b="1" dirty="0"/>
              <a:t>FREQUENCY DIVISION MULTIPLE ACCESS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7D3308-A59F-4C53-899F-E1FAE42BFD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782850"/>
            <a:ext cx="7372350" cy="1788566"/>
          </a:xfrm>
        </p:spPr>
        <p:txBody>
          <a:bodyPr>
            <a:normAutofit/>
          </a:bodyPr>
          <a:lstStyle/>
          <a:p>
            <a:r>
              <a:rPr lang="en-IN" sz="2200" dirty="0"/>
              <a:t>Total system bandwidth is divided into narrow frequency slot</a:t>
            </a:r>
          </a:p>
          <a:p>
            <a:pPr algn="just"/>
            <a:r>
              <a:rPr lang="en-IN" sz="2200" dirty="0"/>
              <a:t>Each user is allocated a unique frequency band or channel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753A8-7128-4C85-9203-A9DFC4CE6546}" type="datetime1">
              <a:rPr lang="en-US" smtClean="0"/>
              <a:pPr/>
              <a:t>3/11/2021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295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631FC-2CBB-47B0-AE64-B0DC2ADFF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341609"/>
            <a:ext cx="6447501" cy="950854"/>
          </a:xfrm>
        </p:spPr>
        <p:txBody>
          <a:bodyPr>
            <a:normAutofit/>
          </a:bodyPr>
          <a:lstStyle/>
          <a:p>
            <a:r>
              <a:rPr lang="en-IN" sz="3000" dirty="0"/>
              <a:t>          FEATURES OF FDMA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FD18E7-1CF7-4166-9200-E373072BFB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0" y="1097139"/>
            <a:ext cx="7064375" cy="3252083"/>
          </a:xfrm>
        </p:spPr>
        <p:txBody>
          <a:bodyPr>
            <a:normAutofit/>
          </a:bodyPr>
          <a:lstStyle/>
          <a:p>
            <a:r>
              <a:rPr lang="en-IN" sz="2200" dirty="0"/>
              <a:t>System used for low/medium traffic intensity</a:t>
            </a:r>
          </a:p>
          <a:p>
            <a:r>
              <a:rPr lang="en-IN" sz="2200" dirty="0"/>
              <a:t>Narrow band interface resistance of the channel, but sensitive to interface</a:t>
            </a:r>
          </a:p>
          <a:p>
            <a:r>
              <a:rPr lang="en-IN" sz="2200" dirty="0"/>
              <a:t>Simplicity of work equipment</a:t>
            </a:r>
          </a:p>
          <a:p>
            <a:r>
              <a:rPr lang="en-IN" sz="2200" dirty="0"/>
              <a:t>Difficulty of insertion of the signaling associated with the call</a:t>
            </a:r>
          </a:p>
          <a:p>
            <a:r>
              <a:rPr lang="en-IN" sz="2200" dirty="0"/>
              <a:t>Limitations for quality improvement</a:t>
            </a:r>
          </a:p>
          <a:p>
            <a:endParaRPr lang="en-IN" sz="2200" dirty="0"/>
          </a:p>
          <a:p>
            <a:endParaRPr lang="en-IN" sz="2200" dirty="0"/>
          </a:p>
          <a:p>
            <a:endParaRPr lang="en-IN" sz="2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AD492-8638-420D-BE65-DCC49E9D8D62}" type="datetime1">
              <a:rPr lang="en-US" smtClean="0"/>
              <a:pPr/>
              <a:t>3/11/2021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03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291DF-BE77-43F7-918E-986452363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416414"/>
            <a:ext cx="6447501" cy="950854"/>
          </a:xfrm>
        </p:spPr>
        <p:txBody>
          <a:bodyPr>
            <a:normAutofit/>
          </a:bodyPr>
          <a:lstStyle/>
          <a:p>
            <a:r>
              <a:rPr lang="en-IN" sz="3000" dirty="0"/>
              <a:t>     NUMBER OF CHANNELS IN FDMA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2CEE4B-2F56-4864-8FD7-A214E74B92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0" y="1234281"/>
            <a:ext cx="6992937" cy="31149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2200" dirty="0" err="1"/>
              <a:t>Btotal</a:t>
            </a:r>
            <a:r>
              <a:rPr lang="en-IN" sz="2200" dirty="0"/>
              <a:t> = Total system bandwidth,</a:t>
            </a:r>
          </a:p>
          <a:p>
            <a:pPr marL="0" indent="0">
              <a:buNone/>
            </a:pPr>
            <a:r>
              <a:rPr lang="en-IN" sz="2200" dirty="0" err="1"/>
              <a:t>Bguard</a:t>
            </a:r>
            <a:r>
              <a:rPr lang="en-IN" sz="2200" dirty="0"/>
              <a:t>= Guard band at edge,</a:t>
            </a:r>
          </a:p>
          <a:p>
            <a:pPr marL="0" indent="0">
              <a:buNone/>
            </a:pPr>
            <a:r>
              <a:rPr lang="en-IN" sz="2200" dirty="0"/>
              <a:t>Bch= single radio channel bandwidth,</a:t>
            </a:r>
          </a:p>
          <a:p>
            <a:pPr marL="0" indent="0">
              <a:buNone/>
            </a:pPr>
            <a:r>
              <a:rPr lang="en-IN" sz="2200" dirty="0"/>
              <a:t>Then the number of channels in FDMA system is</a:t>
            </a:r>
          </a:p>
          <a:p>
            <a:pPr marL="0" indent="0">
              <a:buNone/>
            </a:pPr>
            <a:r>
              <a:rPr lang="en-IN" sz="2200" dirty="0"/>
              <a:t>N=btotal-2bguard/bch</a:t>
            </a:r>
          </a:p>
          <a:p>
            <a:pPr marL="0" indent="0">
              <a:buNone/>
            </a:pPr>
            <a:endParaRPr lang="en-IN" sz="2200" dirty="0"/>
          </a:p>
          <a:p>
            <a:pPr marL="0" indent="0">
              <a:buNone/>
            </a:pPr>
            <a:endParaRPr lang="en-IN" sz="2200" dirty="0"/>
          </a:p>
          <a:p>
            <a:pPr marL="0" indent="0">
              <a:buNone/>
            </a:pPr>
            <a:endParaRPr lang="en-IN" sz="2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627DB-5BDF-43FF-ADFE-5398A09CCF56}" type="datetime1">
              <a:rPr lang="en-US" smtClean="0"/>
              <a:pPr/>
              <a:t>3/11/2021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2614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BCA0F-2348-412B-99BE-C49289F65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000" dirty="0"/>
              <a:t>                 ADVANTAGES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3E6B15-042B-4FA5-80F9-88DCAC9CC9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0" y="1165710"/>
            <a:ext cx="6447501" cy="3222845"/>
          </a:xfrm>
        </p:spPr>
        <p:txBody>
          <a:bodyPr>
            <a:normAutofit/>
          </a:bodyPr>
          <a:lstStyle/>
          <a:p>
            <a:r>
              <a:rPr lang="en-IN" sz="2200" dirty="0"/>
              <a:t>Idle channels</a:t>
            </a:r>
          </a:p>
          <a:p>
            <a:r>
              <a:rPr lang="en-IN" sz="2200" dirty="0"/>
              <a:t>Narrow channel bandwidth 30hz</a:t>
            </a:r>
          </a:p>
          <a:p>
            <a:r>
              <a:rPr lang="en-IN" sz="2200" dirty="0"/>
              <a:t>Simple algorithm</a:t>
            </a:r>
          </a:p>
          <a:p>
            <a:r>
              <a:rPr lang="en-IN" sz="2200" dirty="0"/>
              <a:t>More efficient</a:t>
            </a:r>
          </a:p>
          <a:p>
            <a:r>
              <a:rPr lang="en-IN" sz="2200" dirty="0"/>
              <a:t>Efficient digital bit code and reducing the information bit rate can increase the capacity of channel</a:t>
            </a:r>
          </a:p>
          <a:p>
            <a:r>
              <a:rPr lang="en-IN" sz="2200" dirty="0"/>
              <a:t>No need of network timing</a:t>
            </a:r>
          </a:p>
          <a:p>
            <a:endParaRPr lang="en-IN" sz="2200" dirty="0"/>
          </a:p>
          <a:p>
            <a:endParaRPr lang="en-IN" sz="2200" dirty="0"/>
          </a:p>
          <a:p>
            <a:endParaRPr lang="en-IN" sz="2200" dirty="0"/>
          </a:p>
          <a:p>
            <a:endParaRPr lang="en-IN" sz="2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B2805-9096-4213-80E9-7F418C72BD78}" type="datetime1">
              <a:rPr lang="en-US" smtClean="0"/>
              <a:pPr/>
              <a:t>3/11/2021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333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55220-3EC4-4174-BDEA-BC65693A7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416414"/>
            <a:ext cx="6447501" cy="950854"/>
          </a:xfrm>
        </p:spPr>
        <p:txBody>
          <a:bodyPr>
            <a:normAutofit/>
          </a:bodyPr>
          <a:lstStyle/>
          <a:p>
            <a:r>
              <a:rPr lang="en-IN" sz="3000" dirty="0"/>
              <a:t>             DISADVANTAGE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4AC27D-2EEF-4687-942E-76C2B2C1D2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0" y="1165710"/>
            <a:ext cx="6447501" cy="3183512"/>
          </a:xfrm>
        </p:spPr>
        <p:txBody>
          <a:bodyPr>
            <a:normAutofit/>
          </a:bodyPr>
          <a:lstStyle/>
          <a:p>
            <a:r>
              <a:rPr lang="en-IN" sz="2200" dirty="0"/>
              <a:t>Presence of guard band</a:t>
            </a:r>
          </a:p>
          <a:p>
            <a:r>
              <a:rPr lang="en-IN" sz="2200" dirty="0"/>
              <a:t>Maximum bit rate per channel is fixed</a:t>
            </a:r>
          </a:p>
          <a:p>
            <a:r>
              <a:rPr lang="en-IN" sz="2200" dirty="0"/>
              <a:t>Small flexibility</a:t>
            </a:r>
          </a:p>
          <a:p>
            <a:r>
              <a:rPr lang="en-IN" sz="2200" dirty="0"/>
              <a:t>Does not differ significantly along </a:t>
            </a:r>
            <a:r>
              <a:rPr lang="en-IN" sz="2200" dirty="0" err="1"/>
              <a:t>analog</a:t>
            </a:r>
            <a:r>
              <a:rPr lang="en-IN" sz="2200" dirty="0"/>
              <a:t> system</a:t>
            </a:r>
          </a:p>
          <a:p>
            <a:endParaRPr lang="en-IN" sz="2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E3BE1-CF82-4171-96AA-470246907B00}" type="datetime1">
              <a:rPr lang="en-US" smtClean="0"/>
              <a:pPr/>
              <a:t>3/11/2021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0499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E286B-E2F2-498C-8412-0FFDE9883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000" dirty="0"/>
              <a:t>  TIME DIVISION MULTIPLE ACCESS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C1B7C7-0F64-4574-B914-9AD63DB97A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0" y="1028568"/>
            <a:ext cx="7064375" cy="3320654"/>
          </a:xfrm>
        </p:spPr>
        <p:txBody>
          <a:bodyPr>
            <a:normAutofit/>
          </a:bodyPr>
          <a:lstStyle/>
          <a:p>
            <a:r>
              <a:rPr lang="en-IN" sz="2200" dirty="0"/>
              <a:t>Several user share one frequency channel</a:t>
            </a:r>
          </a:p>
          <a:p>
            <a:r>
              <a:rPr lang="en-IN" sz="2200" dirty="0"/>
              <a:t>User have to wait for their turn to transmit and receive </a:t>
            </a:r>
          </a:p>
          <a:p>
            <a:r>
              <a:rPr lang="en-IN" sz="2200" dirty="0"/>
              <a:t>FDMA frame length =4.675 </a:t>
            </a:r>
            <a:r>
              <a:rPr lang="en-IN" sz="2200" dirty="0" err="1"/>
              <a:t>ms</a:t>
            </a:r>
            <a:r>
              <a:rPr lang="en-IN" sz="2200" dirty="0"/>
              <a:t>/ 8 time slot</a:t>
            </a:r>
          </a:p>
          <a:p>
            <a:endParaRPr lang="en-IN" sz="2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FFB77-CEF7-4475-8A36-C9E7430924FD}" type="datetime1">
              <a:rPr lang="en-US" smtClean="0"/>
              <a:pPr/>
              <a:t>3/11/2021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8603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FE0F9-12DE-44A1-8675-0388CA4B3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416414"/>
            <a:ext cx="6447501" cy="950854"/>
          </a:xfrm>
        </p:spPr>
        <p:txBody>
          <a:bodyPr>
            <a:normAutofit/>
          </a:bodyPr>
          <a:lstStyle/>
          <a:p>
            <a:r>
              <a:rPr lang="en-IN" sz="3000" dirty="0"/>
              <a:t>         FEATURES OF TDMA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32EE3E-4A00-4060-9EA6-A63224846F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0" y="1097139"/>
            <a:ext cx="7707312" cy="3252083"/>
          </a:xfrm>
        </p:spPr>
        <p:txBody>
          <a:bodyPr>
            <a:normAutofit/>
          </a:bodyPr>
          <a:lstStyle/>
          <a:p>
            <a:r>
              <a:rPr lang="en-IN" sz="2200" dirty="0"/>
              <a:t>Access complexity,strict time synchronisation</a:t>
            </a:r>
          </a:p>
          <a:p>
            <a:r>
              <a:rPr lang="en-IN" sz="2200" dirty="0"/>
              <a:t>For high capacity system traffic</a:t>
            </a:r>
          </a:p>
          <a:p>
            <a:r>
              <a:rPr lang="en-IN" sz="2200" dirty="0"/>
              <a:t>Simplification of multi channel station</a:t>
            </a:r>
          </a:p>
          <a:p>
            <a:r>
              <a:rPr lang="en-IN" sz="2200" dirty="0"/>
              <a:t>Delay in communication</a:t>
            </a:r>
          </a:p>
          <a:p>
            <a:r>
              <a:rPr lang="en-IN" sz="2200" dirty="0"/>
              <a:t>Need for digitalization of information</a:t>
            </a:r>
          </a:p>
          <a:p>
            <a:r>
              <a:rPr lang="en-IN" sz="2200" dirty="0"/>
              <a:t>It achieves high quality</a:t>
            </a:r>
          </a:p>
          <a:p>
            <a:endParaRPr lang="en-IN" sz="2200" dirty="0"/>
          </a:p>
          <a:p>
            <a:endParaRPr lang="en-IN" sz="2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04770-266A-489E-B4E5-DC5561931CDA}" type="datetime1">
              <a:rPr lang="en-US" smtClean="0"/>
              <a:pPr/>
              <a:t>3/11/2021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909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</TotalTime>
  <Words>419</Words>
  <Application>Microsoft Office PowerPoint</Application>
  <PresentationFormat>Custom</PresentationFormat>
  <Paragraphs>115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  Subject Name :WIRELESS COMMUNICATION Presentation  Title : TDMA AND FDMA </vt:lpstr>
      <vt:lpstr>PowerPoint Presentation</vt:lpstr>
      <vt:lpstr>       FREQUENCY DIVISION MULTIPLE ACCESS </vt:lpstr>
      <vt:lpstr>          FEATURES OF FDMA</vt:lpstr>
      <vt:lpstr>     NUMBER OF CHANNELS IN FDMA</vt:lpstr>
      <vt:lpstr>                 ADVANTAGES</vt:lpstr>
      <vt:lpstr>             DISADVANTAGE</vt:lpstr>
      <vt:lpstr>  TIME DIVISION MULTIPLE ACCESS</vt:lpstr>
      <vt:lpstr>         FEATURES OF TDMA</vt:lpstr>
      <vt:lpstr>                 ADVANTAGES</vt:lpstr>
      <vt:lpstr>             DISADVANTAGES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yuvaraja</dc:creator>
  <cp:lastModifiedBy>Parthi</cp:lastModifiedBy>
  <cp:revision>133</cp:revision>
  <dcterms:created xsi:type="dcterms:W3CDTF">2020-02-02T08:43:51Z</dcterms:created>
  <dcterms:modified xsi:type="dcterms:W3CDTF">2021-03-11T18:59:56Z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2020-02-02T00:00:00Z</vt:filetime>
  </property>
  <property fmtid="{D5CDD505-2E9C-101B-9397-08002B2CF9AE}" pid="3" name="LastSaved">
    <vt:filetime>2020-02-02T00:00:00Z</vt:filetime>
  </property>
</Properties>
</file>