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93" r:id="rId2"/>
    <p:sldId id="258" r:id="rId3"/>
    <p:sldId id="275" r:id="rId4"/>
    <p:sldId id="276" r:id="rId5"/>
    <p:sldId id="277" r:id="rId6"/>
    <p:sldId id="278" r:id="rId7"/>
    <p:sldId id="279" r:id="rId8"/>
    <p:sldId id="281" r:id="rId9"/>
    <p:sldId id="282" r:id="rId10"/>
    <p:sldId id="283" r:id="rId11"/>
    <p:sldId id="287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2" autoAdjust="0"/>
    <p:restoredTop sz="95400" autoAdjust="0"/>
  </p:normalViewPr>
  <p:slideViewPr>
    <p:cSldViewPr>
      <p:cViewPr varScale="1">
        <p:scale>
          <a:sx n="78" d="100"/>
          <a:sy n="78" d="100"/>
        </p:scale>
        <p:origin x="-94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9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46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1048747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74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50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5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1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6C94-CAAA-4A32-8A47-B712FFB55266}" type="datetime1">
              <a:rPr lang="en-US" smtClean="0"/>
              <a:t>3/11/2021</a:t>
            </a:fld>
            <a:endParaRPr lang="en-US"/>
          </a:p>
        </p:txBody>
      </p:sp>
      <p:sp>
        <p:nvSpPr>
          <p:cNvPr id="10486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6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1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C91-3158-469D-AD04-A025C12286FA}" type="datetime1">
              <a:rPr lang="en-US" smtClean="0"/>
              <a:t>3/11/2021</a:t>
            </a:fld>
            <a:endParaRPr lang="en-US"/>
          </a:p>
        </p:txBody>
      </p:sp>
      <p:sp>
        <p:nvSpPr>
          <p:cNvPr id="10487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CB0A-9C66-406D-8812-6C4A6489A8BA}" type="datetime1">
              <a:rPr lang="en-US" smtClean="0"/>
              <a:t>3/11/2021</a:t>
            </a:fld>
            <a:endParaRPr lang="en-US"/>
          </a:p>
        </p:txBody>
      </p:sp>
      <p:sp>
        <p:nvSpPr>
          <p:cNvPr id="10487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B058-2258-44FB-AD83-846C19419719}" type="datetime1">
              <a:rPr lang="en-US" smtClean="0"/>
              <a:t>3/11/2021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1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EF4C-D935-41D4-8A4F-94D7098FA47B}" type="datetime1">
              <a:rPr lang="en-US" smtClean="0"/>
              <a:t>3/11/2021</a:t>
            </a:fld>
            <a:endParaRPr lang="en-US"/>
          </a:p>
        </p:txBody>
      </p:sp>
      <p:sp>
        <p:nvSpPr>
          <p:cNvPr id="10487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A5B9-6C69-433C-BA81-07F1C6E14CFE}" type="datetime1">
              <a:rPr lang="en-US" smtClean="0"/>
              <a:t>3/11/2021</a:t>
            </a:fld>
            <a:endParaRPr lang="en-US"/>
          </a:p>
        </p:txBody>
      </p:sp>
      <p:sp>
        <p:nvSpPr>
          <p:cNvPr id="10487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87710-6954-4669-91B9-0406C933C2B6}" type="datetime1">
              <a:rPr lang="en-US" smtClean="0"/>
              <a:t>3/11/2021</a:t>
            </a:fld>
            <a:endParaRPr lang="en-US"/>
          </a:p>
        </p:txBody>
      </p:sp>
      <p:sp>
        <p:nvSpPr>
          <p:cNvPr id="104873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3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9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0DE8-F39A-4FB0-B59B-975487EA520A}" type="datetime1">
              <a:rPr lang="en-US" smtClean="0"/>
              <a:t>3/11/2021</a:t>
            </a:fld>
            <a:endParaRPr lang="en-US"/>
          </a:p>
        </p:txBody>
      </p:sp>
      <p:sp>
        <p:nvSpPr>
          <p:cNvPr id="104869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B40C6-01B0-40EF-9382-7A2C76054122}" type="datetime1">
              <a:rPr lang="en-US" smtClean="0"/>
              <a:t>3/11/2021</a:t>
            </a:fld>
            <a:endParaRPr lang="en-US"/>
          </a:p>
        </p:txBody>
      </p:sp>
      <p:sp>
        <p:nvSpPr>
          <p:cNvPr id="10487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40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1698-0F0B-4031-88F3-1A120739D058}" type="datetime1">
              <a:rPr lang="en-US" smtClean="0"/>
              <a:t>3/11/2021</a:t>
            </a:fld>
            <a:endParaRPr lang="en-US"/>
          </a:p>
        </p:txBody>
      </p:sp>
      <p:sp>
        <p:nvSpPr>
          <p:cNvPr id="10487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0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70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495-AD02-4B5C-8A2A-10C91F757085}" type="datetime1">
              <a:rPr lang="en-US" smtClean="0"/>
              <a:t>3/11/2021</a:t>
            </a:fld>
            <a:endParaRPr lang="en-US"/>
          </a:p>
        </p:txBody>
      </p:sp>
      <p:sp>
        <p:nvSpPr>
          <p:cNvPr id="10487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7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FD4C-FEC7-49B0-A887-256CB316D0C6}" type="datetime1">
              <a:rPr lang="en-US" smtClean="0"/>
              <a:t>3/11/2021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839201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:WIRELESS COMMUNICATION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 :</a:t>
            </a:r>
            <a:r>
              <a:rPr lang="en-US" sz="2700" b="1" dirty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IN" sz="2400" b="1" dirty="0">
                <a:solidFill>
                  <a:schemeClr val="accent2"/>
                </a:solidFill>
                <a:latin typeface="Palatino Linotype" pitchFamily="18" charset="0"/>
                <a:cs typeface="Times New Roman" panose="02020603050405020304" pitchFamily="18" charset="0"/>
              </a:rPr>
              <a:t>Underwater communication implementation with OFDM</a:t>
            </a:r>
            <a:br>
              <a:rPr lang="en-IN" sz="2400" b="1" dirty="0">
                <a:solidFill>
                  <a:schemeClr val="accent2"/>
                </a:solidFill>
                <a:latin typeface="Palatino Linotype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: 		  	                     Reg. No:</a:t>
            </a:r>
            <a:endParaRPr lang="zh-CN" altLang="en-US" sz="2000" dirty="0"/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 </a:t>
            </a:r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1.Divya S                                                                        210617106028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     </a:t>
            </a:r>
            <a:r>
              <a:rPr lang="en-GB" sz="2000" b="1" dirty="0">
                <a:solidFill>
                  <a:schemeClr val="tx1"/>
                </a:solidFill>
                <a:latin typeface="Palatino Linotype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</a:t>
            </a:r>
            <a:endParaRPr lang="zh-CN" altLang="en-US" sz="2000" dirty="0"/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 </a:t>
            </a:r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2.DIVYASHREE  A                                                       210617106029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 </a:t>
            </a:r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3.DOMINIC  P                                                               210617106030  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Palatino Linotype" pitchFamily="18" charset="0"/>
              </a:rPr>
              <a:t>               4.BALAJI  S                                                                    210617106013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Palatino Linotype" pitchFamily="18" charset="0"/>
              </a:rPr>
              <a:t>               5.ANBIN D MESACH                                                  210617106009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Palatino Linotype" pitchFamily="18" charset="0"/>
              </a:rPr>
              <a:t>               6.DIVYA  M                                                                    210617106026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2498-2DE0-4883-AEDD-C7E9050244A4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524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communication scheme was developed in MATLAB and the same was tested with simulated inputs.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simulation test was repeated with introduction of AWGN of various levels in the transmitted signal.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To test the OFDM communication scheme in wireless underwater environment an experiment was conducted in a water tank of dimension 16 m × 9 m × 7 m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Under water projector and receiver hydrophone were used for transmission and reception of signal respectively.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transducers were held facing each other at a depth of 3.5 m and separated by 4.5 m apart.</a:t>
            </a: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9871" y="3231406"/>
            <a:ext cx="6172200" cy="304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92824" y="6202461"/>
            <a:ext cx="22461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Underwater test setup 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1976091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1EB-5D8D-4A83-B039-6AAD19811349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-304800"/>
            <a:ext cx="8686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6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</a:t>
            </a:r>
          </a:p>
          <a:p>
            <a:r>
              <a:rPr lang="en-IN" sz="6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</a:t>
            </a:r>
            <a:r>
              <a:rPr lang="en-IN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IN" sz="6000" b="1" dirty="0">
                <a:solidFill>
                  <a:srgbClr val="000000"/>
                </a:solidFill>
                <a:latin typeface="Bahnschrift SemiLight" panose="020B0502040204020203" pitchFamily="34" charset="0"/>
              </a:rPr>
              <a:t> </a:t>
            </a:r>
          </a:p>
          <a:p>
            <a:endParaRPr lang="en-IN" sz="6000" dirty="0">
              <a:solidFill>
                <a:srgbClr val="000000"/>
              </a:solidFill>
              <a:latin typeface="Bahnschrift SemiLight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OFDM is an efficient modulation scheme for high bit rate underwater communication.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bandwidth efficiency of the scheme can be improved by the use of 8 PSK or QAM for sub-carrier modulation.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Forward Error Correction (FEC) coding and interleaving will make the system more robust against the channel distortion.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Application of Diversity techniques will further improve the performance of the communication system against the fading channel impairments.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683117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475129" y="807010"/>
            <a:ext cx="8229600" cy="5441390"/>
          </a:xfrm>
        </p:spPr>
        <p:txBody>
          <a:bodyPr>
            <a:normAutofit/>
          </a:bodyPr>
          <a:lstStyle/>
          <a:p>
            <a:endParaRPr lang="en-IN" sz="2000" dirty="0"/>
          </a:p>
          <a:p>
            <a:r>
              <a:rPr lang="en-US" sz="2000" dirty="0"/>
              <a:t>1. Cimini J.L., Analysis and simulation of a digital mobile channel using orthogonal frequency division multiplexing. </a:t>
            </a:r>
            <a:r>
              <a:rPr lang="en-US" sz="2000" i="1" dirty="0"/>
              <a:t>IEEE Trans. Commun.</a:t>
            </a:r>
            <a:r>
              <a:rPr lang="en-US" sz="2000" dirty="0"/>
              <a:t>, 33(7) (1985): 665–675. </a:t>
            </a:r>
          </a:p>
          <a:p>
            <a:r>
              <a:rPr lang="en-IN" sz="2000" dirty="0"/>
              <a:t>2. Polprasert C., Ritcey J., and Stojanovic M., Capacity of OFDM Systems over Fading Underwater Acoustic Channels. </a:t>
            </a:r>
            <a:r>
              <a:rPr lang="en-IN" sz="2000" i="1" dirty="0"/>
              <a:t>IEEE J. Ocean. Eng</a:t>
            </a:r>
            <a:r>
              <a:rPr lang="en-IN" sz="2000" dirty="0"/>
              <a:t>. 36(4) (2011). </a:t>
            </a:r>
          </a:p>
          <a:p>
            <a:r>
              <a:rPr lang="en-IN" sz="2000" dirty="0"/>
              <a:t>3. Li B., Zhou S., Stojanovic M., Freitag L., and Willett P., Multicarrier communication over underwater acoustic channels with nonuniform Doppler shifts. </a:t>
            </a:r>
            <a:r>
              <a:rPr lang="en-IN" sz="2000" i="1" dirty="0"/>
              <a:t>IEEE J. Ocean. Eng. </a:t>
            </a:r>
            <a:r>
              <a:rPr lang="en-IN" sz="2000" dirty="0"/>
              <a:t>33(2) (2008): 198–209. </a:t>
            </a:r>
          </a:p>
          <a:p>
            <a:r>
              <a:rPr lang="en-IN" sz="2000" dirty="0"/>
              <a:t>4. Milica Stojanovic, Underwater Acoustic Communication Channels: Propagation Models and Statistical Characterization. </a:t>
            </a:r>
            <a:r>
              <a:rPr lang="en-IN" sz="2000" i="1" dirty="0"/>
              <a:t>IEEE Communications Magazine </a:t>
            </a:r>
            <a:r>
              <a:rPr lang="en-IN" sz="2000" dirty="0"/>
              <a:t>(January 2009). </a:t>
            </a:r>
          </a:p>
          <a:p>
            <a:r>
              <a:rPr lang="en-US" sz="2000" dirty="0"/>
              <a:t>5. Kim B-C. and Lu I-T., Parameter study of OFDM Underwater Communications System. in Proc. </a:t>
            </a:r>
            <a:r>
              <a:rPr lang="en-US" sz="2000" i="1" dirty="0"/>
              <a:t>IEEE Oceans’00 Conf., </a:t>
            </a:r>
            <a:r>
              <a:rPr lang="en-US" sz="2000" dirty="0"/>
              <a:t>(Sept. 2000). 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1048599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991B-D095-460B-A5F8-9AEC78DEBDF8}" type="datetime1">
              <a:rPr lang="en-US" smtClean="0"/>
              <a:t>3/11/2021</a:t>
            </a:fld>
            <a:endParaRPr lang="en-US"/>
          </a:p>
        </p:txBody>
      </p:sp>
      <p:sp>
        <p:nvSpPr>
          <p:cNvPr id="104860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4860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OBJECTIVE</a:t>
            </a:r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400" dirty="0"/>
              <a:t>How OFDM finds its suitability for wireless underwater communication. </a:t>
            </a:r>
          </a:p>
          <a:p>
            <a:pPr marL="0" indent="0" algn="just">
              <a:buNone/>
            </a:pPr>
            <a:r>
              <a:rPr lang="en-US" sz="2400" dirty="0"/>
              <a:t>The wireless underwater communication with OFDM scheme was tested using underwater transducers in a water tank and the results are presented.</a:t>
            </a:r>
            <a:endParaRPr lang="en-US" sz="2400" dirty="0">
              <a:latin typeface="Palatino Linotype" pitchFamily="18" charset="0"/>
            </a:endParaRPr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1331-010A-465C-9FA8-97C5FCF2BDCD}" type="datetime1">
              <a:rPr lang="en-US" smtClean="0"/>
              <a:t>3/11/2021</a:t>
            </a:fld>
            <a:endParaRPr 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48625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0395-489B-46B7-A248-2751D3B20881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52400"/>
            <a:ext cx="8610600" cy="62039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INTRODUCTION</a:t>
            </a:r>
          </a:p>
          <a:p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Orthogonal Frequency Division Multiplexing (OFDM) is an emerging technology in wireless communication for high data rates.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Many wireless standards (Wi-Max, IEEE802.11a, LTE, DVB) have adopted the OFDM technology as a mean to increase future wireless communications requirements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OFDM has already been proved to be an efficient modulation technique for land based communication systems, efforts are being made for using this technique for underwater communication.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Underwater channel is a time varying multipath channel causing Inter Symbol Interference (ISI), Inter Carrier Interference (ICI) and fading.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achieving high data rate in underwater wireless communication is challenging.</a:t>
            </a:r>
          </a:p>
        </p:txBody>
      </p:sp>
    </p:spTree>
    <p:extLst>
      <p:ext uri="{BB962C8B-B14F-4D97-AF65-F5344CB8AC3E}">
        <p14:creationId xmlns:p14="http://schemas.microsoft.com/office/powerpoint/2010/main" val="298715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25465-FC60-4D2A-9AF2-E32236DE26C8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304800"/>
            <a:ext cx="83058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Berlin Sans FB" panose="020E0602020502020306" pitchFamily="34" charset="0"/>
              </a:rPr>
              <a:t>   Orthogonal frequency division multiplexing (OFDM) </a:t>
            </a:r>
          </a:p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</a:p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      principle of OFDM: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It uses multiple orthogonal sub-carriers for data communication.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data stream is sent over a range of sub-carriers after multiplexing, transmitting the data simultaneously over a number of different carriers. </a:t>
            </a:r>
          </a:p>
          <a:p>
            <a:endParaRPr lang="en-US" dirty="0"/>
          </a:p>
          <a:p>
            <a:r>
              <a:rPr lang="en-US" dirty="0"/>
              <a:t>                                 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7" y="3100432"/>
            <a:ext cx="7096125" cy="29813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01788" y="6096000"/>
            <a:ext cx="2563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</a:rPr>
              <a:t>OFDM functional blocks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5657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3127-DF27-4593-B204-938A5C767F56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228600"/>
            <a:ext cx="861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Each subcarrier carries a portion of the data. Depending on the number of sub-carriers used higher data rates can be achieved without getting affected by the channel distortions. </a:t>
            </a:r>
          </a:p>
          <a:p>
            <a:r>
              <a:rPr lang="en-US" sz="2000" b="1" dirty="0"/>
              <a:t>                                                      </a:t>
            </a:r>
          </a:p>
          <a:p>
            <a:r>
              <a:rPr lang="en-US" b="1" dirty="0"/>
              <a:t>                                                      </a:t>
            </a:r>
            <a:r>
              <a:rPr lang="en-US" sz="2400" b="1" dirty="0"/>
              <a:t>ORTHOGONALITY</a:t>
            </a:r>
          </a:p>
          <a:p>
            <a:endParaRPr lang="en-IN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54327"/>
            <a:ext cx="6734175" cy="32480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06242" y="5987018"/>
            <a:ext cx="3506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Orthogonality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frequency domain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281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E2D09-90F9-4B87-8025-8C00872EA371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533400"/>
            <a:ext cx="7315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b="1" dirty="0"/>
              <a:t>Orthogonal:</a:t>
            </a:r>
          </a:p>
          <a:p>
            <a:r>
              <a:rPr lang="en-US" dirty="0"/>
              <a:t>Two or more multiple objects act independently; in this case any neighbor signals in OFDM operate without dependence on, or interference with one another.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Explanation:</a:t>
            </a:r>
          </a:p>
          <a:p>
            <a:r>
              <a:rPr lang="en-US" dirty="0"/>
              <a:t>When the signal reaches its peak, the highest point and its neighbor signals will be at their 0 point or at null point.  Therefore, orthogonal means signals are multiplexed 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Cyclic prefix </a:t>
            </a:r>
          </a:p>
          <a:p>
            <a:r>
              <a:rPr lang="en-US" dirty="0"/>
              <a:t> Guard time without cyclic prefix signal results in crosstalk between different subcarriers, causing the problem of Inter carrier Interference (ICI) and the subcarriers are no longer orthogonal to each other.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1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66B6-6050-40F0-ADA2-22253CED7A35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152400"/>
            <a:ext cx="7924800" cy="6262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tencil" panose="040409050D0802020404" pitchFamily="82" charset="0"/>
              </a:rPr>
              <a:t>                         OFDM advantages </a:t>
            </a:r>
          </a:p>
          <a:p>
            <a:endParaRPr lang="en-US" sz="2800" dirty="0">
              <a:latin typeface="Stencil" panose="040409050D0802020404" pitchFamily="8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sz="2000" dirty="0"/>
              <a:t>The limited underwater acoustic bandwidth can be utilized efficiently by the use of OFDM.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OFDM makes efficient use of the spectrum by allowing overlap between sub-carriers.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Introduction of guard time with cyclic prefix reduces inter symbol interference and inter carrier interference significantly and hence the modulation scheme is robust against ISI and ICI.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 It is computationally efficient by using IFFT and FFT techniques to implement the modulation and demodulation functions respectively.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Besides being more suitable to overcome frequency selective fading and multi-path effects, OFDM also has implementation advantages, such as avoiding ISI and ICI, over other multi-carrier communication schemes.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20534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4E36C-EA9A-4752-AE14-3BB88DD3178B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381000"/>
            <a:ext cx="84582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Underwater communication </a:t>
            </a:r>
          </a:p>
          <a:p>
            <a:endParaRPr lang="en-I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Underwater acoustic channel propagation is influenced by three major factors, attenuation that increases with signal frequency, time-varying multipath propagation and low speed of sound (1500 m/s).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Underwater acoustic propagation is best supported at low frequencies.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Since attenuation increases with frequency, for long range communication low frequency band only can be used, this in turn reduces the channel capacity. </a:t>
            </a: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Noise domination is more in low frequencies and decays with increase in frequency. 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152400" y="5033665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resultant Doppler spread is expected to be larger than that of the overall Doppler spread. 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152400" y="4102359"/>
            <a:ext cx="838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                      Doppler spread </a:t>
            </a:r>
          </a:p>
          <a:p>
            <a:endParaRPr lang="en-I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Doppler spread is caused due to the random 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4572000" y="4379358"/>
            <a:ext cx="36535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motions of sea surfaces and currents.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410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5F31D-0AD1-4356-BFFB-FAE99EE9BB39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23900" y="47204"/>
            <a:ext cx="7696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                                 </a:t>
            </a:r>
            <a:r>
              <a:rPr lang="en-IN" sz="3200" dirty="0">
                <a:solidFill>
                  <a:srgbClr val="FF0000"/>
                </a:solidFill>
                <a:latin typeface="Bahnschrift SemiBold" panose="020B0502040204020203" pitchFamily="34" charset="0"/>
              </a:rPr>
              <a:t>Experiments and Results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5475" y="604185"/>
            <a:ext cx="7053249" cy="2844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3114" y="3759170"/>
            <a:ext cx="4102200" cy="247489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69260" y="3420616"/>
            <a:ext cx="28280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OFDM communication scheme </a:t>
            </a:r>
            <a:endParaRPr lang="en-IN" sz="1600" dirty="0"/>
          </a:p>
        </p:txBody>
      </p:sp>
      <p:sp>
        <p:nvSpPr>
          <p:cNvPr id="9" name="Rectangle 8"/>
          <p:cNvSpPr/>
          <p:nvPr/>
        </p:nvSpPr>
        <p:spPr>
          <a:xfrm>
            <a:off x="3514657" y="6180068"/>
            <a:ext cx="13676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BER vs. SNR 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56250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1012</Words>
  <Application>Microsoft Office PowerPoint</Application>
  <PresentationFormat>On-screen Show (4:3)</PresentationFormat>
  <Paragraphs>149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Subject Name :WIRELESS COMMUNICATION Presentation  Title : Underwater communication implementation with OFDM  </vt:lpstr>
      <vt:lpstr>OBJECTIVE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Parthi</cp:lastModifiedBy>
  <cp:revision>39</cp:revision>
  <dcterms:created xsi:type="dcterms:W3CDTF">2015-04-06T06:42:07Z</dcterms:created>
  <dcterms:modified xsi:type="dcterms:W3CDTF">2021-03-11T19:00:15Z</dcterms:modified>
</cp:coreProperties>
</file>